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notesMasterIdLst>
    <p:notesMasterId r:id="rId43"/>
  </p:notesMasterIdLst>
  <p:handoutMasterIdLst>
    <p:handoutMasterId r:id="rId44"/>
  </p:handoutMasterIdLst>
  <p:sldIdLst>
    <p:sldId id="347" r:id="rId2"/>
    <p:sldId id="348" r:id="rId3"/>
    <p:sldId id="409" r:id="rId4"/>
    <p:sldId id="434" r:id="rId5"/>
    <p:sldId id="426" r:id="rId6"/>
    <p:sldId id="435" r:id="rId7"/>
    <p:sldId id="436" r:id="rId8"/>
    <p:sldId id="437" r:id="rId9"/>
    <p:sldId id="438" r:id="rId10"/>
    <p:sldId id="425" r:id="rId11"/>
    <p:sldId id="432" r:id="rId12"/>
    <p:sldId id="410" r:id="rId13"/>
    <p:sldId id="411" r:id="rId14"/>
    <p:sldId id="412" r:id="rId15"/>
    <p:sldId id="430" r:id="rId16"/>
    <p:sldId id="413" r:id="rId17"/>
    <p:sldId id="414" r:id="rId18"/>
    <p:sldId id="415" r:id="rId19"/>
    <p:sldId id="416" r:id="rId20"/>
    <p:sldId id="419" r:id="rId21"/>
    <p:sldId id="418" r:id="rId22"/>
    <p:sldId id="420" r:id="rId23"/>
    <p:sldId id="421" r:id="rId24"/>
    <p:sldId id="422" r:id="rId25"/>
    <p:sldId id="423" r:id="rId26"/>
    <p:sldId id="439" r:id="rId27"/>
    <p:sldId id="424" r:id="rId28"/>
    <p:sldId id="433" r:id="rId29"/>
    <p:sldId id="265" r:id="rId30"/>
    <p:sldId id="279" r:id="rId31"/>
    <p:sldId id="259" r:id="rId32"/>
    <p:sldId id="274" r:id="rId33"/>
    <p:sldId id="288" r:id="rId34"/>
    <p:sldId id="289" r:id="rId35"/>
    <p:sldId id="280" r:id="rId36"/>
    <p:sldId id="427" r:id="rId37"/>
    <p:sldId id="428" r:id="rId38"/>
    <p:sldId id="431" r:id="rId39"/>
    <p:sldId id="429" r:id="rId40"/>
    <p:sldId id="440" r:id="rId41"/>
    <p:sldId id="407" r:id="rId42"/>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 Watt" initials="DW" lastIdx="5" clrIdx="0">
    <p:extLst>
      <p:ext uri="{19B8F6BF-5375-455C-9EA6-DF929625EA0E}">
        <p15:presenceInfo xmlns:p15="http://schemas.microsoft.com/office/powerpoint/2012/main" userId="Don Wa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F96"/>
    <a:srgbClr val="00529B"/>
    <a:srgbClr val="DB172E"/>
    <a:srgbClr val="000000"/>
    <a:srgbClr val="E71831"/>
    <a:srgbClr val="D8162D"/>
    <a:srgbClr val="B20000"/>
    <a:srgbClr val="0000CC"/>
    <a:srgbClr val="6B010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2077" autoAdjust="0"/>
  </p:normalViewPr>
  <p:slideViewPr>
    <p:cSldViewPr>
      <p:cViewPr varScale="1">
        <p:scale>
          <a:sx n="117" d="100"/>
          <a:sy n="117" d="100"/>
        </p:scale>
        <p:origin x="39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04" y="84"/>
      </p:cViewPr>
      <p:guideLst>
        <p:guide orient="horz" pos="2908"/>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67E46-2C0F-45E1-8FC1-BCA54934A907}" type="doc">
      <dgm:prSet loTypeId="urn:microsoft.com/office/officeart/2005/8/layout/hierarchy4" loCatId="relationship" qsTypeId="urn:microsoft.com/office/officeart/2005/8/quickstyle/simple1" qsCatId="simple" csTypeId="urn:microsoft.com/office/officeart/2005/8/colors/accent0_3" csCatId="mainScheme" phldr="1"/>
      <dgm:spPr/>
      <dgm:t>
        <a:bodyPr/>
        <a:lstStyle/>
        <a:p>
          <a:endParaRPr lang="en-US"/>
        </a:p>
      </dgm:t>
    </dgm:pt>
    <dgm:pt modelId="{9908129B-2526-425C-931D-7EDF7693B55F}">
      <dgm:prSet phldrT="[Text]"/>
      <dgm:spPr>
        <a:solidFill>
          <a:schemeClr val="accent4"/>
        </a:solidFill>
        <a:ln w="38100">
          <a:solidFill>
            <a:schemeClr val="accent3"/>
          </a:solidFill>
        </a:ln>
      </dgm:spPr>
      <dgm:t>
        <a:bodyPr/>
        <a:lstStyle/>
        <a:p>
          <a:pPr>
            <a:buFont typeface="Wingdings" panose="05000000000000000000" pitchFamily="2" charset="2"/>
            <a:buChar char="Ø"/>
          </a:pPr>
          <a:r>
            <a:rPr lang="en-US" dirty="0"/>
            <a:t>Housing Focused</a:t>
          </a:r>
        </a:p>
      </dgm:t>
    </dgm:pt>
    <dgm:pt modelId="{C99E2B78-B970-4E78-83F2-F127553A6815}" type="parTrans" cxnId="{1575C2CD-9D3F-44FA-A02C-96EFA7C26FD7}">
      <dgm:prSet/>
      <dgm:spPr/>
      <dgm:t>
        <a:bodyPr/>
        <a:lstStyle/>
        <a:p>
          <a:endParaRPr lang="en-US"/>
        </a:p>
      </dgm:t>
    </dgm:pt>
    <dgm:pt modelId="{2D170CEA-52C2-4874-B9AF-005DDD0665B4}" type="sibTrans" cxnId="{1575C2CD-9D3F-44FA-A02C-96EFA7C26FD7}">
      <dgm:prSet/>
      <dgm:spPr/>
      <dgm:t>
        <a:bodyPr/>
        <a:lstStyle/>
        <a:p>
          <a:endParaRPr lang="en-US"/>
        </a:p>
      </dgm:t>
    </dgm:pt>
    <dgm:pt modelId="{8CF2DA87-44D8-4B9C-B37E-CAF67CF6D53A}">
      <dgm:prSet/>
      <dgm:spPr>
        <a:solidFill>
          <a:schemeClr val="accent4"/>
        </a:solidFill>
        <a:ln w="38100">
          <a:solidFill>
            <a:schemeClr val="accent3"/>
          </a:solidFill>
        </a:ln>
      </dgm:spPr>
      <dgm:t>
        <a:bodyPr/>
        <a:lstStyle/>
        <a:p>
          <a:r>
            <a:rPr lang="en-US" dirty="0"/>
            <a:t>Coordinated</a:t>
          </a:r>
        </a:p>
      </dgm:t>
    </dgm:pt>
    <dgm:pt modelId="{A30A1CF2-B5E7-4AE7-BFE1-3539210A26C5}" type="parTrans" cxnId="{568162B9-6D17-42C4-AD3F-0424D2BB3924}">
      <dgm:prSet/>
      <dgm:spPr/>
      <dgm:t>
        <a:bodyPr/>
        <a:lstStyle/>
        <a:p>
          <a:endParaRPr lang="en-US"/>
        </a:p>
      </dgm:t>
    </dgm:pt>
    <dgm:pt modelId="{0294F881-60BF-45D8-834A-D1FFBA752086}" type="sibTrans" cxnId="{568162B9-6D17-42C4-AD3F-0424D2BB3924}">
      <dgm:prSet/>
      <dgm:spPr/>
      <dgm:t>
        <a:bodyPr/>
        <a:lstStyle/>
        <a:p>
          <a:endParaRPr lang="en-US"/>
        </a:p>
      </dgm:t>
    </dgm:pt>
    <dgm:pt modelId="{922CBD2B-8065-4ED4-93CF-956D43057940}">
      <dgm:prSet/>
      <dgm:spPr>
        <a:solidFill>
          <a:schemeClr val="accent4"/>
        </a:solidFill>
        <a:ln w="38100">
          <a:solidFill>
            <a:schemeClr val="accent3"/>
          </a:solidFill>
        </a:ln>
      </dgm:spPr>
      <dgm:t>
        <a:bodyPr/>
        <a:lstStyle/>
        <a:p>
          <a:r>
            <a:rPr lang="en-US" dirty="0"/>
            <a:t>Person-Centered</a:t>
          </a:r>
        </a:p>
      </dgm:t>
    </dgm:pt>
    <dgm:pt modelId="{CE4C04DF-DED7-4262-8A2B-5B8F874D21B6}" type="parTrans" cxnId="{FF589CAD-6183-4F90-9573-C2DD2650927B}">
      <dgm:prSet/>
      <dgm:spPr/>
      <dgm:t>
        <a:bodyPr/>
        <a:lstStyle/>
        <a:p>
          <a:endParaRPr lang="en-US"/>
        </a:p>
      </dgm:t>
    </dgm:pt>
    <dgm:pt modelId="{DF0FFDC6-4E7F-410F-8275-0D5C3B841079}" type="sibTrans" cxnId="{FF589CAD-6183-4F90-9573-C2DD2650927B}">
      <dgm:prSet/>
      <dgm:spPr/>
      <dgm:t>
        <a:bodyPr/>
        <a:lstStyle/>
        <a:p>
          <a:endParaRPr lang="en-US"/>
        </a:p>
      </dgm:t>
    </dgm:pt>
    <dgm:pt modelId="{E2BE3DD5-71BB-4FCB-A0F8-F9EBC78206DF}">
      <dgm:prSet/>
      <dgm:spPr>
        <a:solidFill>
          <a:schemeClr val="accent4"/>
        </a:solidFill>
        <a:ln w="38100">
          <a:solidFill>
            <a:schemeClr val="accent3"/>
          </a:solidFill>
        </a:ln>
      </dgm:spPr>
      <dgm:t>
        <a:bodyPr/>
        <a:lstStyle/>
        <a:p>
          <a:r>
            <a:rPr lang="en-US"/>
            <a:t>Trauma-Informed &amp; Culturally Responsive</a:t>
          </a:r>
          <a:endParaRPr lang="en-US" dirty="0"/>
        </a:p>
      </dgm:t>
    </dgm:pt>
    <dgm:pt modelId="{04FD7529-7E6B-4B7E-85AE-2F38B9BEE041}" type="parTrans" cxnId="{1BD10ABA-E59B-4EB1-9538-04153881FB37}">
      <dgm:prSet/>
      <dgm:spPr/>
      <dgm:t>
        <a:bodyPr/>
        <a:lstStyle/>
        <a:p>
          <a:endParaRPr lang="en-US"/>
        </a:p>
      </dgm:t>
    </dgm:pt>
    <dgm:pt modelId="{E17200CA-320B-48EA-B473-40BC13366E25}" type="sibTrans" cxnId="{1BD10ABA-E59B-4EB1-9538-04153881FB37}">
      <dgm:prSet/>
      <dgm:spPr/>
      <dgm:t>
        <a:bodyPr/>
        <a:lstStyle/>
        <a:p>
          <a:endParaRPr lang="en-US"/>
        </a:p>
      </dgm:t>
    </dgm:pt>
    <dgm:pt modelId="{98B7D7CF-3202-40BC-ACB5-73EB059E8182}">
      <dgm:prSet/>
      <dgm:spPr>
        <a:solidFill>
          <a:schemeClr val="accent4"/>
        </a:solidFill>
        <a:ln w="38100">
          <a:solidFill>
            <a:schemeClr val="accent3"/>
          </a:solidFill>
        </a:ln>
      </dgm:spPr>
      <dgm:t>
        <a:bodyPr/>
        <a:lstStyle/>
        <a:p>
          <a:r>
            <a:rPr lang="en-US"/>
            <a:t>Safety Oriented</a:t>
          </a:r>
          <a:endParaRPr lang="en-US" dirty="0"/>
        </a:p>
      </dgm:t>
    </dgm:pt>
    <dgm:pt modelId="{98C5FFDB-10E1-479A-B6FB-F962EF9BF187}" type="parTrans" cxnId="{4FAD7C4D-BA1C-4B95-8B40-CA027FA3AC2B}">
      <dgm:prSet/>
      <dgm:spPr/>
      <dgm:t>
        <a:bodyPr/>
        <a:lstStyle/>
        <a:p>
          <a:endParaRPr lang="en-US"/>
        </a:p>
      </dgm:t>
    </dgm:pt>
    <dgm:pt modelId="{D7909B28-0841-4A7F-885E-A4A5CC5B376C}" type="sibTrans" cxnId="{4FAD7C4D-BA1C-4B95-8B40-CA027FA3AC2B}">
      <dgm:prSet/>
      <dgm:spPr/>
      <dgm:t>
        <a:bodyPr/>
        <a:lstStyle/>
        <a:p>
          <a:endParaRPr lang="en-US"/>
        </a:p>
      </dgm:t>
    </dgm:pt>
    <dgm:pt modelId="{FA4CB63D-F9EB-407F-9A96-57D8C8F3278D}" type="pres">
      <dgm:prSet presAssocID="{FC767E46-2C0F-45E1-8FC1-BCA54934A907}" presName="Name0" presStyleCnt="0">
        <dgm:presLayoutVars>
          <dgm:chPref val="1"/>
          <dgm:dir/>
          <dgm:animOne val="branch"/>
          <dgm:animLvl val="lvl"/>
          <dgm:resizeHandles/>
        </dgm:presLayoutVars>
      </dgm:prSet>
      <dgm:spPr/>
    </dgm:pt>
    <dgm:pt modelId="{64C363EF-7791-46BA-A596-189D76920738}" type="pres">
      <dgm:prSet presAssocID="{9908129B-2526-425C-931D-7EDF7693B55F}" presName="vertOne" presStyleCnt="0"/>
      <dgm:spPr/>
    </dgm:pt>
    <dgm:pt modelId="{D81CF763-FF54-42B9-881F-9547A02FDAA6}" type="pres">
      <dgm:prSet presAssocID="{9908129B-2526-425C-931D-7EDF7693B55F}" presName="txOne" presStyleLbl="node0" presStyleIdx="0" presStyleCnt="5">
        <dgm:presLayoutVars>
          <dgm:chPref val="3"/>
        </dgm:presLayoutVars>
      </dgm:prSet>
      <dgm:spPr/>
    </dgm:pt>
    <dgm:pt modelId="{11D416CB-0D4A-4414-B5B0-4E3CE630EC57}" type="pres">
      <dgm:prSet presAssocID="{9908129B-2526-425C-931D-7EDF7693B55F}" presName="horzOne" presStyleCnt="0"/>
      <dgm:spPr/>
    </dgm:pt>
    <dgm:pt modelId="{53F2D6BF-0E95-4B69-A7FB-26B0F3F19362}" type="pres">
      <dgm:prSet presAssocID="{2D170CEA-52C2-4874-B9AF-005DDD0665B4}" presName="sibSpaceOne" presStyleCnt="0"/>
      <dgm:spPr/>
    </dgm:pt>
    <dgm:pt modelId="{4F23BAA0-6C89-4972-9380-23B3941A87BA}" type="pres">
      <dgm:prSet presAssocID="{8CF2DA87-44D8-4B9C-B37E-CAF67CF6D53A}" presName="vertOne" presStyleCnt="0"/>
      <dgm:spPr/>
    </dgm:pt>
    <dgm:pt modelId="{CDBC1319-4891-461B-93BC-BE43ACC66718}" type="pres">
      <dgm:prSet presAssocID="{8CF2DA87-44D8-4B9C-B37E-CAF67CF6D53A}" presName="txOne" presStyleLbl="node0" presStyleIdx="1" presStyleCnt="5">
        <dgm:presLayoutVars>
          <dgm:chPref val="3"/>
        </dgm:presLayoutVars>
      </dgm:prSet>
      <dgm:spPr/>
    </dgm:pt>
    <dgm:pt modelId="{6E86BAE1-1840-42A7-A67A-9C5FCAED1961}" type="pres">
      <dgm:prSet presAssocID="{8CF2DA87-44D8-4B9C-B37E-CAF67CF6D53A}" presName="horzOne" presStyleCnt="0"/>
      <dgm:spPr/>
    </dgm:pt>
    <dgm:pt modelId="{CEB08C0C-6ED6-4CF7-B0E1-8A63CF1C30AF}" type="pres">
      <dgm:prSet presAssocID="{0294F881-60BF-45D8-834A-D1FFBA752086}" presName="sibSpaceOne" presStyleCnt="0"/>
      <dgm:spPr/>
    </dgm:pt>
    <dgm:pt modelId="{7BBC6455-49D0-4C5D-87C0-63492727BFF5}" type="pres">
      <dgm:prSet presAssocID="{922CBD2B-8065-4ED4-93CF-956D43057940}" presName="vertOne" presStyleCnt="0"/>
      <dgm:spPr/>
    </dgm:pt>
    <dgm:pt modelId="{731324DB-2BEF-4300-8A16-3B49B674745E}" type="pres">
      <dgm:prSet presAssocID="{922CBD2B-8065-4ED4-93CF-956D43057940}" presName="txOne" presStyleLbl="node0" presStyleIdx="2" presStyleCnt="5">
        <dgm:presLayoutVars>
          <dgm:chPref val="3"/>
        </dgm:presLayoutVars>
      </dgm:prSet>
      <dgm:spPr/>
    </dgm:pt>
    <dgm:pt modelId="{964CA8D4-C9F1-4F31-92D0-C326D816FAF8}" type="pres">
      <dgm:prSet presAssocID="{922CBD2B-8065-4ED4-93CF-956D43057940}" presName="horzOne" presStyleCnt="0"/>
      <dgm:spPr/>
    </dgm:pt>
    <dgm:pt modelId="{44C144EE-D8B9-4FD7-9797-D1104BC09B32}" type="pres">
      <dgm:prSet presAssocID="{DF0FFDC6-4E7F-410F-8275-0D5C3B841079}" presName="sibSpaceOne" presStyleCnt="0"/>
      <dgm:spPr/>
    </dgm:pt>
    <dgm:pt modelId="{87EB21DA-1DF3-4557-843D-9E389E7311AB}" type="pres">
      <dgm:prSet presAssocID="{E2BE3DD5-71BB-4FCB-A0F8-F9EBC78206DF}" presName="vertOne" presStyleCnt="0"/>
      <dgm:spPr/>
    </dgm:pt>
    <dgm:pt modelId="{AB594739-DD8D-4374-B0C6-4F4CDDB69C0D}" type="pres">
      <dgm:prSet presAssocID="{E2BE3DD5-71BB-4FCB-A0F8-F9EBC78206DF}" presName="txOne" presStyleLbl="node0" presStyleIdx="3" presStyleCnt="5">
        <dgm:presLayoutVars>
          <dgm:chPref val="3"/>
        </dgm:presLayoutVars>
      </dgm:prSet>
      <dgm:spPr/>
    </dgm:pt>
    <dgm:pt modelId="{F03BE1E4-F09B-42E8-B618-56041C457487}" type="pres">
      <dgm:prSet presAssocID="{E2BE3DD5-71BB-4FCB-A0F8-F9EBC78206DF}" presName="horzOne" presStyleCnt="0"/>
      <dgm:spPr/>
    </dgm:pt>
    <dgm:pt modelId="{7CAF7F26-A6DF-4DB5-94E5-DE40861978E8}" type="pres">
      <dgm:prSet presAssocID="{E17200CA-320B-48EA-B473-40BC13366E25}" presName="sibSpaceOne" presStyleCnt="0"/>
      <dgm:spPr/>
    </dgm:pt>
    <dgm:pt modelId="{39070C86-8B5F-4E19-8A8B-F3882B765D3D}" type="pres">
      <dgm:prSet presAssocID="{98B7D7CF-3202-40BC-ACB5-73EB059E8182}" presName="vertOne" presStyleCnt="0"/>
      <dgm:spPr/>
    </dgm:pt>
    <dgm:pt modelId="{951EED4A-1FE8-4DEC-9EA1-5B15EAEAA4B9}" type="pres">
      <dgm:prSet presAssocID="{98B7D7CF-3202-40BC-ACB5-73EB059E8182}" presName="txOne" presStyleLbl="node0" presStyleIdx="4" presStyleCnt="5">
        <dgm:presLayoutVars>
          <dgm:chPref val="3"/>
        </dgm:presLayoutVars>
      </dgm:prSet>
      <dgm:spPr/>
    </dgm:pt>
    <dgm:pt modelId="{69C922AF-14F4-4C41-9286-AFA60D9321AE}" type="pres">
      <dgm:prSet presAssocID="{98B7D7CF-3202-40BC-ACB5-73EB059E8182}" presName="horzOne" presStyleCnt="0"/>
      <dgm:spPr/>
    </dgm:pt>
  </dgm:ptLst>
  <dgm:cxnLst>
    <dgm:cxn modelId="{08953920-FA6C-43C2-827A-8EBB3975AEE7}" type="presOf" srcId="{922CBD2B-8065-4ED4-93CF-956D43057940}" destId="{731324DB-2BEF-4300-8A16-3B49B674745E}" srcOrd="0" destOrd="0" presId="urn:microsoft.com/office/officeart/2005/8/layout/hierarchy4"/>
    <dgm:cxn modelId="{89C9385B-C4BA-4138-B603-73079C2DEB92}" type="presOf" srcId="{FC767E46-2C0F-45E1-8FC1-BCA54934A907}" destId="{FA4CB63D-F9EB-407F-9A96-57D8C8F3278D}" srcOrd="0" destOrd="0" presId="urn:microsoft.com/office/officeart/2005/8/layout/hierarchy4"/>
    <dgm:cxn modelId="{4FAD7C4D-BA1C-4B95-8B40-CA027FA3AC2B}" srcId="{FC767E46-2C0F-45E1-8FC1-BCA54934A907}" destId="{98B7D7CF-3202-40BC-ACB5-73EB059E8182}" srcOrd="4" destOrd="0" parTransId="{98C5FFDB-10E1-479A-B6FB-F962EF9BF187}" sibTransId="{D7909B28-0841-4A7F-885E-A4A5CC5B376C}"/>
    <dgm:cxn modelId="{62FF429A-34A1-49B2-9C47-A21AF8D7539A}" type="presOf" srcId="{E2BE3DD5-71BB-4FCB-A0F8-F9EBC78206DF}" destId="{AB594739-DD8D-4374-B0C6-4F4CDDB69C0D}" srcOrd="0" destOrd="0" presId="urn:microsoft.com/office/officeart/2005/8/layout/hierarchy4"/>
    <dgm:cxn modelId="{FF589CAD-6183-4F90-9573-C2DD2650927B}" srcId="{FC767E46-2C0F-45E1-8FC1-BCA54934A907}" destId="{922CBD2B-8065-4ED4-93CF-956D43057940}" srcOrd="2" destOrd="0" parTransId="{CE4C04DF-DED7-4262-8A2B-5B8F874D21B6}" sibTransId="{DF0FFDC6-4E7F-410F-8275-0D5C3B841079}"/>
    <dgm:cxn modelId="{568162B9-6D17-42C4-AD3F-0424D2BB3924}" srcId="{FC767E46-2C0F-45E1-8FC1-BCA54934A907}" destId="{8CF2DA87-44D8-4B9C-B37E-CAF67CF6D53A}" srcOrd="1" destOrd="0" parTransId="{A30A1CF2-B5E7-4AE7-BFE1-3539210A26C5}" sibTransId="{0294F881-60BF-45D8-834A-D1FFBA752086}"/>
    <dgm:cxn modelId="{1BD10ABA-E59B-4EB1-9538-04153881FB37}" srcId="{FC767E46-2C0F-45E1-8FC1-BCA54934A907}" destId="{E2BE3DD5-71BB-4FCB-A0F8-F9EBC78206DF}" srcOrd="3" destOrd="0" parTransId="{04FD7529-7E6B-4B7E-85AE-2F38B9BEE041}" sibTransId="{E17200CA-320B-48EA-B473-40BC13366E25}"/>
    <dgm:cxn modelId="{1575C2CD-9D3F-44FA-A02C-96EFA7C26FD7}" srcId="{FC767E46-2C0F-45E1-8FC1-BCA54934A907}" destId="{9908129B-2526-425C-931D-7EDF7693B55F}" srcOrd="0" destOrd="0" parTransId="{C99E2B78-B970-4E78-83F2-F127553A6815}" sibTransId="{2D170CEA-52C2-4874-B9AF-005DDD0665B4}"/>
    <dgm:cxn modelId="{5AC7E0D6-874F-409F-86FB-2EC56943947B}" type="presOf" srcId="{8CF2DA87-44D8-4B9C-B37E-CAF67CF6D53A}" destId="{CDBC1319-4891-461B-93BC-BE43ACC66718}" srcOrd="0" destOrd="0" presId="urn:microsoft.com/office/officeart/2005/8/layout/hierarchy4"/>
    <dgm:cxn modelId="{A7B676E3-EDE5-4628-8621-E5115145E2AF}" type="presOf" srcId="{98B7D7CF-3202-40BC-ACB5-73EB059E8182}" destId="{951EED4A-1FE8-4DEC-9EA1-5B15EAEAA4B9}" srcOrd="0" destOrd="0" presId="urn:microsoft.com/office/officeart/2005/8/layout/hierarchy4"/>
    <dgm:cxn modelId="{759DF4F8-A3A9-43FF-8D8B-A44170FC5E5F}" type="presOf" srcId="{9908129B-2526-425C-931D-7EDF7693B55F}" destId="{D81CF763-FF54-42B9-881F-9547A02FDAA6}" srcOrd="0" destOrd="0" presId="urn:microsoft.com/office/officeart/2005/8/layout/hierarchy4"/>
    <dgm:cxn modelId="{DE2872F7-6797-4B9E-94F2-39F3A15B21A2}" type="presParOf" srcId="{FA4CB63D-F9EB-407F-9A96-57D8C8F3278D}" destId="{64C363EF-7791-46BA-A596-189D76920738}" srcOrd="0" destOrd="0" presId="urn:microsoft.com/office/officeart/2005/8/layout/hierarchy4"/>
    <dgm:cxn modelId="{7ACFA40A-F2FF-4DFF-A9B7-B1C1272E16FA}" type="presParOf" srcId="{64C363EF-7791-46BA-A596-189D76920738}" destId="{D81CF763-FF54-42B9-881F-9547A02FDAA6}" srcOrd="0" destOrd="0" presId="urn:microsoft.com/office/officeart/2005/8/layout/hierarchy4"/>
    <dgm:cxn modelId="{3DD3D436-9EC2-42D4-9E8F-86626AC43F20}" type="presParOf" srcId="{64C363EF-7791-46BA-A596-189D76920738}" destId="{11D416CB-0D4A-4414-B5B0-4E3CE630EC57}" srcOrd="1" destOrd="0" presId="urn:microsoft.com/office/officeart/2005/8/layout/hierarchy4"/>
    <dgm:cxn modelId="{46BA9D96-9F13-4A8F-A02C-E3FCA2126796}" type="presParOf" srcId="{FA4CB63D-F9EB-407F-9A96-57D8C8F3278D}" destId="{53F2D6BF-0E95-4B69-A7FB-26B0F3F19362}" srcOrd="1" destOrd="0" presId="urn:microsoft.com/office/officeart/2005/8/layout/hierarchy4"/>
    <dgm:cxn modelId="{E5C15296-3F45-435E-8DBF-FA70213D9A11}" type="presParOf" srcId="{FA4CB63D-F9EB-407F-9A96-57D8C8F3278D}" destId="{4F23BAA0-6C89-4972-9380-23B3941A87BA}" srcOrd="2" destOrd="0" presId="urn:microsoft.com/office/officeart/2005/8/layout/hierarchy4"/>
    <dgm:cxn modelId="{46498B7C-568F-4F03-8A9D-13C70D6BED23}" type="presParOf" srcId="{4F23BAA0-6C89-4972-9380-23B3941A87BA}" destId="{CDBC1319-4891-461B-93BC-BE43ACC66718}" srcOrd="0" destOrd="0" presId="urn:microsoft.com/office/officeart/2005/8/layout/hierarchy4"/>
    <dgm:cxn modelId="{33DB6928-A7A2-453B-BDEB-6A47BCFFE1AA}" type="presParOf" srcId="{4F23BAA0-6C89-4972-9380-23B3941A87BA}" destId="{6E86BAE1-1840-42A7-A67A-9C5FCAED1961}" srcOrd="1" destOrd="0" presId="urn:microsoft.com/office/officeart/2005/8/layout/hierarchy4"/>
    <dgm:cxn modelId="{1845A3CD-6526-4B57-8108-D41C93E4D986}" type="presParOf" srcId="{FA4CB63D-F9EB-407F-9A96-57D8C8F3278D}" destId="{CEB08C0C-6ED6-4CF7-B0E1-8A63CF1C30AF}" srcOrd="3" destOrd="0" presId="urn:microsoft.com/office/officeart/2005/8/layout/hierarchy4"/>
    <dgm:cxn modelId="{CFEB34D4-D5B1-479D-A0E4-56F9CD39B4E5}" type="presParOf" srcId="{FA4CB63D-F9EB-407F-9A96-57D8C8F3278D}" destId="{7BBC6455-49D0-4C5D-87C0-63492727BFF5}" srcOrd="4" destOrd="0" presId="urn:microsoft.com/office/officeart/2005/8/layout/hierarchy4"/>
    <dgm:cxn modelId="{CB331D9A-D8E9-450A-B761-508EACED24AC}" type="presParOf" srcId="{7BBC6455-49D0-4C5D-87C0-63492727BFF5}" destId="{731324DB-2BEF-4300-8A16-3B49B674745E}" srcOrd="0" destOrd="0" presId="urn:microsoft.com/office/officeart/2005/8/layout/hierarchy4"/>
    <dgm:cxn modelId="{F720F4E5-1618-4BDF-A6FF-9773F47D2AF8}" type="presParOf" srcId="{7BBC6455-49D0-4C5D-87C0-63492727BFF5}" destId="{964CA8D4-C9F1-4F31-92D0-C326D816FAF8}" srcOrd="1" destOrd="0" presId="urn:microsoft.com/office/officeart/2005/8/layout/hierarchy4"/>
    <dgm:cxn modelId="{D4FF15C2-929D-4949-9867-AC8482872997}" type="presParOf" srcId="{FA4CB63D-F9EB-407F-9A96-57D8C8F3278D}" destId="{44C144EE-D8B9-4FD7-9797-D1104BC09B32}" srcOrd="5" destOrd="0" presId="urn:microsoft.com/office/officeart/2005/8/layout/hierarchy4"/>
    <dgm:cxn modelId="{DD999952-35C6-422E-8168-3D576BDBB1F6}" type="presParOf" srcId="{FA4CB63D-F9EB-407F-9A96-57D8C8F3278D}" destId="{87EB21DA-1DF3-4557-843D-9E389E7311AB}" srcOrd="6" destOrd="0" presId="urn:microsoft.com/office/officeart/2005/8/layout/hierarchy4"/>
    <dgm:cxn modelId="{EBC4CAC2-393E-428C-8CF9-56E2BC9B0FE2}" type="presParOf" srcId="{87EB21DA-1DF3-4557-843D-9E389E7311AB}" destId="{AB594739-DD8D-4374-B0C6-4F4CDDB69C0D}" srcOrd="0" destOrd="0" presId="urn:microsoft.com/office/officeart/2005/8/layout/hierarchy4"/>
    <dgm:cxn modelId="{3243051C-08BA-42D5-8AC5-81D0D5F6D94D}" type="presParOf" srcId="{87EB21DA-1DF3-4557-843D-9E389E7311AB}" destId="{F03BE1E4-F09B-42E8-B618-56041C457487}" srcOrd="1" destOrd="0" presId="urn:microsoft.com/office/officeart/2005/8/layout/hierarchy4"/>
    <dgm:cxn modelId="{A0E281C9-DAA4-4109-9069-C9647CCDAB67}" type="presParOf" srcId="{FA4CB63D-F9EB-407F-9A96-57D8C8F3278D}" destId="{7CAF7F26-A6DF-4DB5-94E5-DE40861978E8}" srcOrd="7" destOrd="0" presId="urn:microsoft.com/office/officeart/2005/8/layout/hierarchy4"/>
    <dgm:cxn modelId="{4661A6B6-E452-4F64-A2DC-EDDEC2316A4F}" type="presParOf" srcId="{FA4CB63D-F9EB-407F-9A96-57D8C8F3278D}" destId="{39070C86-8B5F-4E19-8A8B-F3882B765D3D}" srcOrd="8" destOrd="0" presId="urn:microsoft.com/office/officeart/2005/8/layout/hierarchy4"/>
    <dgm:cxn modelId="{03630AC2-C22A-49C9-AC71-1C3BDED38A7C}" type="presParOf" srcId="{39070C86-8B5F-4E19-8A8B-F3882B765D3D}" destId="{951EED4A-1FE8-4DEC-9EA1-5B15EAEAA4B9}" srcOrd="0" destOrd="0" presId="urn:microsoft.com/office/officeart/2005/8/layout/hierarchy4"/>
    <dgm:cxn modelId="{CFECD5D2-B1EA-48F3-90A8-D2CE0631D13E}" type="presParOf" srcId="{39070C86-8B5F-4E19-8A8B-F3882B765D3D}" destId="{69C922AF-14F4-4C41-9286-AFA60D9321A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81579C-C3CF-4F52-9654-4982E3FEC955}"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US"/>
        </a:p>
      </dgm:t>
    </dgm:pt>
    <dgm:pt modelId="{0604CCAE-D43E-4AD9-B411-6FF0F6CB03B3}">
      <dgm:prSet custT="1"/>
      <dgm:spPr>
        <a:solidFill>
          <a:schemeClr val="tx2">
            <a:lumMod val="20000"/>
            <a:lumOff val="80000"/>
          </a:schemeClr>
        </a:solidFill>
      </dgm:spPr>
      <dgm:t>
        <a:bodyPr/>
        <a:lstStyle/>
        <a:p>
          <a:r>
            <a:rPr lang="en-US" sz="1600" dirty="0"/>
            <a:t>2) An individual who has been residing in an institutional care facility, including jail, substance abuse or mental health treatment facility, hospital, or other similar facility, for fewer than 90 days and met all of the criteria of #1 before entering that facility; </a:t>
          </a:r>
          <a:r>
            <a:rPr lang="en-US" sz="1600" u="sng" dirty="0"/>
            <a:t>or</a:t>
          </a:r>
        </a:p>
      </dgm:t>
    </dgm:pt>
    <dgm:pt modelId="{61E217DD-F9DA-422A-B1DF-E82A1974F3EA}" type="parTrans" cxnId="{A5281AB9-B14E-4BD3-B1B7-F3FF10AE51CB}">
      <dgm:prSet/>
      <dgm:spPr/>
      <dgm:t>
        <a:bodyPr/>
        <a:lstStyle/>
        <a:p>
          <a:endParaRPr lang="en-US"/>
        </a:p>
      </dgm:t>
    </dgm:pt>
    <dgm:pt modelId="{3890C190-AB27-45B9-A779-4F2DDB191ACE}" type="sibTrans" cxnId="{A5281AB9-B14E-4BD3-B1B7-F3FF10AE51CB}">
      <dgm:prSet/>
      <dgm:spPr/>
      <dgm:t>
        <a:bodyPr/>
        <a:lstStyle/>
        <a:p>
          <a:endParaRPr lang="en-US"/>
        </a:p>
      </dgm:t>
    </dgm:pt>
    <dgm:pt modelId="{9187528C-664F-4737-9007-8A5A098AE547}">
      <dgm:prSet custT="1"/>
      <dgm:spPr>
        <a:solidFill>
          <a:schemeClr val="tx2">
            <a:lumMod val="20000"/>
            <a:lumOff val="80000"/>
          </a:schemeClr>
        </a:solidFill>
      </dgm:spPr>
      <dgm:t>
        <a:bodyPr/>
        <a:lstStyle/>
        <a:p>
          <a:r>
            <a:rPr lang="en-US" sz="1600" dirty="0"/>
            <a:t>3) A family with an adult head of household (or if there is no adult in the family, a minor head of household) who meets either of the criteria of #1 or #2, including a family whose composition has fluctuated while the head of household has been homeless.</a:t>
          </a:r>
        </a:p>
      </dgm:t>
    </dgm:pt>
    <dgm:pt modelId="{CDDF37DA-EAF0-4865-9249-64BD5265C41D}" type="parTrans" cxnId="{9E2DEBE4-E9D4-4B1A-9BA2-B4CD9EBA8F1A}">
      <dgm:prSet/>
      <dgm:spPr/>
      <dgm:t>
        <a:bodyPr/>
        <a:lstStyle/>
        <a:p>
          <a:endParaRPr lang="en-US"/>
        </a:p>
      </dgm:t>
    </dgm:pt>
    <dgm:pt modelId="{426A3DC3-53EB-4FD9-AABB-A50E1A204895}" type="sibTrans" cxnId="{9E2DEBE4-E9D4-4B1A-9BA2-B4CD9EBA8F1A}">
      <dgm:prSet/>
      <dgm:spPr/>
      <dgm:t>
        <a:bodyPr/>
        <a:lstStyle/>
        <a:p>
          <a:endParaRPr lang="en-US"/>
        </a:p>
      </dgm:t>
    </dgm:pt>
    <dgm:pt modelId="{B9138D02-5F66-48D1-B4F8-36DC650443F3}">
      <dgm:prSet custT="1"/>
      <dgm:spPr>
        <a:solidFill>
          <a:schemeClr val="tx2">
            <a:lumMod val="20000"/>
            <a:lumOff val="80000"/>
          </a:schemeClr>
        </a:solidFill>
      </dgm:spPr>
      <dgm:t>
        <a:bodyPr/>
        <a:lstStyle/>
        <a:p>
          <a:r>
            <a:rPr lang="en-US" sz="1600" dirty="0"/>
            <a:t>1) Lives in a place not meant for human habitation, a safe haven, or in an emergency shelter; </a:t>
          </a:r>
          <a:r>
            <a:rPr lang="en-US" sz="1600" b="1" dirty="0"/>
            <a:t>AND </a:t>
          </a:r>
          <a:r>
            <a:rPr lang="en-US" sz="1600" dirty="0"/>
            <a:t>Has been homeless and living as described above continuously for at least 12 months or on at least 4 separate occasions in the last 3 years, as long as the combined occasions equal at least 12 months and each break in homelessness separating the occasions included at least 7 consecutive nights of not living as described above. Stays in institutional care facilities for fewer than 90 days will not constitute as a break in homelessness; but rather, such stays are included in the 12-month total, as long as the individual was living or residing in a place not meant for human habitation, a safe haven, or an emergency shelter immediately before entering the institutional care facility; </a:t>
          </a:r>
          <a:r>
            <a:rPr lang="en-US" sz="1600" u="sng" dirty="0"/>
            <a:t>or</a:t>
          </a:r>
        </a:p>
      </dgm:t>
    </dgm:pt>
    <dgm:pt modelId="{344D3D97-2A35-438F-9603-E88CC2A03B9D}" type="sibTrans" cxnId="{66ECF820-907C-43C8-A498-3371EE9FE67A}">
      <dgm:prSet/>
      <dgm:spPr/>
      <dgm:t>
        <a:bodyPr/>
        <a:lstStyle/>
        <a:p>
          <a:endParaRPr lang="en-US"/>
        </a:p>
      </dgm:t>
    </dgm:pt>
    <dgm:pt modelId="{050DA88D-D7DD-449F-BEBF-56549C6D8DBF}" type="parTrans" cxnId="{66ECF820-907C-43C8-A498-3371EE9FE67A}">
      <dgm:prSet/>
      <dgm:spPr/>
      <dgm:t>
        <a:bodyPr/>
        <a:lstStyle/>
        <a:p>
          <a:endParaRPr lang="en-US"/>
        </a:p>
      </dgm:t>
    </dgm:pt>
    <dgm:pt modelId="{0D666FAC-5231-43B4-96C6-0D6B32544034}">
      <dgm:prSet/>
      <dgm:spPr>
        <a:solidFill>
          <a:schemeClr val="accent4">
            <a:lumMod val="20000"/>
            <a:lumOff val="80000"/>
          </a:schemeClr>
        </a:solidFill>
      </dgm:spPr>
      <dgm:t>
        <a:bodyPr/>
        <a:lstStyle/>
        <a:p>
          <a:r>
            <a:rPr lang="en-US" dirty="0"/>
            <a:t>A “homeless individual with a disability”, as </a:t>
          </a:r>
          <a:r>
            <a:rPr lang="en-US" b="0" i="0" dirty="0"/>
            <a:t>defined in section 401(9) of the McKinney-Vento Assistance Act (42 U.S.C. 11360(9)), who:</a:t>
          </a:r>
          <a:endParaRPr lang="en-US" dirty="0"/>
        </a:p>
      </dgm:t>
    </dgm:pt>
    <dgm:pt modelId="{673B9ECC-F7E7-4667-913E-0EEF46C3E189}" type="parTrans" cxnId="{13DCC2DC-1EB4-4C86-B955-EF4DFF7BAD83}">
      <dgm:prSet/>
      <dgm:spPr/>
      <dgm:t>
        <a:bodyPr/>
        <a:lstStyle/>
        <a:p>
          <a:endParaRPr lang="en-US"/>
        </a:p>
      </dgm:t>
    </dgm:pt>
    <dgm:pt modelId="{D7A52795-2200-4EDE-93FF-756805DCD0D7}" type="sibTrans" cxnId="{13DCC2DC-1EB4-4C86-B955-EF4DFF7BAD83}">
      <dgm:prSet/>
      <dgm:spPr/>
      <dgm:t>
        <a:bodyPr/>
        <a:lstStyle/>
        <a:p>
          <a:endParaRPr lang="en-US"/>
        </a:p>
      </dgm:t>
    </dgm:pt>
    <dgm:pt modelId="{F9001611-F0EC-4E14-BF05-9D43D5CABE4A}" type="pres">
      <dgm:prSet presAssocID="{C081579C-C3CF-4F52-9654-4982E3FEC955}" presName="diagram" presStyleCnt="0">
        <dgm:presLayoutVars>
          <dgm:dir/>
          <dgm:resizeHandles val="exact"/>
        </dgm:presLayoutVars>
      </dgm:prSet>
      <dgm:spPr/>
    </dgm:pt>
    <dgm:pt modelId="{ECDA5370-B8A5-4445-8376-7A23973C6732}" type="pres">
      <dgm:prSet presAssocID="{0D666FAC-5231-43B4-96C6-0D6B32544034}" presName="node" presStyleLbl="node1" presStyleIdx="0" presStyleCnt="4" custScaleX="387146" custScaleY="45105" custLinFactNeighborX="3050" custLinFactNeighborY="-57215">
        <dgm:presLayoutVars>
          <dgm:bulletEnabled val="1"/>
        </dgm:presLayoutVars>
      </dgm:prSet>
      <dgm:spPr/>
    </dgm:pt>
    <dgm:pt modelId="{288ED24E-B340-4668-8FE9-35F5FC203755}" type="pres">
      <dgm:prSet presAssocID="{D7A52795-2200-4EDE-93FF-756805DCD0D7}" presName="sibTrans" presStyleCnt="0"/>
      <dgm:spPr/>
    </dgm:pt>
    <dgm:pt modelId="{4FB1DE8D-181A-45E5-9CE4-3978F2210151}" type="pres">
      <dgm:prSet presAssocID="{B9138D02-5F66-48D1-B4F8-36DC650443F3}" presName="node" presStyleLbl="node1" presStyleIdx="1" presStyleCnt="4" custScaleX="162478" custScaleY="205116" custLinFactNeighborX="163" custLinFactNeighborY="-11836">
        <dgm:presLayoutVars>
          <dgm:bulletEnabled val="1"/>
        </dgm:presLayoutVars>
      </dgm:prSet>
      <dgm:spPr/>
    </dgm:pt>
    <dgm:pt modelId="{9A739A34-BE5F-4613-80EB-34BE0094654E}" type="pres">
      <dgm:prSet presAssocID="{344D3D97-2A35-438F-9603-E88CC2A03B9D}" presName="sibTrans" presStyleCnt="0"/>
      <dgm:spPr/>
    </dgm:pt>
    <dgm:pt modelId="{C3768A16-54C5-4488-A217-761E27226E6E}" type="pres">
      <dgm:prSet presAssocID="{0604CCAE-D43E-4AD9-B411-6FF0F6CB03B3}" presName="node" presStyleLbl="node1" presStyleIdx="2" presStyleCnt="4" custScaleY="202720" custLinFactNeighborX="-1041" custLinFactNeighborY="-11836">
        <dgm:presLayoutVars>
          <dgm:bulletEnabled val="1"/>
        </dgm:presLayoutVars>
      </dgm:prSet>
      <dgm:spPr/>
    </dgm:pt>
    <dgm:pt modelId="{8DE9AD68-EA91-4A2B-A51F-D15020CF044E}" type="pres">
      <dgm:prSet presAssocID="{3890C190-AB27-45B9-A779-4F2DDB191ACE}" presName="sibTrans" presStyleCnt="0"/>
      <dgm:spPr/>
    </dgm:pt>
    <dgm:pt modelId="{688EF65D-2D8E-4977-99A4-A3CBCEAFB980}" type="pres">
      <dgm:prSet presAssocID="{9187528C-664F-4737-9007-8A5A098AE547}" presName="node" presStyleLbl="node1" presStyleIdx="3" presStyleCnt="4" custScaleY="201852" custLinFactNeighborX="-1167" custLinFactNeighborY="-10204">
        <dgm:presLayoutVars>
          <dgm:bulletEnabled val="1"/>
        </dgm:presLayoutVars>
      </dgm:prSet>
      <dgm:spPr/>
    </dgm:pt>
  </dgm:ptLst>
  <dgm:cxnLst>
    <dgm:cxn modelId="{66ECF820-907C-43C8-A498-3371EE9FE67A}" srcId="{C081579C-C3CF-4F52-9654-4982E3FEC955}" destId="{B9138D02-5F66-48D1-B4F8-36DC650443F3}" srcOrd="1" destOrd="0" parTransId="{050DA88D-D7DD-449F-BEBF-56549C6D8DBF}" sibTransId="{344D3D97-2A35-438F-9603-E88CC2A03B9D}"/>
    <dgm:cxn modelId="{08E81934-361A-4182-A3F6-91E3B6B4F559}" type="presOf" srcId="{B9138D02-5F66-48D1-B4F8-36DC650443F3}" destId="{4FB1DE8D-181A-45E5-9CE4-3978F2210151}" srcOrd="0" destOrd="0" presId="urn:microsoft.com/office/officeart/2005/8/layout/default"/>
    <dgm:cxn modelId="{0C93AE89-F4A2-402E-9B91-EA5EA4BED1B5}" type="presOf" srcId="{C081579C-C3CF-4F52-9654-4982E3FEC955}" destId="{F9001611-F0EC-4E14-BF05-9D43D5CABE4A}" srcOrd="0" destOrd="0" presId="urn:microsoft.com/office/officeart/2005/8/layout/default"/>
    <dgm:cxn modelId="{A5281AB9-B14E-4BD3-B1B7-F3FF10AE51CB}" srcId="{C081579C-C3CF-4F52-9654-4982E3FEC955}" destId="{0604CCAE-D43E-4AD9-B411-6FF0F6CB03B3}" srcOrd="2" destOrd="0" parTransId="{61E217DD-F9DA-422A-B1DF-E82A1974F3EA}" sibTransId="{3890C190-AB27-45B9-A779-4F2DDB191ACE}"/>
    <dgm:cxn modelId="{BBCF56DA-EDB8-4FDA-99F3-FE90625E0855}" type="presOf" srcId="{0604CCAE-D43E-4AD9-B411-6FF0F6CB03B3}" destId="{C3768A16-54C5-4488-A217-761E27226E6E}" srcOrd="0" destOrd="0" presId="urn:microsoft.com/office/officeart/2005/8/layout/default"/>
    <dgm:cxn modelId="{13DCC2DC-1EB4-4C86-B955-EF4DFF7BAD83}" srcId="{C081579C-C3CF-4F52-9654-4982E3FEC955}" destId="{0D666FAC-5231-43B4-96C6-0D6B32544034}" srcOrd="0" destOrd="0" parTransId="{673B9ECC-F7E7-4667-913E-0EEF46C3E189}" sibTransId="{D7A52795-2200-4EDE-93FF-756805DCD0D7}"/>
    <dgm:cxn modelId="{9E2DEBE4-E9D4-4B1A-9BA2-B4CD9EBA8F1A}" srcId="{C081579C-C3CF-4F52-9654-4982E3FEC955}" destId="{9187528C-664F-4737-9007-8A5A098AE547}" srcOrd="3" destOrd="0" parTransId="{CDDF37DA-EAF0-4865-9249-64BD5265C41D}" sibTransId="{426A3DC3-53EB-4FD9-AABB-A50E1A204895}"/>
    <dgm:cxn modelId="{580BC4EE-10DC-4149-AA2A-FEBE76B0E7A9}" type="presOf" srcId="{0D666FAC-5231-43B4-96C6-0D6B32544034}" destId="{ECDA5370-B8A5-4445-8376-7A23973C6732}" srcOrd="0" destOrd="0" presId="urn:microsoft.com/office/officeart/2005/8/layout/default"/>
    <dgm:cxn modelId="{DA5159F9-8B45-4AE1-86FE-BF94FF06E68A}" type="presOf" srcId="{9187528C-664F-4737-9007-8A5A098AE547}" destId="{688EF65D-2D8E-4977-99A4-A3CBCEAFB980}" srcOrd="0" destOrd="0" presId="urn:microsoft.com/office/officeart/2005/8/layout/default"/>
    <dgm:cxn modelId="{5A070101-67CA-41A7-81DB-4CEE87A77A9E}" type="presParOf" srcId="{F9001611-F0EC-4E14-BF05-9D43D5CABE4A}" destId="{ECDA5370-B8A5-4445-8376-7A23973C6732}" srcOrd="0" destOrd="0" presId="urn:microsoft.com/office/officeart/2005/8/layout/default"/>
    <dgm:cxn modelId="{4CDC87CF-B307-420F-AF46-B6BB2C34AAB0}" type="presParOf" srcId="{F9001611-F0EC-4E14-BF05-9D43D5CABE4A}" destId="{288ED24E-B340-4668-8FE9-35F5FC203755}" srcOrd="1" destOrd="0" presId="urn:microsoft.com/office/officeart/2005/8/layout/default"/>
    <dgm:cxn modelId="{7CF36F2F-9834-47D1-8165-D3B146C211E3}" type="presParOf" srcId="{F9001611-F0EC-4E14-BF05-9D43D5CABE4A}" destId="{4FB1DE8D-181A-45E5-9CE4-3978F2210151}" srcOrd="2" destOrd="0" presId="urn:microsoft.com/office/officeart/2005/8/layout/default"/>
    <dgm:cxn modelId="{E2D9F797-9CB0-4752-A526-D3DDFB1363E8}" type="presParOf" srcId="{F9001611-F0EC-4E14-BF05-9D43D5CABE4A}" destId="{9A739A34-BE5F-4613-80EB-34BE0094654E}" srcOrd="3" destOrd="0" presId="urn:microsoft.com/office/officeart/2005/8/layout/default"/>
    <dgm:cxn modelId="{5BE5A3A4-376F-4196-B152-E5F48F71D3F3}" type="presParOf" srcId="{F9001611-F0EC-4E14-BF05-9D43D5CABE4A}" destId="{C3768A16-54C5-4488-A217-761E27226E6E}" srcOrd="4" destOrd="0" presId="urn:microsoft.com/office/officeart/2005/8/layout/default"/>
    <dgm:cxn modelId="{C7596293-2512-4FB1-87AD-F47C1E2A7A8A}" type="presParOf" srcId="{F9001611-F0EC-4E14-BF05-9D43D5CABE4A}" destId="{8DE9AD68-EA91-4A2B-A51F-D15020CF044E}" srcOrd="5" destOrd="0" presId="urn:microsoft.com/office/officeart/2005/8/layout/default"/>
    <dgm:cxn modelId="{41803282-DFF7-42EE-87DB-CBB9A1BCDE6F}" type="presParOf" srcId="{F9001611-F0EC-4E14-BF05-9D43D5CABE4A}" destId="{688EF65D-2D8E-4977-99A4-A3CBCEAFB98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D6934-010C-463D-BE96-F715FEB6B344}" type="doc">
      <dgm:prSet loTypeId="urn:microsoft.com/office/officeart/2005/8/layout/default" loCatId="list" qsTypeId="urn:microsoft.com/office/officeart/2005/8/quickstyle/simple3" qsCatId="simple" csTypeId="urn:microsoft.com/office/officeart/2005/8/colors/accent6_5" csCatId="accent6" phldr="1"/>
      <dgm:spPr/>
      <dgm:t>
        <a:bodyPr/>
        <a:lstStyle/>
        <a:p>
          <a:endParaRPr lang="en-US"/>
        </a:p>
      </dgm:t>
    </dgm:pt>
    <dgm:pt modelId="{218CF92F-E792-435D-800E-BF5BCFBDB794}">
      <dgm:prSet custT="1"/>
      <dgm:spPr/>
      <dgm:t>
        <a:bodyPr/>
        <a:lstStyle/>
        <a:p>
          <a:r>
            <a:rPr lang="en-US" sz="2800" b="0" dirty="0"/>
            <a:t>Engagement</a:t>
          </a:r>
        </a:p>
      </dgm:t>
    </dgm:pt>
    <dgm:pt modelId="{8210D032-E2A7-4836-947E-472B524F02D7}" type="parTrans" cxnId="{36F28274-92D4-4096-AD57-4280DD34AA69}">
      <dgm:prSet/>
      <dgm:spPr/>
      <dgm:t>
        <a:bodyPr/>
        <a:lstStyle/>
        <a:p>
          <a:endParaRPr lang="en-US"/>
        </a:p>
      </dgm:t>
    </dgm:pt>
    <dgm:pt modelId="{8C74F2A8-05E7-41A2-B4CD-7D641C784377}" type="sibTrans" cxnId="{36F28274-92D4-4096-AD57-4280DD34AA69}">
      <dgm:prSet phldrT="1" phldr="0"/>
      <dgm:spPr/>
      <dgm:t>
        <a:bodyPr/>
        <a:lstStyle/>
        <a:p>
          <a:endParaRPr lang="en-US"/>
        </a:p>
      </dgm:t>
    </dgm:pt>
    <dgm:pt modelId="{DF7B64D0-E71F-43C4-9004-D965EFE49F39}">
      <dgm:prSet custT="1"/>
      <dgm:spPr/>
      <dgm:t>
        <a:bodyPr/>
        <a:lstStyle/>
        <a:p>
          <a:r>
            <a:rPr lang="en-US" sz="2800" b="0" dirty="0"/>
            <a:t>Case Management</a:t>
          </a:r>
        </a:p>
      </dgm:t>
    </dgm:pt>
    <dgm:pt modelId="{A7B0BA5B-226A-49D1-879F-C2BD293CD954}" type="parTrans" cxnId="{6139ACE7-8E69-4820-8BC9-91B19AD7DA23}">
      <dgm:prSet/>
      <dgm:spPr/>
      <dgm:t>
        <a:bodyPr/>
        <a:lstStyle/>
        <a:p>
          <a:endParaRPr lang="en-US"/>
        </a:p>
      </dgm:t>
    </dgm:pt>
    <dgm:pt modelId="{1DFB2AE1-1089-497E-9A56-2BE0AF4DF59D}" type="sibTrans" cxnId="{6139ACE7-8E69-4820-8BC9-91B19AD7DA23}">
      <dgm:prSet phldrT="2" phldr="0"/>
      <dgm:spPr/>
      <dgm:t>
        <a:bodyPr/>
        <a:lstStyle/>
        <a:p>
          <a:endParaRPr lang="en-US"/>
        </a:p>
      </dgm:t>
    </dgm:pt>
    <dgm:pt modelId="{74910C01-4BFB-40B0-841E-7F0DD11E34BF}">
      <dgm:prSet custT="1"/>
      <dgm:spPr/>
      <dgm:t>
        <a:bodyPr/>
        <a:lstStyle/>
        <a:p>
          <a:r>
            <a:rPr lang="en-US" sz="2800" b="0" dirty="0"/>
            <a:t>Emergency Health Services</a:t>
          </a:r>
        </a:p>
      </dgm:t>
    </dgm:pt>
    <dgm:pt modelId="{EC966245-4BFB-480C-8785-655B205AE949}" type="parTrans" cxnId="{0F1EAF8D-8EC1-4E64-8F25-3117DD97C400}">
      <dgm:prSet/>
      <dgm:spPr/>
      <dgm:t>
        <a:bodyPr/>
        <a:lstStyle/>
        <a:p>
          <a:endParaRPr lang="en-US"/>
        </a:p>
      </dgm:t>
    </dgm:pt>
    <dgm:pt modelId="{0F6DDF4C-EACD-4B42-B6F2-2114FF030D36}" type="sibTrans" cxnId="{0F1EAF8D-8EC1-4E64-8F25-3117DD97C400}">
      <dgm:prSet phldrT="3" phldr="0"/>
      <dgm:spPr/>
      <dgm:t>
        <a:bodyPr/>
        <a:lstStyle/>
        <a:p>
          <a:endParaRPr lang="en-US"/>
        </a:p>
      </dgm:t>
    </dgm:pt>
    <dgm:pt modelId="{CA05E3B0-ABF5-4CC1-A7D3-7968531EA52B}">
      <dgm:prSet custT="1"/>
      <dgm:spPr/>
      <dgm:t>
        <a:bodyPr/>
        <a:lstStyle/>
        <a:p>
          <a:r>
            <a:rPr lang="en-US" sz="2800" b="0" dirty="0"/>
            <a:t>Emergency Mental Health Services</a:t>
          </a:r>
        </a:p>
      </dgm:t>
    </dgm:pt>
    <dgm:pt modelId="{67C2A692-EF11-431F-A197-1FAC124C59CF}" type="parTrans" cxnId="{08CB9518-6EB7-47E1-85C7-B03B04B53CB9}">
      <dgm:prSet/>
      <dgm:spPr/>
      <dgm:t>
        <a:bodyPr/>
        <a:lstStyle/>
        <a:p>
          <a:endParaRPr lang="en-US"/>
        </a:p>
      </dgm:t>
    </dgm:pt>
    <dgm:pt modelId="{1074D593-A4FA-43E2-ACEE-153EB64F5107}" type="sibTrans" cxnId="{08CB9518-6EB7-47E1-85C7-B03B04B53CB9}">
      <dgm:prSet phldrT="4" phldr="0"/>
      <dgm:spPr/>
      <dgm:t>
        <a:bodyPr/>
        <a:lstStyle/>
        <a:p>
          <a:endParaRPr lang="en-US"/>
        </a:p>
      </dgm:t>
    </dgm:pt>
    <dgm:pt modelId="{40CF1F73-D00B-409D-B0C3-99C3D6A9A626}">
      <dgm:prSet custT="1"/>
      <dgm:spPr/>
      <dgm:t>
        <a:bodyPr/>
        <a:lstStyle/>
        <a:p>
          <a:r>
            <a:rPr lang="en-US" sz="2800" b="0" dirty="0"/>
            <a:t>Transportation</a:t>
          </a:r>
        </a:p>
      </dgm:t>
    </dgm:pt>
    <dgm:pt modelId="{0DF5A8F8-6E2B-4838-B0BE-4E51B11F5CBC}" type="parTrans" cxnId="{E62A2AED-EB72-4643-9577-8C59CB66A8D2}">
      <dgm:prSet/>
      <dgm:spPr/>
      <dgm:t>
        <a:bodyPr/>
        <a:lstStyle/>
        <a:p>
          <a:endParaRPr lang="en-US"/>
        </a:p>
      </dgm:t>
    </dgm:pt>
    <dgm:pt modelId="{14C3534F-B20C-44E0-9016-350E291A77C8}" type="sibTrans" cxnId="{E62A2AED-EB72-4643-9577-8C59CB66A8D2}">
      <dgm:prSet phldrT="5" phldr="0"/>
      <dgm:spPr/>
      <dgm:t>
        <a:bodyPr/>
        <a:lstStyle/>
        <a:p>
          <a:endParaRPr lang="en-US"/>
        </a:p>
      </dgm:t>
    </dgm:pt>
    <dgm:pt modelId="{A2A0A092-7AA8-4761-91A1-2728CDA2E437}">
      <dgm:prSet custT="1"/>
      <dgm:spPr/>
      <dgm:t>
        <a:bodyPr/>
        <a:lstStyle/>
        <a:p>
          <a:r>
            <a:rPr lang="en-US" sz="2800" b="0" dirty="0"/>
            <a:t>Services for Special Populations</a:t>
          </a:r>
        </a:p>
      </dgm:t>
    </dgm:pt>
    <dgm:pt modelId="{05002D19-9497-49B7-B4B6-E22FAD8F2086}" type="parTrans" cxnId="{A9FF0445-4B37-4FF5-8BBD-35DB0B7D617B}">
      <dgm:prSet/>
      <dgm:spPr/>
      <dgm:t>
        <a:bodyPr/>
        <a:lstStyle/>
        <a:p>
          <a:endParaRPr lang="en-US"/>
        </a:p>
      </dgm:t>
    </dgm:pt>
    <dgm:pt modelId="{3CC5EF85-AD47-4011-9750-8F30BD8ED4AB}" type="sibTrans" cxnId="{A9FF0445-4B37-4FF5-8BBD-35DB0B7D617B}">
      <dgm:prSet phldrT="6" phldr="0"/>
      <dgm:spPr/>
      <dgm:t>
        <a:bodyPr/>
        <a:lstStyle/>
        <a:p>
          <a:endParaRPr lang="en-US"/>
        </a:p>
      </dgm:t>
    </dgm:pt>
    <dgm:pt modelId="{58E9B075-A452-49FE-B8C2-0F338E5F32B4}" type="pres">
      <dgm:prSet presAssocID="{4D4D6934-010C-463D-BE96-F715FEB6B344}" presName="diagram" presStyleCnt="0">
        <dgm:presLayoutVars>
          <dgm:dir/>
          <dgm:resizeHandles val="exact"/>
        </dgm:presLayoutVars>
      </dgm:prSet>
      <dgm:spPr/>
    </dgm:pt>
    <dgm:pt modelId="{3597FFF6-4588-4AAF-AB0E-CD3CEC4A0D20}" type="pres">
      <dgm:prSet presAssocID="{218CF92F-E792-435D-800E-BF5BCFBDB794}" presName="node" presStyleLbl="node1" presStyleIdx="0" presStyleCnt="6">
        <dgm:presLayoutVars>
          <dgm:bulletEnabled val="1"/>
        </dgm:presLayoutVars>
      </dgm:prSet>
      <dgm:spPr/>
    </dgm:pt>
    <dgm:pt modelId="{29511F32-78D4-4512-B578-CB32275E0242}" type="pres">
      <dgm:prSet presAssocID="{8C74F2A8-05E7-41A2-B4CD-7D641C784377}" presName="sibTrans" presStyleCnt="0"/>
      <dgm:spPr/>
    </dgm:pt>
    <dgm:pt modelId="{6EC5CB9C-56E3-4E22-8DCF-F2480BFD0B6A}" type="pres">
      <dgm:prSet presAssocID="{DF7B64D0-E71F-43C4-9004-D965EFE49F39}" presName="node" presStyleLbl="node1" presStyleIdx="1" presStyleCnt="6">
        <dgm:presLayoutVars>
          <dgm:bulletEnabled val="1"/>
        </dgm:presLayoutVars>
      </dgm:prSet>
      <dgm:spPr/>
    </dgm:pt>
    <dgm:pt modelId="{666AA438-A3DA-4572-94BA-11CF97DE6D9F}" type="pres">
      <dgm:prSet presAssocID="{1DFB2AE1-1089-497E-9A56-2BE0AF4DF59D}" presName="sibTrans" presStyleCnt="0"/>
      <dgm:spPr/>
    </dgm:pt>
    <dgm:pt modelId="{11CCB345-DDD4-4F9D-82F7-DDB57AB04CD9}" type="pres">
      <dgm:prSet presAssocID="{74910C01-4BFB-40B0-841E-7F0DD11E34BF}" presName="node" presStyleLbl="node1" presStyleIdx="2" presStyleCnt="6">
        <dgm:presLayoutVars>
          <dgm:bulletEnabled val="1"/>
        </dgm:presLayoutVars>
      </dgm:prSet>
      <dgm:spPr/>
    </dgm:pt>
    <dgm:pt modelId="{E74E56F2-DFA3-43AC-AEC4-B086C5BBBC01}" type="pres">
      <dgm:prSet presAssocID="{0F6DDF4C-EACD-4B42-B6F2-2114FF030D36}" presName="sibTrans" presStyleCnt="0"/>
      <dgm:spPr/>
    </dgm:pt>
    <dgm:pt modelId="{B98BAAF5-6A47-4DD2-8CDD-7D55C37210C7}" type="pres">
      <dgm:prSet presAssocID="{CA05E3B0-ABF5-4CC1-A7D3-7968531EA52B}" presName="node" presStyleLbl="node1" presStyleIdx="3" presStyleCnt="6">
        <dgm:presLayoutVars>
          <dgm:bulletEnabled val="1"/>
        </dgm:presLayoutVars>
      </dgm:prSet>
      <dgm:spPr/>
    </dgm:pt>
    <dgm:pt modelId="{FA1964CC-7A68-4C1A-A756-12B8F0F55AEB}" type="pres">
      <dgm:prSet presAssocID="{1074D593-A4FA-43E2-ACEE-153EB64F5107}" presName="sibTrans" presStyleCnt="0"/>
      <dgm:spPr/>
    </dgm:pt>
    <dgm:pt modelId="{01E3BB9D-4F98-4987-9B74-E31C5BEA2412}" type="pres">
      <dgm:prSet presAssocID="{40CF1F73-D00B-409D-B0C3-99C3D6A9A626}" presName="node" presStyleLbl="node1" presStyleIdx="4" presStyleCnt="6" custLinFactNeighborX="-970" custLinFactNeighborY="-701">
        <dgm:presLayoutVars>
          <dgm:bulletEnabled val="1"/>
        </dgm:presLayoutVars>
      </dgm:prSet>
      <dgm:spPr/>
    </dgm:pt>
    <dgm:pt modelId="{75A9A803-FC35-4683-A717-DF7CF9CDF343}" type="pres">
      <dgm:prSet presAssocID="{14C3534F-B20C-44E0-9016-350E291A77C8}" presName="sibTrans" presStyleCnt="0"/>
      <dgm:spPr/>
    </dgm:pt>
    <dgm:pt modelId="{3CAD1A03-235F-4057-BCE6-ED785D9CEAFC}" type="pres">
      <dgm:prSet presAssocID="{A2A0A092-7AA8-4761-91A1-2728CDA2E437}" presName="node" presStyleLbl="node1" presStyleIdx="5" presStyleCnt="6">
        <dgm:presLayoutVars>
          <dgm:bulletEnabled val="1"/>
        </dgm:presLayoutVars>
      </dgm:prSet>
      <dgm:spPr/>
    </dgm:pt>
  </dgm:ptLst>
  <dgm:cxnLst>
    <dgm:cxn modelId="{842F2511-7355-448E-86A7-E4CC75366BFA}" type="presOf" srcId="{DF7B64D0-E71F-43C4-9004-D965EFE49F39}" destId="{6EC5CB9C-56E3-4E22-8DCF-F2480BFD0B6A}" srcOrd="0" destOrd="0" presId="urn:microsoft.com/office/officeart/2005/8/layout/default"/>
    <dgm:cxn modelId="{08CB9518-6EB7-47E1-85C7-B03B04B53CB9}" srcId="{4D4D6934-010C-463D-BE96-F715FEB6B344}" destId="{CA05E3B0-ABF5-4CC1-A7D3-7968531EA52B}" srcOrd="3" destOrd="0" parTransId="{67C2A692-EF11-431F-A197-1FAC124C59CF}" sibTransId="{1074D593-A4FA-43E2-ACEE-153EB64F5107}"/>
    <dgm:cxn modelId="{626D442A-6385-43D7-938D-BCAAF4E36E42}" type="presOf" srcId="{74910C01-4BFB-40B0-841E-7F0DD11E34BF}" destId="{11CCB345-DDD4-4F9D-82F7-DDB57AB04CD9}" srcOrd="0" destOrd="0" presId="urn:microsoft.com/office/officeart/2005/8/layout/default"/>
    <dgm:cxn modelId="{3A235F41-AABA-41EE-9DE8-968BCB5B1952}" type="presOf" srcId="{4D4D6934-010C-463D-BE96-F715FEB6B344}" destId="{58E9B075-A452-49FE-B8C2-0F338E5F32B4}" srcOrd="0" destOrd="0" presId="urn:microsoft.com/office/officeart/2005/8/layout/default"/>
    <dgm:cxn modelId="{A9FF0445-4B37-4FF5-8BBD-35DB0B7D617B}" srcId="{4D4D6934-010C-463D-BE96-F715FEB6B344}" destId="{A2A0A092-7AA8-4761-91A1-2728CDA2E437}" srcOrd="5" destOrd="0" parTransId="{05002D19-9497-49B7-B4B6-E22FAD8F2086}" sibTransId="{3CC5EF85-AD47-4011-9750-8F30BD8ED4AB}"/>
    <dgm:cxn modelId="{10871E67-A300-4B67-9A67-BB342A1607B2}" type="presOf" srcId="{40CF1F73-D00B-409D-B0C3-99C3D6A9A626}" destId="{01E3BB9D-4F98-4987-9B74-E31C5BEA2412}" srcOrd="0" destOrd="0" presId="urn:microsoft.com/office/officeart/2005/8/layout/default"/>
    <dgm:cxn modelId="{36F28274-92D4-4096-AD57-4280DD34AA69}" srcId="{4D4D6934-010C-463D-BE96-F715FEB6B344}" destId="{218CF92F-E792-435D-800E-BF5BCFBDB794}" srcOrd="0" destOrd="0" parTransId="{8210D032-E2A7-4836-947E-472B524F02D7}" sibTransId="{8C74F2A8-05E7-41A2-B4CD-7D641C784377}"/>
    <dgm:cxn modelId="{0F1EAF8D-8EC1-4E64-8F25-3117DD97C400}" srcId="{4D4D6934-010C-463D-BE96-F715FEB6B344}" destId="{74910C01-4BFB-40B0-841E-7F0DD11E34BF}" srcOrd="2" destOrd="0" parTransId="{EC966245-4BFB-480C-8785-655B205AE949}" sibTransId="{0F6DDF4C-EACD-4B42-B6F2-2114FF030D36}"/>
    <dgm:cxn modelId="{2EBCF993-B1BD-4BA6-9F38-9135AF2623D9}" type="presOf" srcId="{A2A0A092-7AA8-4761-91A1-2728CDA2E437}" destId="{3CAD1A03-235F-4057-BCE6-ED785D9CEAFC}" srcOrd="0" destOrd="0" presId="urn:microsoft.com/office/officeart/2005/8/layout/default"/>
    <dgm:cxn modelId="{FB4A13A4-D08A-43BB-9C05-1374AF801BA5}" type="presOf" srcId="{CA05E3B0-ABF5-4CC1-A7D3-7968531EA52B}" destId="{B98BAAF5-6A47-4DD2-8CDD-7D55C37210C7}" srcOrd="0" destOrd="0" presId="urn:microsoft.com/office/officeart/2005/8/layout/default"/>
    <dgm:cxn modelId="{162CDAB7-1689-4320-B172-6D5E3A14054C}" type="presOf" srcId="{218CF92F-E792-435D-800E-BF5BCFBDB794}" destId="{3597FFF6-4588-4AAF-AB0E-CD3CEC4A0D20}" srcOrd="0" destOrd="0" presId="urn:microsoft.com/office/officeart/2005/8/layout/default"/>
    <dgm:cxn modelId="{6139ACE7-8E69-4820-8BC9-91B19AD7DA23}" srcId="{4D4D6934-010C-463D-BE96-F715FEB6B344}" destId="{DF7B64D0-E71F-43C4-9004-D965EFE49F39}" srcOrd="1" destOrd="0" parTransId="{A7B0BA5B-226A-49D1-879F-C2BD293CD954}" sibTransId="{1DFB2AE1-1089-497E-9A56-2BE0AF4DF59D}"/>
    <dgm:cxn modelId="{E62A2AED-EB72-4643-9577-8C59CB66A8D2}" srcId="{4D4D6934-010C-463D-BE96-F715FEB6B344}" destId="{40CF1F73-D00B-409D-B0C3-99C3D6A9A626}" srcOrd="4" destOrd="0" parTransId="{0DF5A8F8-6E2B-4838-B0BE-4E51B11F5CBC}" sibTransId="{14C3534F-B20C-44E0-9016-350E291A77C8}"/>
    <dgm:cxn modelId="{18BDC8E5-5B46-4E65-8809-EC2847261F45}" type="presParOf" srcId="{58E9B075-A452-49FE-B8C2-0F338E5F32B4}" destId="{3597FFF6-4588-4AAF-AB0E-CD3CEC4A0D20}" srcOrd="0" destOrd="0" presId="urn:microsoft.com/office/officeart/2005/8/layout/default"/>
    <dgm:cxn modelId="{741F526F-EF0D-41EC-8C7C-C9E5E22D633F}" type="presParOf" srcId="{58E9B075-A452-49FE-B8C2-0F338E5F32B4}" destId="{29511F32-78D4-4512-B578-CB32275E0242}" srcOrd="1" destOrd="0" presId="urn:microsoft.com/office/officeart/2005/8/layout/default"/>
    <dgm:cxn modelId="{1EFBE344-1427-486E-98C8-5896108FA192}" type="presParOf" srcId="{58E9B075-A452-49FE-B8C2-0F338E5F32B4}" destId="{6EC5CB9C-56E3-4E22-8DCF-F2480BFD0B6A}" srcOrd="2" destOrd="0" presId="urn:microsoft.com/office/officeart/2005/8/layout/default"/>
    <dgm:cxn modelId="{64ABA8A4-F7AD-4641-B890-5A4DEB0C1B5E}" type="presParOf" srcId="{58E9B075-A452-49FE-B8C2-0F338E5F32B4}" destId="{666AA438-A3DA-4572-94BA-11CF97DE6D9F}" srcOrd="3" destOrd="0" presId="urn:microsoft.com/office/officeart/2005/8/layout/default"/>
    <dgm:cxn modelId="{B43D09C4-81DB-41B2-A131-BF00ED5D9DCF}" type="presParOf" srcId="{58E9B075-A452-49FE-B8C2-0F338E5F32B4}" destId="{11CCB345-DDD4-4F9D-82F7-DDB57AB04CD9}" srcOrd="4" destOrd="0" presId="urn:microsoft.com/office/officeart/2005/8/layout/default"/>
    <dgm:cxn modelId="{A818D386-2A02-4405-B22E-9823993CA6B2}" type="presParOf" srcId="{58E9B075-A452-49FE-B8C2-0F338E5F32B4}" destId="{E74E56F2-DFA3-43AC-AEC4-B086C5BBBC01}" srcOrd="5" destOrd="0" presId="urn:microsoft.com/office/officeart/2005/8/layout/default"/>
    <dgm:cxn modelId="{DDFEF0FC-6BF7-4E0E-A852-D3A9F12BFEE8}" type="presParOf" srcId="{58E9B075-A452-49FE-B8C2-0F338E5F32B4}" destId="{B98BAAF5-6A47-4DD2-8CDD-7D55C37210C7}" srcOrd="6" destOrd="0" presId="urn:microsoft.com/office/officeart/2005/8/layout/default"/>
    <dgm:cxn modelId="{12E05863-5610-449B-9170-1E5D390D1BB1}" type="presParOf" srcId="{58E9B075-A452-49FE-B8C2-0F338E5F32B4}" destId="{FA1964CC-7A68-4C1A-A756-12B8F0F55AEB}" srcOrd="7" destOrd="0" presId="urn:microsoft.com/office/officeart/2005/8/layout/default"/>
    <dgm:cxn modelId="{32A21FD7-DCBB-4A14-B895-509FF95FCF61}" type="presParOf" srcId="{58E9B075-A452-49FE-B8C2-0F338E5F32B4}" destId="{01E3BB9D-4F98-4987-9B74-E31C5BEA2412}" srcOrd="8" destOrd="0" presId="urn:microsoft.com/office/officeart/2005/8/layout/default"/>
    <dgm:cxn modelId="{AA729A67-83C2-4882-BEF2-65C4CE63F2A9}" type="presParOf" srcId="{58E9B075-A452-49FE-B8C2-0F338E5F32B4}" destId="{75A9A803-FC35-4683-A717-DF7CF9CDF343}" srcOrd="9" destOrd="0" presId="urn:microsoft.com/office/officeart/2005/8/layout/default"/>
    <dgm:cxn modelId="{04150E2E-4A2F-420B-B4A8-C617319C0567}" type="presParOf" srcId="{58E9B075-A452-49FE-B8C2-0F338E5F32B4}" destId="{3CAD1A03-235F-4057-BCE6-ED785D9CEAF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896583-374E-4A24-8040-0F4C0B530D85}" type="doc">
      <dgm:prSet loTypeId="urn:microsoft.com/office/officeart/2005/8/layout/architecture" loCatId="officeonline" qsTypeId="urn:microsoft.com/office/officeart/2005/8/quickstyle/simple2" qsCatId="simple" csTypeId="urn:microsoft.com/office/officeart/2005/8/colors/accent0_2" csCatId="mainScheme" phldr="1"/>
      <dgm:spPr/>
      <dgm:t>
        <a:bodyPr/>
        <a:lstStyle/>
        <a:p>
          <a:endParaRPr lang="en-US"/>
        </a:p>
      </dgm:t>
    </dgm:pt>
    <dgm:pt modelId="{531F165C-0EF9-4CE6-AD3B-7D06BC832066}">
      <dgm:prSet phldrT="[Text]" custT="1"/>
      <dgm:spPr/>
      <dgm:t>
        <a:bodyPr/>
        <a:lstStyle/>
        <a:p>
          <a:pPr>
            <a:buNone/>
          </a:pPr>
          <a:r>
            <a:rPr lang="en-US" sz="1400" dirty="0"/>
            <a:t>Standards include the area of service where assistance is to be offered.</a:t>
          </a:r>
        </a:p>
      </dgm:t>
    </dgm:pt>
    <dgm:pt modelId="{EA723BAC-1DD2-4A1E-B710-CC0675D22C70}" type="parTrans" cxnId="{714B4881-6628-42F1-A831-3ADDDEF3DA5B}">
      <dgm:prSet/>
      <dgm:spPr/>
      <dgm:t>
        <a:bodyPr/>
        <a:lstStyle/>
        <a:p>
          <a:endParaRPr lang="en-US" sz="1400"/>
        </a:p>
      </dgm:t>
    </dgm:pt>
    <dgm:pt modelId="{8F296827-0C66-488E-B8E9-46E4BBAB68E3}" type="sibTrans" cxnId="{714B4881-6628-42F1-A831-3ADDDEF3DA5B}">
      <dgm:prSet/>
      <dgm:spPr/>
      <dgm:t>
        <a:bodyPr/>
        <a:lstStyle/>
        <a:p>
          <a:endParaRPr lang="en-US" sz="1400"/>
        </a:p>
      </dgm:t>
    </dgm:pt>
    <dgm:pt modelId="{EA73110B-3FC7-401E-9EAC-831CE3DB64B7}">
      <dgm:prSet custT="1"/>
      <dgm:spPr/>
      <dgm:t>
        <a:bodyPr/>
        <a:lstStyle/>
        <a:p>
          <a:r>
            <a:rPr lang="en-US" sz="1400" dirty="0"/>
            <a:t>Standards include all type(s) of assistance that will be offered through the ESG program. Describe all ESG program components, essential services and eligible costs your agency will provide with ESG. *</a:t>
          </a:r>
        </a:p>
      </dgm:t>
    </dgm:pt>
    <dgm:pt modelId="{8BBDEE50-1A87-47AF-B3FD-FA92E4EE42C8}" type="parTrans" cxnId="{95BC5FF7-6D27-4C4A-A2D7-B0E0520D9441}">
      <dgm:prSet/>
      <dgm:spPr/>
      <dgm:t>
        <a:bodyPr/>
        <a:lstStyle/>
        <a:p>
          <a:endParaRPr lang="en-US" sz="1400"/>
        </a:p>
      </dgm:t>
    </dgm:pt>
    <dgm:pt modelId="{50F88A2F-BB69-4EDC-9986-BA816530EBE1}" type="sibTrans" cxnId="{95BC5FF7-6D27-4C4A-A2D7-B0E0520D9441}">
      <dgm:prSet/>
      <dgm:spPr/>
      <dgm:t>
        <a:bodyPr/>
        <a:lstStyle/>
        <a:p>
          <a:endParaRPr lang="en-US" sz="1400"/>
        </a:p>
      </dgm:t>
    </dgm:pt>
    <dgm:pt modelId="{DC1C4FD6-F566-4F4B-88FA-FBD5EA109A73}">
      <dgm:prSet custT="1"/>
      <dgm:spPr/>
      <dgm:t>
        <a:bodyPr/>
        <a:lstStyle/>
        <a:p>
          <a:r>
            <a:rPr lang="en-US" sz="1400"/>
            <a:t>Standards shall include HUD definitions of homeless and at-risk of homelessness, as defined in 24 CFR 576.2. </a:t>
          </a:r>
          <a:endParaRPr lang="en-US" sz="1400" dirty="0"/>
        </a:p>
      </dgm:t>
    </dgm:pt>
    <dgm:pt modelId="{456EE750-345A-4BF0-9D86-3650B1184AFB}" type="parTrans" cxnId="{6B5732EF-2532-499A-8FDC-C9AE18C7E14D}">
      <dgm:prSet/>
      <dgm:spPr/>
      <dgm:t>
        <a:bodyPr/>
        <a:lstStyle/>
        <a:p>
          <a:endParaRPr lang="en-US" sz="1400"/>
        </a:p>
      </dgm:t>
    </dgm:pt>
    <dgm:pt modelId="{2EBB1D7C-7576-4FDF-A15C-3BBDC0A3050D}" type="sibTrans" cxnId="{6B5732EF-2532-499A-8FDC-C9AE18C7E14D}">
      <dgm:prSet/>
      <dgm:spPr/>
      <dgm:t>
        <a:bodyPr/>
        <a:lstStyle/>
        <a:p>
          <a:endParaRPr lang="en-US" sz="1400"/>
        </a:p>
      </dgm:t>
    </dgm:pt>
    <dgm:pt modelId="{96E11A19-FB34-45EC-8CA6-E44E488802D9}">
      <dgm:prSet custT="1"/>
      <dgm:spPr/>
      <dgm:t>
        <a:bodyPr/>
        <a:lstStyle/>
        <a:p>
          <a:r>
            <a:rPr lang="en-US" sz="1400" dirty="0"/>
            <a:t>Standards summarize the procedure in place that defines how program participants will be evaluated for eligibility of assistance under the ESG program.*</a:t>
          </a:r>
        </a:p>
      </dgm:t>
    </dgm:pt>
    <dgm:pt modelId="{0E007D08-72E7-4184-809F-D8A3132E2692}" type="parTrans" cxnId="{636F2652-0576-41A1-B3CC-1A9D6DF618D4}">
      <dgm:prSet/>
      <dgm:spPr/>
      <dgm:t>
        <a:bodyPr/>
        <a:lstStyle/>
        <a:p>
          <a:endParaRPr lang="en-US" sz="1400"/>
        </a:p>
      </dgm:t>
    </dgm:pt>
    <dgm:pt modelId="{A6E997A0-F911-4F0E-95A2-052B87523FA8}" type="sibTrans" cxnId="{636F2652-0576-41A1-B3CC-1A9D6DF618D4}">
      <dgm:prSet/>
      <dgm:spPr/>
      <dgm:t>
        <a:bodyPr/>
        <a:lstStyle/>
        <a:p>
          <a:endParaRPr lang="en-US" sz="1400"/>
        </a:p>
      </dgm:t>
    </dgm:pt>
    <dgm:pt modelId="{8BECD3F5-8943-44E8-ACBC-BC7CAE951437}">
      <dgm:prSet custT="1"/>
      <dgm:spPr/>
      <dgm:t>
        <a:bodyPr/>
        <a:lstStyle/>
        <a:p>
          <a:r>
            <a:rPr lang="en-US" sz="1400" dirty="0"/>
            <a:t>Standards include procedures describing the coordination with other targeted homeless programs and mainstream services. Explain participation in Coordinated Entry. *</a:t>
          </a:r>
        </a:p>
      </dgm:t>
    </dgm:pt>
    <dgm:pt modelId="{34651190-2FCD-4D7C-A5A5-F3385E1EB130}" type="parTrans" cxnId="{AD8E2799-3DFC-41F5-BC3F-14D8E65867CC}">
      <dgm:prSet/>
      <dgm:spPr/>
      <dgm:t>
        <a:bodyPr/>
        <a:lstStyle/>
        <a:p>
          <a:endParaRPr lang="en-US" sz="1400"/>
        </a:p>
      </dgm:t>
    </dgm:pt>
    <dgm:pt modelId="{E98FF330-1161-4BEF-A169-C532A5D92B20}" type="sibTrans" cxnId="{AD8E2799-3DFC-41F5-BC3F-14D8E65867CC}">
      <dgm:prSet/>
      <dgm:spPr/>
      <dgm:t>
        <a:bodyPr/>
        <a:lstStyle/>
        <a:p>
          <a:endParaRPr lang="en-US" sz="1400"/>
        </a:p>
      </dgm:t>
    </dgm:pt>
    <dgm:pt modelId="{2D6FD30D-596E-4367-8036-E0F0673F6880}">
      <dgm:prSet custT="1"/>
      <dgm:spPr/>
      <dgm:t>
        <a:bodyPr/>
        <a:lstStyle/>
        <a:p>
          <a:r>
            <a:rPr lang="en-US" sz="1400" dirty="0"/>
            <a:t>Standards describe the formal termination process established by the agency that recognizes the rights of individuals affected.*</a:t>
          </a:r>
        </a:p>
      </dgm:t>
    </dgm:pt>
    <dgm:pt modelId="{0DFB91F6-0A8E-48F1-BA07-77C994C9803C}" type="parTrans" cxnId="{EBD5FA73-3F6A-4B97-9E1A-F329043B0F54}">
      <dgm:prSet/>
      <dgm:spPr/>
      <dgm:t>
        <a:bodyPr/>
        <a:lstStyle/>
        <a:p>
          <a:endParaRPr lang="en-US" sz="1400"/>
        </a:p>
      </dgm:t>
    </dgm:pt>
    <dgm:pt modelId="{65CC985B-5A3C-42C8-AB51-22FD7EB345ED}" type="sibTrans" cxnId="{EBD5FA73-3F6A-4B97-9E1A-F329043B0F54}">
      <dgm:prSet/>
      <dgm:spPr/>
      <dgm:t>
        <a:bodyPr/>
        <a:lstStyle/>
        <a:p>
          <a:endParaRPr lang="en-US" sz="1400"/>
        </a:p>
      </dgm:t>
    </dgm:pt>
    <dgm:pt modelId="{57F79B15-A940-4421-AAEC-C2DDD26DF73F}">
      <dgm:prSet custT="1"/>
      <dgm:spPr/>
      <dgm:t>
        <a:bodyPr/>
        <a:lstStyle/>
        <a:p>
          <a:r>
            <a:rPr lang="en-US" sz="1400" dirty="0"/>
            <a:t>Standards include steps used to ensure compliance with HMIS.*</a:t>
          </a:r>
        </a:p>
      </dgm:t>
    </dgm:pt>
    <dgm:pt modelId="{173B6309-1CC4-4DC3-A1BE-6FD3AEDC93FC}" type="parTrans" cxnId="{38264F52-83A9-4DC7-BF3C-0A29D9B73FAD}">
      <dgm:prSet/>
      <dgm:spPr/>
      <dgm:t>
        <a:bodyPr/>
        <a:lstStyle/>
        <a:p>
          <a:endParaRPr lang="en-US" sz="1400"/>
        </a:p>
      </dgm:t>
    </dgm:pt>
    <dgm:pt modelId="{C7C4E2E5-B5DE-4E4E-8E42-3A9A8E1711F3}" type="sibTrans" cxnId="{38264F52-83A9-4DC7-BF3C-0A29D9B73FAD}">
      <dgm:prSet/>
      <dgm:spPr/>
      <dgm:t>
        <a:bodyPr/>
        <a:lstStyle/>
        <a:p>
          <a:endParaRPr lang="en-US" sz="1400"/>
        </a:p>
      </dgm:t>
    </dgm:pt>
    <dgm:pt modelId="{BC86BA16-EAC9-42FF-8D3F-99DF77A401A2}">
      <dgm:prSet custT="1"/>
      <dgm:spPr/>
      <dgm:t>
        <a:bodyPr/>
        <a:lstStyle/>
        <a:p>
          <a:r>
            <a:rPr lang="en-US" sz="1400"/>
            <a:t>Standards for targeting and providing essential services related to street outreach.</a:t>
          </a:r>
          <a:endParaRPr lang="en-US" sz="1400" dirty="0"/>
        </a:p>
      </dgm:t>
    </dgm:pt>
    <dgm:pt modelId="{77ADC289-832C-42A3-813B-1070E506C0B0}" type="parTrans" cxnId="{559F38C8-6640-4FEC-B5FC-18C620C248E3}">
      <dgm:prSet/>
      <dgm:spPr/>
      <dgm:t>
        <a:bodyPr/>
        <a:lstStyle/>
        <a:p>
          <a:endParaRPr lang="en-US" sz="1400"/>
        </a:p>
      </dgm:t>
    </dgm:pt>
    <dgm:pt modelId="{BAAEC74B-DAA4-4E0F-A97F-4B723FE7277C}" type="sibTrans" cxnId="{559F38C8-6640-4FEC-B5FC-18C620C248E3}">
      <dgm:prSet/>
      <dgm:spPr/>
      <dgm:t>
        <a:bodyPr/>
        <a:lstStyle/>
        <a:p>
          <a:endParaRPr lang="en-US" sz="1400"/>
        </a:p>
      </dgm:t>
    </dgm:pt>
    <dgm:pt modelId="{FD9C6B09-260D-43CF-8E5E-4D4C49841C3C}" type="pres">
      <dgm:prSet presAssocID="{7D896583-374E-4A24-8040-0F4C0B530D85}" presName="Name0" presStyleCnt="0">
        <dgm:presLayoutVars>
          <dgm:chPref val="1"/>
          <dgm:dir/>
          <dgm:animOne val="branch"/>
          <dgm:animLvl val="lvl"/>
          <dgm:resizeHandles/>
        </dgm:presLayoutVars>
      </dgm:prSet>
      <dgm:spPr/>
    </dgm:pt>
    <dgm:pt modelId="{2C36F4AD-C43E-4EB7-8CA0-116404A4AF93}" type="pres">
      <dgm:prSet presAssocID="{531F165C-0EF9-4CE6-AD3B-7D06BC832066}" presName="vertOne" presStyleCnt="0"/>
      <dgm:spPr/>
    </dgm:pt>
    <dgm:pt modelId="{4453D848-24BA-4870-986D-94DB072B3EF1}" type="pres">
      <dgm:prSet presAssocID="{531F165C-0EF9-4CE6-AD3B-7D06BC832066}" presName="txOne" presStyleLbl="node0" presStyleIdx="0" presStyleCnt="8">
        <dgm:presLayoutVars>
          <dgm:chPref val="3"/>
        </dgm:presLayoutVars>
      </dgm:prSet>
      <dgm:spPr/>
    </dgm:pt>
    <dgm:pt modelId="{FF4A38CD-6969-4094-87CB-371FB14C28E5}" type="pres">
      <dgm:prSet presAssocID="{531F165C-0EF9-4CE6-AD3B-7D06BC832066}" presName="horzOne" presStyleCnt="0"/>
      <dgm:spPr/>
    </dgm:pt>
    <dgm:pt modelId="{EF77C262-52DA-47E2-AC4F-8ACA6B025B6A}" type="pres">
      <dgm:prSet presAssocID="{8F296827-0C66-488E-B8E9-46E4BBAB68E3}" presName="sibSpaceOne" presStyleCnt="0"/>
      <dgm:spPr/>
    </dgm:pt>
    <dgm:pt modelId="{9A3BA969-E66C-46E5-AA8D-9030DD2649DD}" type="pres">
      <dgm:prSet presAssocID="{EA73110B-3FC7-401E-9EAC-831CE3DB64B7}" presName="vertOne" presStyleCnt="0"/>
      <dgm:spPr/>
    </dgm:pt>
    <dgm:pt modelId="{E00B0AE1-B75D-4BC5-95C3-E0C005709DFA}" type="pres">
      <dgm:prSet presAssocID="{EA73110B-3FC7-401E-9EAC-831CE3DB64B7}" presName="txOne" presStyleLbl="node0" presStyleIdx="1" presStyleCnt="8">
        <dgm:presLayoutVars>
          <dgm:chPref val="3"/>
        </dgm:presLayoutVars>
      </dgm:prSet>
      <dgm:spPr/>
    </dgm:pt>
    <dgm:pt modelId="{2AB3859B-4E0C-4AA3-A956-355E6D0EA154}" type="pres">
      <dgm:prSet presAssocID="{EA73110B-3FC7-401E-9EAC-831CE3DB64B7}" presName="horzOne" presStyleCnt="0"/>
      <dgm:spPr/>
    </dgm:pt>
    <dgm:pt modelId="{F722640E-B702-4208-919A-43EF1B04DDEA}" type="pres">
      <dgm:prSet presAssocID="{50F88A2F-BB69-4EDC-9986-BA816530EBE1}" presName="sibSpaceOne" presStyleCnt="0"/>
      <dgm:spPr/>
    </dgm:pt>
    <dgm:pt modelId="{010C229E-C16A-45B8-A31D-39288AB86C1E}" type="pres">
      <dgm:prSet presAssocID="{DC1C4FD6-F566-4F4B-88FA-FBD5EA109A73}" presName="vertOne" presStyleCnt="0"/>
      <dgm:spPr/>
    </dgm:pt>
    <dgm:pt modelId="{E9F7EED5-97FF-4938-9193-14D6CE53877B}" type="pres">
      <dgm:prSet presAssocID="{DC1C4FD6-F566-4F4B-88FA-FBD5EA109A73}" presName="txOne" presStyleLbl="node0" presStyleIdx="2" presStyleCnt="8">
        <dgm:presLayoutVars>
          <dgm:chPref val="3"/>
        </dgm:presLayoutVars>
      </dgm:prSet>
      <dgm:spPr/>
    </dgm:pt>
    <dgm:pt modelId="{1B4591A3-FA2A-4793-80C9-447C6B23EAB4}" type="pres">
      <dgm:prSet presAssocID="{DC1C4FD6-F566-4F4B-88FA-FBD5EA109A73}" presName="horzOne" presStyleCnt="0"/>
      <dgm:spPr/>
    </dgm:pt>
    <dgm:pt modelId="{0BC44704-65DA-47F0-98B8-FA533D228B27}" type="pres">
      <dgm:prSet presAssocID="{2EBB1D7C-7576-4FDF-A15C-3BBDC0A3050D}" presName="sibSpaceOne" presStyleCnt="0"/>
      <dgm:spPr/>
    </dgm:pt>
    <dgm:pt modelId="{F45390E8-20B4-4353-8850-DF2932B1D09D}" type="pres">
      <dgm:prSet presAssocID="{96E11A19-FB34-45EC-8CA6-E44E488802D9}" presName="vertOne" presStyleCnt="0"/>
      <dgm:spPr/>
    </dgm:pt>
    <dgm:pt modelId="{440ACA4B-4B3B-48EE-92DB-72FD252B21BB}" type="pres">
      <dgm:prSet presAssocID="{96E11A19-FB34-45EC-8CA6-E44E488802D9}" presName="txOne" presStyleLbl="node0" presStyleIdx="3" presStyleCnt="8">
        <dgm:presLayoutVars>
          <dgm:chPref val="3"/>
        </dgm:presLayoutVars>
      </dgm:prSet>
      <dgm:spPr/>
    </dgm:pt>
    <dgm:pt modelId="{E36AC33D-A9D0-49CD-A38F-36F4BA541AF2}" type="pres">
      <dgm:prSet presAssocID="{96E11A19-FB34-45EC-8CA6-E44E488802D9}" presName="horzOne" presStyleCnt="0"/>
      <dgm:spPr/>
    </dgm:pt>
    <dgm:pt modelId="{FB6C3D42-9240-457F-96AB-40126DC08D17}" type="pres">
      <dgm:prSet presAssocID="{A6E997A0-F911-4F0E-95A2-052B87523FA8}" presName="sibSpaceOne" presStyleCnt="0"/>
      <dgm:spPr/>
    </dgm:pt>
    <dgm:pt modelId="{90161B68-6065-4EB7-8AE8-4D6399206DA4}" type="pres">
      <dgm:prSet presAssocID="{8BECD3F5-8943-44E8-ACBC-BC7CAE951437}" presName="vertOne" presStyleCnt="0"/>
      <dgm:spPr/>
    </dgm:pt>
    <dgm:pt modelId="{557D4008-35B9-4F59-B08D-676B17333915}" type="pres">
      <dgm:prSet presAssocID="{8BECD3F5-8943-44E8-ACBC-BC7CAE951437}" presName="txOne" presStyleLbl="node0" presStyleIdx="4" presStyleCnt="8">
        <dgm:presLayoutVars>
          <dgm:chPref val="3"/>
        </dgm:presLayoutVars>
      </dgm:prSet>
      <dgm:spPr/>
    </dgm:pt>
    <dgm:pt modelId="{49B1D815-E9B9-488E-9C1F-5681C98FC073}" type="pres">
      <dgm:prSet presAssocID="{8BECD3F5-8943-44E8-ACBC-BC7CAE951437}" presName="horzOne" presStyleCnt="0"/>
      <dgm:spPr/>
    </dgm:pt>
    <dgm:pt modelId="{21C3C9CE-DE0B-48F7-95B4-AAFA8333957A}" type="pres">
      <dgm:prSet presAssocID="{E98FF330-1161-4BEF-A169-C532A5D92B20}" presName="sibSpaceOne" presStyleCnt="0"/>
      <dgm:spPr/>
    </dgm:pt>
    <dgm:pt modelId="{E47303DF-C3B4-4F4E-AE6D-C93D721C604D}" type="pres">
      <dgm:prSet presAssocID="{2D6FD30D-596E-4367-8036-E0F0673F6880}" presName="vertOne" presStyleCnt="0"/>
      <dgm:spPr/>
    </dgm:pt>
    <dgm:pt modelId="{4C412157-718A-4B7E-B81E-D3CCC97E9AB1}" type="pres">
      <dgm:prSet presAssocID="{2D6FD30D-596E-4367-8036-E0F0673F6880}" presName="txOne" presStyleLbl="node0" presStyleIdx="5" presStyleCnt="8">
        <dgm:presLayoutVars>
          <dgm:chPref val="3"/>
        </dgm:presLayoutVars>
      </dgm:prSet>
      <dgm:spPr/>
    </dgm:pt>
    <dgm:pt modelId="{A11A8DD4-989D-417E-9CE8-E4C53381A22C}" type="pres">
      <dgm:prSet presAssocID="{2D6FD30D-596E-4367-8036-E0F0673F6880}" presName="horzOne" presStyleCnt="0"/>
      <dgm:spPr/>
    </dgm:pt>
    <dgm:pt modelId="{EC01E035-4046-4397-B958-B3F5A4F63B32}" type="pres">
      <dgm:prSet presAssocID="{65CC985B-5A3C-42C8-AB51-22FD7EB345ED}" presName="sibSpaceOne" presStyleCnt="0"/>
      <dgm:spPr/>
    </dgm:pt>
    <dgm:pt modelId="{A3708323-85A7-4AB2-8CE6-FF77015C43BA}" type="pres">
      <dgm:prSet presAssocID="{57F79B15-A940-4421-AAEC-C2DDD26DF73F}" presName="vertOne" presStyleCnt="0"/>
      <dgm:spPr/>
    </dgm:pt>
    <dgm:pt modelId="{C842A5E1-ADF2-42B4-AB50-1C702B060609}" type="pres">
      <dgm:prSet presAssocID="{57F79B15-A940-4421-AAEC-C2DDD26DF73F}" presName="txOne" presStyleLbl="node0" presStyleIdx="6" presStyleCnt="8">
        <dgm:presLayoutVars>
          <dgm:chPref val="3"/>
        </dgm:presLayoutVars>
      </dgm:prSet>
      <dgm:spPr/>
    </dgm:pt>
    <dgm:pt modelId="{EA623B78-E247-475E-84AF-0C6360808CB7}" type="pres">
      <dgm:prSet presAssocID="{57F79B15-A940-4421-AAEC-C2DDD26DF73F}" presName="horzOne" presStyleCnt="0"/>
      <dgm:spPr/>
    </dgm:pt>
    <dgm:pt modelId="{CA022AC4-255F-4735-9FC6-0CF944DD8066}" type="pres">
      <dgm:prSet presAssocID="{C7C4E2E5-B5DE-4E4E-8E42-3A9A8E1711F3}" presName="sibSpaceOne" presStyleCnt="0"/>
      <dgm:spPr/>
    </dgm:pt>
    <dgm:pt modelId="{4BF88146-B34E-4A25-A5C3-8AC2BF681844}" type="pres">
      <dgm:prSet presAssocID="{BC86BA16-EAC9-42FF-8D3F-99DF77A401A2}" presName="vertOne" presStyleCnt="0"/>
      <dgm:spPr/>
    </dgm:pt>
    <dgm:pt modelId="{6C85F1FD-EBE0-4A8A-AAD5-814F1825BFC5}" type="pres">
      <dgm:prSet presAssocID="{BC86BA16-EAC9-42FF-8D3F-99DF77A401A2}" presName="txOne" presStyleLbl="node0" presStyleIdx="7" presStyleCnt="8">
        <dgm:presLayoutVars>
          <dgm:chPref val="3"/>
        </dgm:presLayoutVars>
      </dgm:prSet>
      <dgm:spPr/>
    </dgm:pt>
    <dgm:pt modelId="{E2FAAD42-5222-4276-941E-8F7ACF29D559}" type="pres">
      <dgm:prSet presAssocID="{BC86BA16-EAC9-42FF-8D3F-99DF77A401A2}" presName="horzOne" presStyleCnt="0"/>
      <dgm:spPr/>
    </dgm:pt>
  </dgm:ptLst>
  <dgm:cxnLst>
    <dgm:cxn modelId="{D4E6E122-F67D-4B58-B31D-A7AE7CDABD1B}" type="presOf" srcId="{BC86BA16-EAC9-42FF-8D3F-99DF77A401A2}" destId="{6C85F1FD-EBE0-4A8A-AAD5-814F1825BFC5}" srcOrd="0" destOrd="0" presId="urn:microsoft.com/office/officeart/2005/8/layout/architecture"/>
    <dgm:cxn modelId="{636F2652-0576-41A1-B3CC-1A9D6DF618D4}" srcId="{7D896583-374E-4A24-8040-0F4C0B530D85}" destId="{96E11A19-FB34-45EC-8CA6-E44E488802D9}" srcOrd="3" destOrd="0" parTransId="{0E007D08-72E7-4184-809F-D8A3132E2692}" sibTransId="{A6E997A0-F911-4F0E-95A2-052B87523FA8}"/>
    <dgm:cxn modelId="{38264F52-83A9-4DC7-BF3C-0A29D9B73FAD}" srcId="{7D896583-374E-4A24-8040-0F4C0B530D85}" destId="{57F79B15-A940-4421-AAEC-C2DDD26DF73F}" srcOrd="6" destOrd="0" parTransId="{173B6309-1CC4-4DC3-A1BE-6FD3AEDC93FC}" sibTransId="{C7C4E2E5-B5DE-4E4E-8E42-3A9A8E1711F3}"/>
    <dgm:cxn modelId="{7B835153-341A-42D5-9D8D-A175EF45665D}" type="presOf" srcId="{96E11A19-FB34-45EC-8CA6-E44E488802D9}" destId="{440ACA4B-4B3B-48EE-92DB-72FD252B21BB}" srcOrd="0" destOrd="0" presId="urn:microsoft.com/office/officeart/2005/8/layout/architecture"/>
    <dgm:cxn modelId="{E7CEFA73-C02F-4E7F-9EEC-C85BB31ACB5E}" type="presOf" srcId="{8BECD3F5-8943-44E8-ACBC-BC7CAE951437}" destId="{557D4008-35B9-4F59-B08D-676B17333915}" srcOrd="0" destOrd="0" presId="urn:microsoft.com/office/officeart/2005/8/layout/architecture"/>
    <dgm:cxn modelId="{EBD5FA73-3F6A-4B97-9E1A-F329043B0F54}" srcId="{7D896583-374E-4A24-8040-0F4C0B530D85}" destId="{2D6FD30D-596E-4367-8036-E0F0673F6880}" srcOrd="5" destOrd="0" parTransId="{0DFB91F6-0A8E-48F1-BA07-77C994C9803C}" sibTransId="{65CC985B-5A3C-42C8-AB51-22FD7EB345ED}"/>
    <dgm:cxn modelId="{714B4881-6628-42F1-A831-3ADDDEF3DA5B}" srcId="{7D896583-374E-4A24-8040-0F4C0B530D85}" destId="{531F165C-0EF9-4CE6-AD3B-7D06BC832066}" srcOrd="0" destOrd="0" parTransId="{EA723BAC-1DD2-4A1E-B710-CC0675D22C70}" sibTransId="{8F296827-0C66-488E-B8E9-46E4BBAB68E3}"/>
    <dgm:cxn modelId="{AD8E2799-3DFC-41F5-BC3F-14D8E65867CC}" srcId="{7D896583-374E-4A24-8040-0F4C0B530D85}" destId="{8BECD3F5-8943-44E8-ACBC-BC7CAE951437}" srcOrd="4" destOrd="0" parTransId="{34651190-2FCD-4D7C-A5A5-F3385E1EB130}" sibTransId="{E98FF330-1161-4BEF-A169-C532A5D92B20}"/>
    <dgm:cxn modelId="{EDBEC0A5-2563-4E33-B800-17F64C908CF8}" type="presOf" srcId="{2D6FD30D-596E-4367-8036-E0F0673F6880}" destId="{4C412157-718A-4B7E-B81E-D3CCC97E9AB1}" srcOrd="0" destOrd="0" presId="urn:microsoft.com/office/officeart/2005/8/layout/architecture"/>
    <dgm:cxn modelId="{7B6461A6-EA48-4265-9166-D47748FD5D25}" type="presOf" srcId="{531F165C-0EF9-4CE6-AD3B-7D06BC832066}" destId="{4453D848-24BA-4870-986D-94DB072B3EF1}" srcOrd="0" destOrd="0" presId="urn:microsoft.com/office/officeart/2005/8/layout/architecture"/>
    <dgm:cxn modelId="{4E2A28BF-25CB-482B-945F-E7ABBBC9D379}" type="presOf" srcId="{7D896583-374E-4A24-8040-0F4C0B530D85}" destId="{FD9C6B09-260D-43CF-8E5E-4D4C49841C3C}" srcOrd="0" destOrd="0" presId="urn:microsoft.com/office/officeart/2005/8/layout/architecture"/>
    <dgm:cxn modelId="{559F38C8-6640-4FEC-B5FC-18C620C248E3}" srcId="{7D896583-374E-4A24-8040-0F4C0B530D85}" destId="{BC86BA16-EAC9-42FF-8D3F-99DF77A401A2}" srcOrd="7" destOrd="0" parTransId="{77ADC289-832C-42A3-813B-1070E506C0B0}" sibTransId="{BAAEC74B-DAA4-4E0F-A97F-4B723FE7277C}"/>
    <dgm:cxn modelId="{A4DC4CCB-4CD4-4289-B172-B15838F66132}" type="presOf" srcId="{DC1C4FD6-F566-4F4B-88FA-FBD5EA109A73}" destId="{E9F7EED5-97FF-4938-9193-14D6CE53877B}" srcOrd="0" destOrd="0" presId="urn:microsoft.com/office/officeart/2005/8/layout/architecture"/>
    <dgm:cxn modelId="{CCCF8BDB-3389-4752-9591-C0F7D3A6B5CE}" type="presOf" srcId="{EA73110B-3FC7-401E-9EAC-831CE3DB64B7}" destId="{E00B0AE1-B75D-4BC5-95C3-E0C005709DFA}" srcOrd="0" destOrd="0" presId="urn:microsoft.com/office/officeart/2005/8/layout/architecture"/>
    <dgm:cxn modelId="{6B5732EF-2532-499A-8FDC-C9AE18C7E14D}" srcId="{7D896583-374E-4A24-8040-0F4C0B530D85}" destId="{DC1C4FD6-F566-4F4B-88FA-FBD5EA109A73}" srcOrd="2" destOrd="0" parTransId="{456EE750-345A-4BF0-9D86-3650B1184AFB}" sibTransId="{2EBB1D7C-7576-4FDF-A15C-3BBDC0A3050D}"/>
    <dgm:cxn modelId="{D7A855F2-EEB7-4D8E-9415-59BBDE0130C4}" type="presOf" srcId="{57F79B15-A940-4421-AAEC-C2DDD26DF73F}" destId="{C842A5E1-ADF2-42B4-AB50-1C702B060609}" srcOrd="0" destOrd="0" presId="urn:microsoft.com/office/officeart/2005/8/layout/architecture"/>
    <dgm:cxn modelId="{95BC5FF7-6D27-4C4A-A2D7-B0E0520D9441}" srcId="{7D896583-374E-4A24-8040-0F4C0B530D85}" destId="{EA73110B-3FC7-401E-9EAC-831CE3DB64B7}" srcOrd="1" destOrd="0" parTransId="{8BBDEE50-1A87-47AF-B3FD-FA92E4EE42C8}" sibTransId="{50F88A2F-BB69-4EDC-9986-BA816530EBE1}"/>
    <dgm:cxn modelId="{091C7E5C-AE5A-4C29-9FB3-AEC816D6E5FE}" type="presParOf" srcId="{FD9C6B09-260D-43CF-8E5E-4D4C49841C3C}" destId="{2C36F4AD-C43E-4EB7-8CA0-116404A4AF93}" srcOrd="0" destOrd="0" presId="urn:microsoft.com/office/officeart/2005/8/layout/architecture"/>
    <dgm:cxn modelId="{83B0A882-8C30-4FF2-B822-CE67EEF36AC3}" type="presParOf" srcId="{2C36F4AD-C43E-4EB7-8CA0-116404A4AF93}" destId="{4453D848-24BA-4870-986D-94DB072B3EF1}" srcOrd="0" destOrd="0" presId="urn:microsoft.com/office/officeart/2005/8/layout/architecture"/>
    <dgm:cxn modelId="{FFEBD61B-CE7C-4E2F-898B-077311B1C55E}" type="presParOf" srcId="{2C36F4AD-C43E-4EB7-8CA0-116404A4AF93}" destId="{FF4A38CD-6969-4094-87CB-371FB14C28E5}" srcOrd="1" destOrd="0" presId="urn:microsoft.com/office/officeart/2005/8/layout/architecture"/>
    <dgm:cxn modelId="{9383EA9B-2105-446B-986F-56656F6372C4}" type="presParOf" srcId="{FD9C6B09-260D-43CF-8E5E-4D4C49841C3C}" destId="{EF77C262-52DA-47E2-AC4F-8ACA6B025B6A}" srcOrd="1" destOrd="0" presId="urn:microsoft.com/office/officeart/2005/8/layout/architecture"/>
    <dgm:cxn modelId="{EC54A3F0-B81E-4609-932A-2FDCC6973FC0}" type="presParOf" srcId="{FD9C6B09-260D-43CF-8E5E-4D4C49841C3C}" destId="{9A3BA969-E66C-46E5-AA8D-9030DD2649DD}" srcOrd="2" destOrd="0" presId="urn:microsoft.com/office/officeart/2005/8/layout/architecture"/>
    <dgm:cxn modelId="{994866E9-23A2-4BFD-89B1-BB6BB0D1063D}" type="presParOf" srcId="{9A3BA969-E66C-46E5-AA8D-9030DD2649DD}" destId="{E00B0AE1-B75D-4BC5-95C3-E0C005709DFA}" srcOrd="0" destOrd="0" presId="urn:microsoft.com/office/officeart/2005/8/layout/architecture"/>
    <dgm:cxn modelId="{FF4DBA94-9D94-49DA-AECF-083722F2F14D}" type="presParOf" srcId="{9A3BA969-E66C-46E5-AA8D-9030DD2649DD}" destId="{2AB3859B-4E0C-4AA3-A956-355E6D0EA154}" srcOrd="1" destOrd="0" presId="urn:microsoft.com/office/officeart/2005/8/layout/architecture"/>
    <dgm:cxn modelId="{CEB4031A-643D-47A1-BC8C-837EAEDF47FE}" type="presParOf" srcId="{FD9C6B09-260D-43CF-8E5E-4D4C49841C3C}" destId="{F722640E-B702-4208-919A-43EF1B04DDEA}" srcOrd="3" destOrd="0" presId="urn:microsoft.com/office/officeart/2005/8/layout/architecture"/>
    <dgm:cxn modelId="{F9B509DE-F2EC-4A62-A57E-E020D0513F50}" type="presParOf" srcId="{FD9C6B09-260D-43CF-8E5E-4D4C49841C3C}" destId="{010C229E-C16A-45B8-A31D-39288AB86C1E}" srcOrd="4" destOrd="0" presId="urn:microsoft.com/office/officeart/2005/8/layout/architecture"/>
    <dgm:cxn modelId="{085FD224-1E07-43E6-83AB-0CF6942C2BF1}" type="presParOf" srcId="{010C229E-C16A-45B8-A31D-39288AB86C1E}" destId="{E9F7EED5-97FF-4938-9193-14D6CE53877B}" srcOrd="0" destOrd="0" presId="urn:microsoft.com/office/officeart/2005/8/layout/architecture"/>
    <dgm:cxn modelId="{D1ED4976-8827-47F6-BE9E-C901319705F1}" type="presParOf" srcId="{010C229E-C16A-45B8-A31D-39288AB86C1E}" destId="{1B4591A3-FA2A-4793-80C9-447C6B23EAB4}" srcOrd="1" destOrd="0" presId="urn:microsoft.com/office/officeart/2005/8/layout/architecture"/>
    <dgm:cxn modelId="{2D7F10ED-0B94-462C-B14F-DF195A5EC853}" type="presParOf" srcId="{FD9C6B09-260D-43CF-8E5E-4D4C49841C3C}" destId="{0BC44704-65DA-47F0-98B8-FA533D228B27}" srcOrd="5" destOrd="0" presId="urn:microsoft.com/office/officeart/2005/8/layout/architecture"/>
    <dgm:cxn modelId="{B1229327-F2AE-439D-A6ED-32ACE81FF7FB}" type="presParOf" srcId="{FD9C6B09-260D-43CF-8E5E-4D4C49841C3C}" destId="{F45390E8-20B4-4353-8850-DF2932B1D09D}" srcOrd="6" destOrd="0" presId="urn:microsoft.com/office/officeart/2005/8/layout/architecture"/>
    <dgm:cxn modelId="{6B7BB66C-5D66-4594-A3F2-B6E08D4CBBBF}" type="presParOf" srcId="{F45390E8-20B4-4353-8850-DF2932B1D09D}" destId="{440ACA4B-4B3B-48EE-92DB-72FD252B21BB}" srcOrd="0" destOrd="0" presId="urn:microsoft.com/office/officeart/2005/8/layout/architecture"/>
    <dgm:cxn modelId="{E1C2A828-D0D9-46A0-8E1C-A7DF31620511}" type="presParOf" srcId="{F45390E8-20B4-4353-8850-DF2932B1D09D}" destId="{E36AC33D-A9D0-49CD-A38F-36F4BA541AF2}" srcOrd="1" destOrd="0" presId="urn:microsoft.com/office/officeart/2005/8/layout/architecture"/>
    <dgm:cxn modelId="{2F27E292-C838-4A7C-B625-78A6F4BCEECF}" type="presParOf" srcId="{FD9C6B09-260D-43CF-8E5E-4D4C49841C3C}" destId="{FB6C3D42-9240-457F-96AB-40126DC08D17}" srcOrd="7" destOrd="0" presId="urn:microsoft.com/office/officeart/2005/8/layout/architecture"/>
    <dgm:cxn modelId="{21370BE7-A685-4817-8116-10FCFEE284E9}" type="presParOf" srcId="{FD9C6B09-260D-43CF-8E5E-4D4C49841C3C}" destId="{90161B68-6065-4EB7-8AE8-4D6399206DA4}" srcOrd="8" destOrd="0" presId="urn:microsoft.com/office/officeart/2005/8/layout/architecture"/>
    <dgm:cxn modelId="{637262BD-097F-4614-9A4C-0311F69A267A}" type="presParOf" srcId="{90161B68-6065-4EB7-8AE8-4D6399206DA4}" destId="{557D4008-35B9-4F59-B08D-676B17333915}" srcOrd="0" destOrd="0" presId="urn:microsoft.com/office/officeart/2005/8/layout/architecture"/>
    <dgm:cxn modelId="{4C7191CC-417C-48F7-A313-00E0C51237A7}" type="presParOf" srcId="{90161B68-6065-4EB7-8AE8-4D6399206DA4}" destId="{49B1D815-E9B9-488E-9C1F-5681C98FC073}" srcOrd="1" destOrd="0" presId="urn:microsoft.com/office/officeart/2005/8/layout/architecture"/>
    <dgm:cxn modelId="{6142BE78-0117-4514-A605-94AE438D53D2}" type="presParOf" srcId="{FD9C6B09-260D-43CF-8E5E-4D4C49841C3C}" destId="{21C3C9CE-DE0B-48F7-95B4-AAFA8333957A}" srcOrd="9" destOrd="0" presId="urn:microsoft.com/office/officeart/2005/8/layout/architecture"/>
    <dgm:cxn modelId="{F16A0A6F-EE8A-43F4-AEEE-9F03918470F7}" type="presParOf" srcId="{FD9C6B09-260D-43CF-8E5E-4D4C49841C3C}" destId="{E47303DF-C3B4-4F4E-AE6D-C93D721C604D}" srcOrd="10" destOrd="0" presId="urn:microsoft.com/office/officeart/2005/8/layout/architecture"/>
    <dgm:cxn modelId="{0E06B20C-AA19-435D-9416-1D3B51D4B8C5}" type="presParOf" srcId="{E47303DF-C3B4-4F4E-AE6D-C93D721C604D}" destId="{4C412157-718A-4B7E-B81E-D3CCC97E9AB1}" srcOrd="0" destOrd="0" presId="urn:microsoft.com/office/officeart/2005/8/layout/architecture"/>
    <dgm:cxn modelId="{CF6031D2-28FC-4974-AE22-0D7E03763CDA}" type="presParOf" srcId="{E47303DF-C3B4-4F4E-AE6D-C93D721C604D}" destId="{A11A8DD4-989D-417E-9CE8-E4C53381A22C}" srcOrd="1" destOrd="0" presId="urn:microsoft.com/office/officeart/2005/8/layout/architecture"/>
    <dgm:cxn modelId="{A205DE29-2F83-454A-B942-9B68F0F38BBA}" type="presParOf" srcId="{FD9C6B09-260D-43CF-8E5E-4D4C49841C3C}" destId="{EC01E035-4046-4397-B958-B3F5A4F63B32}" srcOrd="11" destOrd="0" presId="urn:microsoft.com/office/officeart/2005/8/layout/architecture"/>
    <dgm:cxn modelId="{BAAE12AC-8C17-4A3B-9167-E3698C4D9470}" type="presParOf" srcId="{FD9C6B09-260D-43CF-8E5E-4D4C49841C3C}" destId="{A3708323-85A7-4AB2-8CE6-FF77015C43BA}" srcOrd="12" destOrd="0" presId="urn:microsoft.com/office/officeart/2005/8/layout/architecture"/>
    <dgm:cxn modelId="{66F7F113-5674-4D2C-95B1-F1CF30C2FA51}" type="presParOf" srcId="{A3708323-85A7-4AB2-8CE6-FF77015C43BA}" destId="{C842A5E1-ADF2-42B4-AB50-1C702B060609}" srcOrd="0" destOrd="0" presId="urn:microsoft.com/office/officeart/2005/8/layout/architecture"/>
    <dgm:cxn modelId="{21666DD0-B996-46C3-91CE-80CEF7AF65EC}" type="presParOf" srcId="{A3708323-85A7-4AB2-8CE6-FF77015C43BA}" destId="{EA623B78-E247-475E-84AF-0C6360808CB7}" srcOrd="1" destOrd="0" presId="urn:microsoft.com/office/officeart/2005/8/layout/architecture"/>
    <dgm:cxn modelId="{93A85715-7C5F-4ADE-A85A-F4F9231D34A7}" type="presParOf" srcId="{FD9C6B09-260D-43CF-8E5E-4D4C49841C3C}" destId="{CA022AC4-255F-4735-9FC6-0CF944DD8066}" srcOrd="13" destOrd="0" presId="urn:microsoft.com/office/officeart/2005/8/layout/architecture"/>
    <dgm:cxn modelId="{6FB3D7D1-255B-412B-9AA1-8BD6BA35EC15}" type="presParOf" srcId="{FD9C6B09-260D-43CF-8E5E-4D4C49841C3C}" destId="{4BF88146-B34E-4A25-A5C3-8AC2BF681844}" srcOrd="14" destOrd="0" presId="urn:microsoft.com/office/officeart/2005/8/layout/architecture"/>
    <dgm:cxn modelId="{82F55A96-59BF-4854-945A-F79D0195B44B}" type="presParOf" srcId="{4BF88146-B34E-4A25-A5C3-8AC2BF681844}" destId="{6C85F1FD-EBE0-4A8A-AAD5-814F1825BFC5}" srcOrd="0" destOrd="0" presId="urn:microsoft.com/office/officeart/2005/8/layout/architecture"/>
    <dgm:cxn modelId="{41281681-D8E6-4289-9A03-1CA59D3F90A3}" type="presParOf" srcId="{4BF88146-B34E-4A25-A5C3-8AC2BF681844}" destId="{E2FAAD42-5222-4276-941E-8F7ACF29D55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1DCE9E-603D-4CEC-B8A1-57CCDCFA8D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A34EA5-D8A3-4DE0-B0CD-59C36E175EEF}">
      <dgm:prSet phldrT="[Text]"/>
      <dgm:spPr/>
      <dgm:t>
        <a:bodyPr/>
        <a:lstStyle/>
        <a:p>
          <a:r>
            <a:rPr lang="en-US" dirty="0"/>
            <a:t>Heather Reynolds</a:t>
          </a:r>
        </a:p>
      </dgm:t>
    </dgm:pt>
    <dgm:pt modelId="{F95C1A99-34E9-4A81-96A1-408834DDD199}" type="parTrans" cxnId="{0518FC3B-622D-479F-A951-291FB533F731}">
      <dgm:prSet/>
      <dgm:spPr/>
      <dgm:t>
        <a:bodyPr/>
        <a:lstStyle/>
        <a:p>
          <a:endParaRPr lang="en-US"/>
        </a:p>
      </dgm:t>
    </dgm:pt>
    <dgm:pt modelId="{65DAF686-11A9-411B-9936-F817736A58A1}" type="sibTrans" cxnId="{0518FC3B-622D-479F-A951-291FB533F731}">
      <dgm:prSet/>
      <dgm:spPr/>
      <dgm:t>
        <a:bodyPr/>
        <a:lstStyle/>
        <a:p>
          <a:endParaRPr lang="en-US"/>
        </a:p>
      </dgm:t>
    </dgm:pt>
    <dgm:pt modelId="{12528150-C203-4ECD-84CC-5D148E694D35}">
      <dgm:prSet phldrT="[Text]"/>
      <dgm:spPr/>
      <dgm:t>
        <a:bodyPr/>
        <a:lstStyle/>
        <a:p>
          <a:r>
            <a:rPr lang="en-US" dirty="0"/>
            <a:t>Director of Compliance and Asset Management</a:t>
          </a:r>
        </a:p>
      </dgm:t>
    </dgm:pt>
    <dgm:pt modelId="{B2AAEB68-83A5-4871-AD69-55AAA879C61A}" type="parTrans" cxnId="{026A021B-75C6-45A5-9607-053E057777B9}">
      <dgm:prSet/>
      <dgm:spPr/>
      <dgm:t>
        <a:bodyPr/>
        <a:lstStyle/>
        <a:p>
          <a:endParaRPr lang="en-US"/>
        </a:p>
      </dgm:t>
    </dgm:pt>
    <dgm:pt modelId="{6CA8BAAB-6F3C-46BC-AACB-C759080D07B5}" type="sibTrans" cxnId="{026A021B-75C6-45A5-9607-053E057777B9}">
      <dgm:prSet/>
      <dgm:spPr/>
      <dgm:t>
        <a:bodyPr/>
        <a:lstStyle/>
        <a:p>
          <a:endParaRPr lang="en-US"/>
        </a:p>
      </dgm:t>
    </dgm:pt>
    <dgm:pt modelId="{77C7B377-F9F0-4DD7-8FED-A659D261B65D}">
      <dgm:prSet phldrT="[Text]"/>
      <dgm:spPr/>
      <dgm:t>
        <a:bodyPr/>
        <a:lstStyle/>
        <a:p>
          <a:r>
            <a:rPr lang="en-US" dirty="0"/>
            <a:t>(615) 815-2149</a:t>
          </a:r>
        </a:p>
      </dgm:t>
    </dgm:pt>
    <dgm:pt modelId="{6289AE8D-D68C-4BD0-B78C-40EF19294926}" type="parTrans" cxnId="{BBB1ED23-C664-4888-8F40-4E21315FAC6C}">
      <dgm:prSet/>
      <dgm:spPr/>
      <dgm:t>
        <a:bodyPr/>
        <a:lstStyle/>
        <a:p>
          <a:endParaRPr lang="en-US"/>
        </a:p>
      </dgm:t>
    </dgm:pt>
    <dgm:pt modelId="{1A5264D4-F19C-442B-AC08-54786F2C551D}" type="sibTrans" cxnId="{BBB1ED23-C664-4888-8F40-4E21315FAC6C}">
      <dgm:prSet/>
      <dgm:spPr/>
      <dgm:t>
        <a:bodyPr/>
        <a:lstStyle/>
        <a:p>
          <a:endParaRPr lang="en-US"/>
        </a:p>
      </dgm:t>
    </dgm:pt>
    <dgm:pt modelId="{B546B020-8ECF-4400-B862-D4EA25C7C019}">
      <dgm:prSet phldrT="[Text]"/>
      <dgm:spPr/>
      <dgm:t>
        <a:bodyPr/>
        <a:lstStyle/>
        <a:p>
          <a:r>
            <a:rPr lang="en-US" dirty="0"/>
            <a:t>Tanya Jackson</a:t>
          </a:r>
        </a:p>
      </dgm:t>
    </dgm:pt>
    <dgm:pt modelId="{96521034-60E8-46EE-A4F5-370EAB841F6D}" type="parTrans" cxnId="{E7CE890B-5C49-4399-A032-FED8B6E66F8A}">
      <dgm:prSet/>
      <dgm:spPr/>
      <dgm:t>
        <a:bodyPr/>
        <a:lstStyle/>
        <a:p>
          <a:endParaRPr lang="en-US"/>
        </a:p>
      </dgm:t>
    </dgm:pt>
    <dgm:pt modelId="{342C3684-82F0-48C7-98C9-83C32921356C}" type="sibTrans" cxnId="{E7CE890B-5C49-4399-A032-FED8B6E66F8A}">
      <dgm:prSet/>
      <dgm:spPr/>
      <dgm:t>
        <a:bodyPr/>
        <a:lstStyle/>
        <a:p>
          <a:endParaRPr lang="en-US"/>
        </a:p>
      </dgm:t>
    </dgm:pt>
    <dgm:pt modelId="{8538B2B1-17BC-4DAE-B103-3FB735BDD949}">
      <dgm:prSet phldrT="[Text]"/>
      <dgm:spPr/>
      <dgm:t>
        <a:bodyPr/>
        <a:lstStyle/>
        <a:p>
          <a:r>
            <a:rPr lang="en-US" dirty="0"/>
            <a:t>Housing Programs Compliance Manager</a:t>
          </a:r>
        </a:p>
      </dgm:t>
    </dgm:pt>
    <dgm:pt modelId="{6681B87F-2991-4C12-BD7E-A1EFAD2B80E2}" type="parTrans" cxnId="{DBC94B30-35A9-4054-8849-568D2CF95F75}">
      <dgm:prSet/>
      <dgm:spPr/>
      <dgm:t>
        <a:bodyPr/>
        <a:lstStyle/>
        <a:p>
          <a:endParaRPr lang="en-US"/>
        </a:p>
      </dgm:t>
    </dgm:pt>
    <dgm:pt modelId="{07C098AC-02CA-4B45-974E-F2322C3A3F7E}" type="sibTrans" cxnId="{DBC94B30-35A9-4054-8849-568D2CF95F75}">
      <dgm:prSet/>
      <dgm:spPr/>
      <dgm:t>
        <a:bodyPr/>
        <a:lstStyle/>
        <a:p>
          <a:endParaRPr lang="en-US"/>
        </a:p>
      </dgm:t>
    </dgm:pt>
    <dgm:pt modelId="{C9EE18A9-7B03-4956-9812-D9ED11DAC58F}">
      <dgm:prSet phldrT="[Text]"/>
      <dgm:spPr/>
      <dgm:t>
        <a:bodyPr/>
        <a:lstStyle/>
        <a:p>
          <a:r>
            <a:rPr lang="en-US" dirty="0"/>
            <a:t>(615) 815-2039</a:t>
          </a:r>
        </a:p>
      </dgm:t>
    </dgm:pt>
    <dgm:pt modelId="{CA03C59D-4B92-4225-8012-88E8308B6300}" type="parTrans" cxnId="{BE4BD24A-D886-4F3B-9CE1-3B159C3A5AB3}">
      <dgm:prSet/>
      <dgm:spPr/>
      <dgm:t>
        <a:bodyPr/>
        <a:lstStyle/>
        <a:p>
          <a:endParaRPr lang="en-US"/>
        </a:p>
      </dgm:t>
    </dgm:pt>
    <dgm:pt modelId="{0D09091C-B137-4A2E-BD32-C09B1D956E4F}" type="sibTrans" cxnId="{BE4BD24A-D886-4F3B-9CE1-3B159C3A5AB3}">
      <dgm:prSet/>
      <dgm:spPr/>
      <dgm:t>
        <a:bodyPr/>
        <a:lstStyle/>
        <a:p>
          <a:endParaRPr lang="en-US"/>
        </a:p>
      </dgm:t>
    </dgm:pt>
    <dgm:pt modelId="{6C048CE8-165F-4B35-81EE-0C55D83DF480}">
      <dgm:prSet phldrT="[Text]"/>
      <dgm:spPr/>
      <dgm:t>
        <a:bodyPr/>
        <a:lstStyle/>
        <a:p>
          <a:r>
            <a:rPr lang="en-US" dirty="0"/>
            <a:t>Julie Ridenour</a:t>
          </a:r>
        </a:p>
      </dgm:t>
    </dgm:pt>
    <dgm:pt modelId="{A9ACBD7F-1169-41CB-87CD-8DC06034E77B}" type="parTrans" cxnId="{A6C508B6-7884-4E79-B4CE-6610A6555D9F}">
      <dgm:prSet/>
      <dgm:spPr/>
      <dgm:t>
        <a:bodyPr/>
        <a:lstStyle/>
        <a:p>
          <a:endParaRPr lang="en-US"/>
        </a:p>
      </dgm:t>
    </dgm:pt>
    <dgm:pt modelId="{FCB5F181-5810-4A88-A835-F48FDED13BAA}" type="sibTrans" cxnId="{A6C508B6-7884-4E79-B4CE-6610A6555D9F}">
      <dgm:prSet/>
      <dgm:spPr/>
      <dgm:t>
        <a:bodyPr/>
        <a:lstStyle/>
        <a:p>
          <a:endParaRPr lang="en-US"/>
        </a:p>
      </dgm:t>
    </dgm:pt>
    <dgm:pt modelId="{AD0C2EDC-DD8D-4BD8-8047-1756888A49F1}">
      <dgm:prSet phldrT="[Text]"/>
      <dgm:spPr/>
      <dgm:t>
        <a:bodyPr/>
        <a:lstStyle/>
        <a:p>
          <a:r>
            <a:rPr lang="en-US" dirty="0"/>
            <a:t>Senior Housing Programs Compliance Coordinator</a:t>
          </a:r>
        </a:p>
      </dgm:t>
    </dgm:pt>
    <dgm:pt modelId="{37CABAF4-A255-4FE6-8C09-98B81F86DE32}" type="parTrans" cxnId="{B1B00D1D-9148-4F78-9D14-969CF7CAFE70}">
      <dgm:prSet/>
      <dgm:spPr/>
      <dgm:t>
        <a:bodyPr/>
        <a:lstStyle/>
        <a:p>
          <a:endParaRPr lang="en-US"/>
        </a:p>
      </dgm:t>
    </dgm:pt>
    <dgm:pt modelId="{D82CE493-6CBD-4DA6-8EB8-DD1A5EB7B879}" type="sibTrans" cxnId="{B1B00D1D-9148-4F78-9D14-969CF7CAFE70}">
      <dgm:prSet/>
      <dgm:spPr/>
      <dgm:t>
        <a:bodyPr/>
        <a:lstStyle/>
        <a:p>
          <a:endParaRPr lang="en-US"/>
        </a:p>
      </dgm:t>
    </dgm:pt>
    <dgm:pt modelId="{601E99D2-55D5-4D8B-8D74-7F25A0822380}">
      <dgm:prSet phldrT="[Text]"/>
      <dgm:spPr/>
      <dgm:t>
        <a:bodyPr/>
        <a:lstStyle/>
        <a:p>
          <a:r>
            <a:rPr lang="en-US" dirty="0"/>
            <a:t>(615) 815-2196</a:t>
          </a:r>
        </a:p>
      </dgm:t>
    </dgm:pt>
    <dgm:pt modelId="{C25F57AC-865E-4D04-9BFB-52E944CCC577}" type="parTrans" cxnId="{0B2052C9-FC3C-4EBE-8255-AA911F4B43E7}">
      <dgm:prSet/>
      <dgm:spPr/>
      <dgm:t>
        <a:bodyPr/>
        <a:lstStyle/>
        <a:p>
          <a:endParaRPr lang="en-US"/>
        </a:p>
      </dgm:t>
    </dgm:pt>
    <dgm:pt modelId="{E032F2A3-DD43-4C1F-B909-9C8ADB6073E3}" type="sibTrans" cxnId="{0B2052C9-FC3C-4EBE-8255-AA911F4B43E7}">
      <dgm:prSet/>
      <dgm:spPr/>
      <dgm:t>
        <a:bodyPr/>
        <a:lstStyle/>
        <a:p>
          <a:endParaRPr lang="en-US"/>
        </a:p>
      </dgm:t>
    </dgm:pt>
    <dgm:pt modelId="{806ABB0F-961B-44C7-A789-3742BBC243DC}">
      <dgm:prSet phldrT="[Text]"/>
      <dgm:spPr/>
      <dgm:t>
        <a:bodyPr/>
        <a:lstStyle/>
        <a:p>
          <a:r>
            <a:rPr lang="en-US" dirty="0"/>
            <a:t>HReynolds@thda.org</a:t>
          </a:r>
        </a:p>
      </dgm:t>
    </dgm:pt>
    <dgm:pt modelId="{031B2654-82CB-46A6-B247-458A334525D6}" type="parTrans" cxnId="{E402EABA-B231-43E9-9B55-00E950938A48}">
      <dgm:prSet/>
      <dgm:spPr/>
      <dgm:t>
        <a:bodyPr/>
        <a:lstStyle/>
        <a:p>
          <a:endParaRPr lang="en-US"/>
        </a:p>
      </dgm:t>
    </dgm:pt>
    <dgm:pt modelId="{754376B5-4810-40E6-B1D9-A127033D6F46}" type="sibTrans" cxnId="{E402EABA-B231-43E9-9B55-00E950938A48}">
      <dgm:prSet/>
      <dgm:spPr/>
      <dgm:t>
        <a:bodyPr/>
        <a:lstStyle/>
        <a:p>
          <a:endParaRPr lang="en-US"/>
        </a:p>
      </dgm:t>
    </dgm:pt>
    <dgm:pt modelId="{7622A4F6-22AD-472F-98ED-B49C7B449EFA}">
      <dgm:prSet phldrT="[Text]"/>
      <dgm:spPr/>
      <dgm:t>
        <a:bodyPr/>
        <a:lstStyle/>
        <a:p>
          <a:r>
            <a:rPr lang="en-US" dirty="0"/>
            <a:t>TJackson@thda.org</a:t>
          </a:r>
        </a:p>
      </dgm:t>
    </dgm:pt>
    <dgm:pt modelId="{86997298-2CA2-47A0-BD4D-4AAE66B9599B}" type="parTrans" cxnId="{E52B1621-9838-4F23-B04F-88EDF0A076B0}">
      <dgm:prSet/>
      <dgm:spPr/>
      <dgm:t>
        <a:bodyPr/>
        <a:lstStyle/>
        <a:p>
          <a:endParaRPr lang="en-US"/>
        </a:p>
      </dgm:t>
    </dgm:pt>
    <dgm:pt modelId="{39D2822B-9426-46FC-A291-8000029C0F7A}" type="sibTrans" cxnId="{E52B1621-9838-4F23-B04F-88EDF0A076B0}">
      <dgm:prSet/>
      <dgm:spPr/>
      <dgm:t>
        <a:bodyPr/>
        <a:lstStyle/>
        <a:p>
          <a:endParaRPr lang="en-US"/>
        </a:p>
      </dgm:t>
    </dgm:pt>
    <dgm:pt modelId="{A913CDDA-3218-4A1D-B77E-198E1D296892}">
      <dgm:prSet phldrT="[Text]"/>
      <dgm:spPr/>
      <dgm:t>
        <a:bodyPr/>
        <a:lstStyle/>
        <a:p>
          <a:r>
            <a:rPr lang="en-US" dirty="0"/>
            <a:t>JRidenour@thda.org</a:t>
          </a:r>
        </a:p>
      </dgm:t>
    </dgm:pt>
    <dgm:pt modelId="{E9CA1A35-04EB-4CA0-9E61-F26B5C0B06CC}" type="parTrans" cxnId="{A4BB20E8-06A0-44F5-9A36-F4194969862E}">
      <dgm:prSet/>
      <dgm:spPr/>
      <dgm:t>
        <a:bodyPr/>
        <a:lstStyle/>
        <a:p>
          <a:endParaRPr lang="en-US"/>
        </a:p>
      </dgm:t>
    </dgm:pt>
    <dgm:pt modelId="{5744A5BE-4373-41C9-A7B3-812C9AAF5EA9}" type="sibTrans" cxnId="{A4BB20E8-06A0-44F5-9A36-F4194969862E}">
      <dgm:prSet/>
      <dgm:spPr/>
      <dgm:t>
        <a:bodyPr/>
        <a:lstStyle/>
        <a:p>
          <a:endParaRPr lang="en-US"/>
        </a:p>
      </dgm:t>
    </dgm:pt>
    <dgm:pt modelId="{B1666B7F-1196-4EEA-BD1D-EBA6DB7112C5}" type="pres">
      <dgm:prSet presAssocID="{771DCE9E-603D-4CEC-B8A1-57CCDCFA8D30}" presName="diagram" presStyleCnt="0">
        <dgm:presLayoutVars>
          <dgm:dir/>
          <dgm:resizeHandles val="exact"/>
        </dgm:presLayoutVars>
      </dgm:prSet>
      <dgm:spPr/>
    </dgm:pt>
    <dgm:pt modelId="{4F66BC59-25A7-46A5-A58C-C59D5CCAF3AF}" type="pres">
      <dgm:prSet presAssocID="{E8A34EA5-D8A3-4DE0-B0CD-59C36E175EEF}" presName="node" presStyleLbl="node1" presStyleIdx="0" presStyleCnt="3">
        <dgm:presLayoutVars>
          <dgm:bulletEnabled val="1"/>
        </dgm:presLayoutVars>
      </dgm:prSet>
      <dgm:spPr/>
    </dgm:pt>
    <dgm:pt modelId="{1FC81131-F0EA-4DA3-BE2C-2F7D7A88C53C}" type="pres">
      <dgm:prSet presAssocID="{65DAF686-11A9-411B-9936-F817736A58A1}" presName="sibTrans" presStyleCnt="0"/>
      <dgm:spPr/>
    </dgm:pt>
    <dgm:pt modelId="{8EC0BD43-FD75-4EF0-B6B3-8AC7D7A5E84C}" type="pres">
      <dgm:prSet presAssocID="{B546B020-8ECF-4400-B862-D4EA25C7C019}" presName="node" presStyleLbl="node1" presStyleIdx="1" presStyleCnt="3">
        <dgm:presLayoutVars>
          <dgm:bulletEnabled val="1"/>
        </dgm:presLayoutVars>
      </dgm:prSet>
      <dgm:spPr/>
    </dgm:pt>
    <dgm:pt modelId="{FDF04436-6EB2-42AE-8608-416C9B30A6A4}" type="pres">
      <dgm:prSet presAssocID="{342C3684-82F0-48C7-98C9-83C32921356C}" presName="sibTrans" presStyleCnt="0"/>
      <dgm:spPr/>
    </dgm:pt>
    <dgm:pt modelId="{E7F14967-26F5-44F4-8389-9F951E7BAA3D}" type="pres">
      <dgm:prSet presAssocID="{6C048CE8-165F-4B35-81EE-0C55D83DF480}" presName="node" presStyleLbl="node1" presStyleIdx="2" presStyleCnt="3">
        <dgm:presLayoutVars>
          <dgm:bulletEnabled val="1"/>
        </dgm:presLayoutVars>
      </dgm:prSet>
      <dgm:spPr/>
    </dgm:pt>
  </dgm:ptLst>
  <dgm:cxnLst>
    <dgm:cxn modelId="{E7CE890B-5C49-4399-A032-FED8B6E66F8A}" srcId="{771DCE9E-603D-4CEC-B8A1-57CCDCFA8D30}" destId="{B546B020-8ECF-4400-B862-D4EA25C7C019}" srcOrd="1" destOrd="0" parTransId="{96521034-60E8-46EE-A4F5-370EAB841F6D}" sibTransId="{342C3684-82F0-48C7-98C9-83C32921356C}"/>
    <dgm:cxn modelId="{026A021B-75C6-45A5-9607-053E057777B9}" srcId="{E8A34EA5-D8A3-4DE0-B0CD-59C36E175EEF}" destId="{12528150-C203-4ECD-84CC-5D148E694D35}" srcOrd="0" destOrd="0" parTransId="{B2AAEB68-83A5-4871-AD69-55AAA879C61A}" sibTransId="{6CA8BAAB-6F3C-46BC-AACB-C759080D07B5}"/>
    <dgm:cxn modelId="{B1B00D1D-9148-4F78-9D14-969CF7CAFE70}" srcId="{6C048CE8-165F-4B35-81EE-0C55D83DF480}" destId="{AD0C2EDC-DD8D-4BD8-8047-1756888A49F1}" srcOrd="0" destOrd="0" parTransId="{37CABAF4-A255-4FE6-8C09-98B81F86DE32}" sibTransId="{D82CE493-6CBD-4DA6-8EB8-DD1A5EB7B879}"/>
    <dgm:cxn modelId="{E52B1621-9838-4F23-B04F-88EDF0A076B0}" srcId="{B546B020-8ECF-4400-B862-D4EA25C7C019}" destId="{7622A4F6-22AD-472F-98ED-B49C7B449EFA}" srcOrd="2" destOrd="0" parTransId="{86997298-2CA2-47A0-BD4D-4AAE66B9599B}" sibTransId="{39D2822B-9426-46FC-A291-8000029C0F7A}"/>
    <dgm:cxn modelId="{BBB1ED23-C664-4888-8F40-4E21315FAC6C}" srcId="{E8A34EA5-D8A3-4DE0-B0CD-59C36E175EEF}" destId="{77C7B377-F9F0-4DD7-8FED-A659D261B65D}" srcOrd="1" destOrd="0" parTransId="{6289AE8D-D68C-4BD0-B78C-40EF19294926}" sibTransId="{1A5264D4-F19C-442B-AC08-54786F2C551D}"/>
    <dgm:cxn modelId="{DBC94B30-35A9-4054-8849-568D2CF95F75}" srcId="{B546B020-8ECF-4400-B862-D4EA25C7C019}" destId="{8538B2B1-17BC-4DAE-B103-3FB735BDD949}" srcOrd="0" destOrd="0" parTransId="{6681B87F-2991-4C12-BD7E-A1EFAD2B80E2}" sibTransId="{07C098AC-02CA-4B45-974E-F2322C3A3F7E}"/>
    <dgm:cxn modelId="{508F6635-4C8D-4552-9145-03D1C95F8D52}" type="presOf" srcId="{AD0C2EDC-DD8D-4BD8-8047-1756888A49F1}" destId="{E7F14967-26F5-44F4-8389-9F951E7BAA3D}" srcOrd="0" destOrd="1" presId="urn:microsoft.com/office/officeart/2005/8/layout/default"/>
    <dgm:cxn modelId="{0518FC3B-622D-479F-A951-291FB533F731}" srcId="{771DCE9E-603D-4CEC-B8A1-57CCDCFA8D30}" destId="{E8A34EA5-D8A3-4DE0-B0CD-59C36E175EEF}" srcOrd="0" destOrd="0" parTransId="{F95C1A99-34E9-4A81-96A1-408834DDD199}" sibTransId="{65DAF686-11A9-411B-9936-F817736A58A1}"/>
    <dgm:cxn modelId="{FAC5D95E-7BB9-4500-AEEB-93274B0F7407}" type="presOf" srcId="{A913CDDA-3218-4A1D-B77E-198E1D296892}" destId="{E7F14967-26F5-44F4-8389-9F951E7BAA3D}" srcOrd="0" destOrd="3" presId="urn:microsoft.com/office/officeart/2005/8/layout/default"/>
    <dgm:cxn modelId="{CA9E8546-06D8-49F7-89DD-B6DD8FD061DA}" type="presOf" srcId="{E8A34EA5-D8A3-4DE0-B0CD-59C36E175EEF}" destId="{4F66BC59-25A7-46A5-A58C-C59D5CCAF3AF}" srcOrd="0" destOrd="0" presId="urn:microsoft.com/office/officeart/2005/8/layout/default"/>
    <dgm:cxn modelId="{51F4E669-DDE6-43B6-9275-EA43CA4BB461}" type="presOf" srcId="{601E99D2-55D5-4D8B-8D74-7F25A0822380}" destId="{E7F14967-26F5-44F4-8389-9F951E7BAA3D}" srcOrd="0" destOrd="2" presId="urn:microsoft.com/office/officeart/2005/8/layout/default"/>
    <dgm:cxn modelId="{BE4BD24A-D886-4F3B-9CE1-3B159C3A5AB3}" srcId="{B546B020-8ECF-4400-B862-D4EA25C7C019}" destId="{C9EE18A9-7B03-4956-9812-D9ED11DAC58F}" srcOrd="1" destOrd="0" parTransId="{CA03C59D-4B92-4225-8012-88E8308B6300}" sibTransId="{0D09091C-B137-4A2E-BD32-C09B1D956E4F}"/>
    <dgm:cxn modelId="{D730B982-38FE-4D20-8C2C-E0213688E4B0}" type="presOf" srcId="{806ABB0F-961B-44C7-A789-3742BBC243DC}" destId="{4F66BC59-25A7-46A5-A58C-C59D5CCAF3AF}" srcOrd="0" destOrd="3" presId="urn:microsoft.com/office/officeart/2005/8/layout/default"/>
    <dgm:cxn modelId="{3340948C-F961-4704-BCFA-908B7ABCC3EB}" type="presOf" srcId="{77C7B377-F9F0-4DD7-8FED-A659D261B65D}" destId="{4F66BC59-25A7-46A5-A58C-C59D5CCAF3AF}" srcOrd="0" destOrd="2" presId="urn:microsoft.com/office/officeart/2005/8/layout/default"/>
    <dgm:cxn modelId="{A6C508B6-7884-4E79-B4CE-6610A6555D9F}" srcId="{771DCE9E-603D-4CEC-B8A1-57CCDCFA8D30}" destId="{6C048CE8-165F-4B35-81EE-0C55D83DF480}" srcOrd="2" destOrd="0" parTransId="{A9ACBD7F-1169-41CB-87CD-8DC06034E77B}" sibTransId="{FCB5F181-5810-4A88-A835-F48FDED13BAA}"/>
    <dgm:cxn modelId="{E402EABA-B231-43E9-9B55-00E950938A48}" srcId="{E8A34EA5-D8A3-4DE0-B0CD-59C36E175EEF}" destId="{806ABB0F-961B-44C7-A789-3742BBC243DC}" srcOrd="2" destOrd="0" parTransId="{031B2654-82CB-46A6-B247-458A334525D6}" sibTransId="{754376B5-4810-40E6-B1D9-A127033D6F46}"/>
    <dgm:cxn modelId="{0B2052C9-FC3C-4EBE-8255-AA911F4B43E7}" srcId="{6C048CE8-165F-4B35-81EE-0C55D83DF480}" destId="{601E99D2-55D5-4D8B-8D74-7F25A0822380}" srcOrd="1" destOrd="0" parTransId="{C25F57AC-865E-4D04-9BFB-52E944CCC577}" sibTransId="{E032F2A3-DD43-4C1F-B909-9C8ADB6073E3}"/>
    <dgm:cxn modelId="{FEE470D1-7C13-4C6E-92D9-75E635EBAC96}" type="presOf" srcId="{6C048CE8-165F-4B35-81EE-0C55D83DF480}" destId="{E7F14967-26F5-44F4-8389-9F951E7BAA3D}" srcOrd="0" destOrd="0" presId="urn:microsoft.com/office/officeart/2005/8/layout/default"/>
    <dgm:cxn modelId="{E6BCFFD3-056E-4069-BCF3-335B2AB60215}" type="presOf" srcId="{12528150-C203-4ECD-84CC-5D148E694D35}" destId="{4F66BC59-25A7-46A5-A58C-C59D5CCAF3AF}" srcOrd="0" destOrd="1" presId="urn:microsoft.com/office/officeart/2005/8/layout/default"/>
    <dgm:cxn modelId="{514153E7-39D6-4213-8C3A-E3F90F1D1A76}" type="presOf" srcId="{C9EE18A9-7B03-4956-9812-D9ED11DAC58F}" destId="{8EC0BD43-FD75-4EF0-B6B3-8AC7D7A5E84C}" srcOrd="0" destOrd="2" presId="urn:microsoft.com/office/officeart/2005/8/layout/default"/>
    <dgm:cxn modelId="{A4BB20E8-06A0-44F5-9A36-F4194969862E}" srcId="{6C048CE8-165F-4B35-81EE-0C55D83DF480}" destId="{A913CDDA-3218-4A1D-B77E-198E1D296892}" srcOrd="2" destOrd="0" parTransId="{E9CA1A35-04EB-4CA0-9E61-F26B5C0B06CC}" sibTransId="{5744A5BE-4373-41C9-A7B3-812C9AAF5EA9}"/>
    <dgm:cxn modelId="{6013E9E9-B6D4-4708-820C-69B726697421}" type="presOf" srcId="{7622A4F6-22AD-472F-98ED-B49C7B449EFA}" destId="{8EC0BD43-FD75-4EF0-B6B3-8AC7D7A5E84C}" srcOrd="0" destOrd="3" presId="urn:microsoft.com/office/officeart/2005/8/layout/default"/>
    <dgm:cxn modelId="{3C8C60EE-DF48-4792-A91E-A627538B2920}" type="presOf" srcId="{771DCE9E-603D-4CEC-B8A1-57CCDCFA8D30}" destId="{B1666B7F-1196-4EEA-BD1D-EBA6DB7112C5}" srcOrd="0" destOrd="0" presId="urn:microsoft.com/office/officeart/2005/8/layout/default"/>
    <dgm:cxn modelId="{0ED7DAF8-E331-4D6E-9AA0-5B2797B482A4}" type="presOf" srcId="{B546B020-8ECF-4400-B862-D4EA25C7C019}" destId="{8EC0BD43-FD75-4EF0-B6B3-8AC7D7A5E84C}" srcOrd="0" destOrd="0" presId="urn:microsoft.com/office/officeart/2005/8/layout/default"/>
    <dgm:cxn modelId="{AF5A1AFF-B951-4F81-A4C6-D745A39AD6BB}" type="presOf" srcId="{8538B2B1-17BC-4DAE-B103-3FB735BDD949}" destId="{8EC0BD43-FD75-4EF0-B6B3-8AC7D7A5E84C}" srcOrd="0" destOrd="1" presId="urn:microsoft.com/office/officeart/2005/8/layout/default"/>
    <dgm:cxn modelId="{757637DE-A332-40A1-8617-6C52D8AB207C}" type="presParOf" srcId="{B1666B7F-1196-4EEA-BD1D-EBA6DB7112C5}" destId="{4F66BC59-25A7-46A5-A58C-C59D5CCAF3AF}" srcOrd="0" destOrd="0" presId="urn:microsoft.com/office/officeart/2005/8/layout/default"/>
    <dgm:cxn modelId="{029BD137-7681-415C-B0C5-8C1F2A14043E}" type="presParOf" srcId="{B1666B7F-1196-4EEA-BD1D-EBA6DB7112C5}" destId="{1FC81131-F0EA-4DA3-BE2C-2F7D7A88C53C}" srcOrd="1" destOrd="0" presId="urn:microsoft.com/office/officeart/2005/8/layout/default"/>
    <dgm:cxn modelId="{3ABA438A-F5B2-4DA5-B42F-8DEEC5B62CAA}" type="presParOf" srcId="{B1666B7F-1196-4EEA-BD1D-EBA6DB7112C5}" destId="{8EC0BD43-FD75-4EF0-B6B3-8AC7D7A5E84C}" srcOrd="2" destOrd="0" presId="urn:microsoft.com/office/officeart/2005/8/layout/default"/>
    <dgm:cxn modelId="{CC0FF9D8-2A66-4340-8125-43E952257B3B}" type="presParOf" srcId="{B1666B7F-1196-4EEA-BD1D-EBA6DB7112C5}" destId="{FDF04436-6EB2-42AE-8608-416C9B30A6A4}" srcOrd="3" destOrd="0" presId="urn:microsoft.com/office/officeart/2005/8/layout/default"/>
    <dgm:cxn modelId="{CBBA027B-6531-4043-B33C-3DB05C5F6919}" type="presParOf" srcId="{B1666B7F-1196-4EEA-BD1D-EBA6DB7112C5}" destId="{E7F14967-26F5-44F4-8389-9F951E7BAA3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CF763-FF54-42B9-881F-9547A02FDAA6}">
      <dsp:nvSpPr>
        <dsp:cNvPr id="0" name=""/>
        <dsp:cNvSpPr/>
      </dsp:nvSpPr>
      <dsp:spPr>
        <a:xfrm>
          <a:off x="1001" y="0"/>
          <a:ext cx="1772989" cy="2514599"/>
        </a:xfrm>
        <a:prstGeom prst="roundRect">
          <a:avLst>
            <a:gd name="adj" fmla="val 10000"/>
          </a:avLst>
        </a:prstGeom>
        <a:solidFill>
          <a:schemeClr val="accent4"/>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Wingdings" panose="05000000000000000000" pitchFamily="2" charset="2"/>
            <a:buNone/>
          </a:pPr>
          <a:r>
            <a:rPr lang="en-US" sz="2300" kern="1200" dirty="0"/>
            <a:t>Housing Focused</a:t>
          </a:r>
        </a:p>
      </dsp:txBody>
      <dsp:txXfrm>
        <a:off x="52930" y="51929"/>
        <a:ext cx="1669131" cy="2410741"/>
      </dsp:txXfrm>
    </dsp:sp>
    <dsp:sp modelId="{CDBC1319-4891-461B-93BC-BE43ACC66718}">
      <dsp:nvSpPr>
        <dsp:cNvPr id="0" name=""/>
        <dsp:cNvSpPr/>
      </dsp:nvSpPr>
      <dsp:spPr>
        <a:xfrm>
          <a:off x="2071853" y="0"/>
          <a:ext cx="1772989" cy="2514599"/>
        </a:xfrm>
        <a:prstGeom prst="roundRect">
          <a:avLst>
            <a:gd name="adj" fmla="val 10000"/>
          </a:avLst>
        </a:prstGeom>
        <a:solidFill>
          <a:schemeClr val="accent4"/>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Coordinated</a:t>
          </a:r>
        </a:p>
      </dsp:txBody>
      <dsp:txXfrm>
        <a:off x="2123782" y="51929"/>
        <a:ext cx="1669131" cy="2410741"/>
      </dsp:txXfrm>
    </dsp:sp>
    <dsp:sp modelId="{731324DB-2BEF-4300-8A16-3B49B674745E}">
      <dsp:nvSpPr>
        <dsp:cNvPr id="0" name=""/>
        <dsp:cNvSpPr/>
      </dsp:nvSpPr>
      <dsp:spPr>
        <a:xfrm>
          <a:off x="4142705" y="0"/>
          <a:ext cx="1772989" cy="2514599"/>
        </a:xfrm>
        <a:prstGeom prst="roundRect">
          <a:avLst>
            <a:gd name="adj" fmla="val 10000"/>
          </a:avLst>
        </a:prstGeom>
        <a:solidFill>
          <a:schemeClr val="accent4"/>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Person-Centered</a:t>
          </a:r>
        </a:p>
      </dsp:txBody>
      <dsp:txXfrm>
        <a:off x="4194634" y="51929"/>
        <a:ext cx="1669131" cy="2410741"/>
      </dsp:txXfrm>
    </dsp:sp>
    <dsp:sp modelId="{AB594739-DD8D-4374-B0C6-4F4CDDB69C0D}">
      <dsp:nvSpPr>
        <dsp:cNvPr id="0" name=""/>
        <dsp:cNvSpPr/>
      </dsp:nvSpPr>
      <dsp:spPr>
        <a:xfrm>
          <a:off x="6213556" y="0"/>
          <a:ext cx="1772989" cy="2514599"/>
        </a:xfrm>
        <a:prstGeom prst="roundRect">
          <a:avLst>
            <a:gd name="adj" fmla="val 10000"/>
          </a:avLst>
        </a:prstGeom>
        <a:solidFill>
          <a:schemeClr val="accent4"/>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Trauma-Informed &amp; Culturally Responsive</a:t>
          </a:r>
          <a:endParaRPr lang="en-US" sz="2300" kern="1200" dirty="0"/>
        </a:p>
      </dsp:txBody>
      <dsp:txXfrm>
        <a:off x="6265485" y="51929"/>
        <a:ext cx="1669131" cy="2410741"/>
      </dsp:txXfrm>
    </dsp:sp>
    <dsp:sp modelId="{951EED4A-1FE8-4DEC-9EA1-5B15EAEAA4B9}">
      <dsp:nvSpPr>
        <dsp:cNvPr id="0" name=""/>
        <dsp:cNvSpPr/>
      </dsp:nvSpPr>
      <dsp:spPr>
        <a:xfrm>
          <a:off x="8284408" y="0"/>
          <a:ext cx="1772989" cy="2514599"/>
        </a:xfrm>
        <a:prstGeom prst="roundRect">
          <a:avLst>
            <a:gd name="adj" fmla="val 10000"/>
          </a:avLst>
        </a:prstGeom>
        <a:solidFill>
          <a:schemeClr val="accent4"/>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Safety Oriented</a:t>
          </a:r>
          <a:endParaRPr lang="en-US" sz="2300" kern="1200" dirty="0"/>
        </a:p>
      </dsp:txBody>
      <dsp:txXfrm>
        <a:off x="8336337" y="51929"/>
        <a:ext cx="1669131" cy="2410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A5370-B8A5-4445-8376-7A23973C6732}">
      <dsp:nvSpPr>
        <dsp:cNvPr id="0" name=""/>
        <dsp:cNvSpPr/>
      </dsp:nvSpPr>
      <dsp:spPr>
        <a:xfrm>
          <a:off x="21449" y="0"/>
          <a:ext cx="11332350" cy="792175"/>
        </a:xfrm>
        <a:prstGeom prst="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 “homeless individual with a disability”, as </a:t>
          </a:r>
          <a:r>
            <a:rPr lang="en-US" sz="2200" b="0" i="0" kern="1200" dirty="0"/>
            <a:t>defined in section 401(9) of the McKinney-Vento Assistance Act (42 U.S.C. 11360(9)), who:</a:t>
          </a:r>
          <a:endParaRPr lang="en-US" sz="2200" kern="1200" dirty="0"/>
        </a:p>
      </dsp:txBody>
      <dsp:txXfrm>
        <a:off x="21449" y="0"/>
        <a:ext cx="11332350" cy="792175"/>
      </dsp:txXfrm>
    </dsp:sp>
    <dsp:sp modelId="{4FB1DE8D-181A-45E5-9CE4-3978F2210151}">
      <dsp:nvSpPr>
        <dsp:cNvPr id="0" name=""/>
        <dsp:cNvSpPr/>
      </dsp:nvSpPr>
      <dsp:spPr>
        <a:xfrm>
          <a:off x="83815" y="893367"/>
          <a:ext cx="4755977" cy="3602433"/>
        </a:xfrm>
        <a:prstGeom prst="rect">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Lives in a place not meant for human habitation, a safe haven, or in an emergency shelter; </a:t>
          </a:r>
          <a:r>
            <a:rPr lang="en-US" sz="1600" b="1" kern="1200" dirty="0"/>
            <a:t>AND </a:t>
          </a:r>
          <a:r>
            <a:rPr lang="en-US" sz="1600" kern="1200" dirty="0"/>
            <a:t>Has been homeless and living as described above continuously for at least 12 months or on at least 4 separate occasions in the last 3 years, as long as the combined occasions equal at least 12 months and each break in homelessness separating the occasions included at least 7 consecutive nights of not living as described above. Stays in institutional care facilities for fewer than 90 days will not constitute as a break in homelessness; but rather, such stays are included in the 12-month total, as long as the individual was living or residing in a place not meant for human habitation, a safe haven, or an emergency shelter immediately before entering the institutional care facility; </a:t>
          </a:r>
          <a:r>
            <a:rPr lang="en-US" sz="1600" u="sng" kern="1200" dirty="0"/>
            <a:t>or</a:t>
          </a:r>
        </a:p>
      </dsp:txBody>
      <dsp:txXfrm>
        <a:off x="83815" y="893367"/>
        <a:ext cx="4755977" cy="3602433"/>
      </dsp:txXfrm>
    </dsp:sp>
    <dsp:sp modelId="{C3768A16-54C5-4488-A217-761E27226E6E}">
      <dsp:nvSpPr>
        <dsp:cNvPr id="0" name=""/>
        <dsp:cNvSpPr/>
      </dsp:nvSpPr>
      <dsp:spPr>
        <a:xfrm>
          <a:off x="5097265" y="914407"/>
          <a:ext cx="2927151" cy="3560352"/>
        </a:xfrm>
        <a:prstGeom prst="rect">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An individual who has been residing in an institutional care facility, including jail, substance abuse or mental health treatment facility, hospital, or other similar facility, for fewer than 90 days and met all of the criteria of #1 before entering that facility; </a:t>
          </a:r>
          <a:r>
            <a:rPr lang="en-US" sz="1600" u="sng" kern="1200" dirty="0"/>
            <a:t>or</a:t>
          </a:r>
        </a:p>
      </dsp:txBody>
      <dsp:txXfrm>
        <a:off x="5097265" y="914407"/>
        <a:ext cx="2927151" cy="3560352"/>
      </dsp:txXfrm>
    </dsp:sp>
    <dsp:sp modelId="{688EF65D-2D8E-4977-99A4-A3CBCEAFB980}">
      <dsp:nvSpPr>
        <dsp:cNvPr id="0" name=""/>
        <dsp:cNvSpPr/>
      </dsp:nvSpPr>
      <dsp:spPr>
        <a:xfrm>
          <a:off x="8313443" y="950692"/>
          <a:ext cx="2927151" cy="3545108"/>
        </a:xfrm>
        <a:prstGeom prst="rect">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 A family with an adult head of household (or if there is no adult in the family, a minor head of household) who meets either of the criteria of #1 or #2, including a family whose composition has fluctuated while the head of household has been homeless.</a:t>
          </a:r>
        </a:p>
      </dsp:txBody>
      <dsp:txXfrm>
        <a:off x="8313443" y="950692"/>
        <a:ext cx="2927151" cy="3545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7FFF6-4588-4AAF-AB0E-CD3CEC4A0D20}">
      <dsp:nvSpPr>
        <dsp:cNvPr id="0" name=""/>
        <dsp:cNvSpPr/>
      </dsp:nvSpPr>
      <dsp:spPr>
        <a:xfrm>
          <a:off x="0" y="5820"/>
          <a:ext cx="3143249" cy="1885950"/>
        </a:xfrm>
        <a:prstGeom prst="rect">
          <a:avLst/>
        </a:prstGeom>
        <a:gradFill rotWithShape="0">
          <a:gsLst>
            <a:gs pos="0">
              <a:schemeClr val="accent6">
                <a:alpha val="90000"/>
                <a:hueOff val="0"/>
                <a:satOff val="0"/>
                <a:lumOff val="0"/>
                <a:alphaOff val="0"/>
                <a:tint val="65000"/>
                <a:shade val="92000"/>
                <a:satMod val="130000"/>
              </a:schemeClr>
            </a:gs>
            <a:gs pos="45000">
              <a:schemeClr val="accent6">
                <a:alpha val="90000"/>
                <a:hueOff val="0"/>
                <a:satOff val="0"/>
                <a:lumOff val="0"/>
                <a:alphaOff val="0"/>
                <a:tint val="60000"/>
                <a:shade val="99000"/>
                <a:satMod val="120000"/>
              </a:schemeClr>
            </a:gs>
            <a:gs pos="100000">
              <a:schemeClr val="accent6">
                <a:alpha val="9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Engagement</a:t>
          </a:r>
        </a:p>
      </dsp:txBody>
      <dsp:txXfrm>
        <a:off x="0" y="5820"/>
        <a:ext cx="3143249" cy="1885950"/>
      </dsp:txXfrm>
    </dsp:sp>
    <dsp:sp modelId="{6EC5CB9C-56E3-4E22-8DCF-F2480BFD0B6A}">
      <dsp:nvSpPr>
        <dsp:cNvPr id="0" name=""/>
        <dsp:cNvSpPr/>
      </dsp:nvSpPr>
      <dsp:spPr>
        <a:xfrm>
          <a:off x="3457575" y="5820"/>
          <a:ext cx="3143249" cy="1885950"/>
        </a:xfrm>
        <a:prstGeom prst="rect">
          <a:avLst/>
        </a:prstGeom>
        <a:gradFill rotWithShape="0">
          <a:gsLst>
            <a:gs pos="0">
              <a:schemeClr val="accent6">
                <a:alpha val="90000"/>
                <a:hueOff val="0"/>
                <a:satOff val="0"/>
                <a:lumOff val="0"/>
                <a:alphaOff val="-8000"/>
                <a:tint val="65000"/>
                <a:shade val="92000"/>
                <a:satMod val="130000"/>
              </a:schemeClr>
            </a:gs>
            <a:gs pos="45000">
              <a:schemeClr val="accent6">
                <a:alpha val="90000"/>
                <a:hueOff val="0"/>
                <a:satOff val="0"/>
                <a:lumOff val="0"/>
                <a:alphaOff val="-8000"/>
                <a:tint val="60000"/>
                <a:shade val="99000"/>
                <a:satMod val="120000"/>
              </a:schemeClr>
            </a:gs>
            <a:gs pos="100000">
              <a:schemeClr val="accent6">
                <a:alpha val="90000"/>
                <a:hueOff val="0"/>
                <a:satOff val="0"/>
                <a:lumOff val="0"/>
                <a:alphaOff val="-8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Case Management</a:t>
          </a:r>
        </a:p>
      </dsp:txBody>
      <dsp:txXfrm>
        <a:off x="3457575" y="5820"/>
        <a:ext cx="3143249" cy="1885950"/>
      </dsp:txXfrm>
    </dsp:sp>
    <dsp:sp modelId="{11CCB345-DDD4-4F9D-82F7-DDB57AB04CD9}">
      <dsp:nvSpPr>
        <dsp:cNvPr id="0" name=""/>
        <dsp:cNvSpPr/>
      </dsp:nvSpPr>
      <dsp:spPr>
        <a:xfrm>
          <a:off x="6915149" y="5820"/>
          <a:ext cx="3143249" cy="1885950"/>
        </a:xfrm>
        <a:prstGeom prst="rect">
          <a:avLst/>
        </a:prstGeom>
        <a:gradFill rotWithShape="0">
          <a:gsLst>
            <a:gs pos="0">
              <a:schemeClr val="accent6">
                <a:alpha val="90000"/>
                <a:hueOff val="0"/>
                <a:satOff val="0"/>
                <a:lumOff val="0"/>
                <a:alphaOff val="-16000"/>
                <a:tint val="65000"/>
                <a:shade val="92000"/>
                <a:satMod val="130000"/>
              </a:schemeClr>
            </a:gs>
            <a:gs pos="45000">
              <a:schemeClr val="accent6">
                <a:alpha val="90000"/>
                <a:hueOff val="0"/>
                <a:satOff val="0"/>
                <a:lumOff val="0"/>
                <a:alphaOff val="-16000"/>
                <a:tint val="60000"/>
                <a:shade val="99000"/>
                <a:satMod val="120000"/>
              </a:schemeClr>
            </a:gs>
            <a:gs pos="100000">
              <a:schemeClr val="accent6">
                <a:alpha val="90000"/>
                <a:hueOff val="0"/>
                <a:satOff val="0"/>
                <a:lumOff val="0"/>
                <a:alphaOff val="-16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Emergency Health Services</a:t>
          </a:r>
        </a:p>
      </dsp:txBody>
      <dsp:txXfrm>
        <a:off x="6915149" y="5820"/>
        <a:ext cx="3143249" cy="1885950"/>
      </dsp:txXfrm>
    </dsp:sp>
    <dsp:sp modelId="{B98BAAF5-6A47-4DD2-8CDD-7D55C37210C7}">
      <dsp:nvSpPr>
        <dsp:cNvPr id="0" name=""/>
        <dsp:cNvSpPr/>
      </dsp:nvSpPr>
      <dsp:spPr>
        <a:xfrm>
          <a:off x="0" y="2206095"/>
          <a:ext cx="3143249" cy="1885950"/>
        </a:xfrm>
        <a:prstGeom prst="rect">
          <a:avLst/>
        </a:prstGeom>
        <a:gradFill rotWithShape="0">
          <a:gsLst>
            <a:gs pos="0">
              <a:schemeClr val="accent6">
                <a:alpha val="90000"/>
                <a:hueOff val="0"/>
                <a:satOff val="0"/>
                <a:lumOff val="0"/>
                <a:alphaOff val="-24000"/>
                <a:tint val="65000"/>
                <a:shade val="92000"/>
                <a:satMod val="130000"/>
              </a:schemeClr>
            </a:gs>
            <a:gs pos="45000">
              <a:schemeClr val="accent6">
                <a:alpha val="90000"/>
                <a:hueOff val="0"/>
                <a:satOff val="0"/>
                <a:lumOff val="0"/>
                <a:alphaOff val="-24000"/>
                <a:tint val="60000"/>
                <a:shade val="99000"/>
                <a:satMod val="120000"/>
              </a:schemeClr>
            </a:gs>
            <a:gs pos="100000">
              <a:schemeClr val="accent6">
                <a:alpha val="90000"/>
                <a:hueOff val="0"/>
                <a:satOff val="0"/>
                <a:lumOff val="0"/>
                <a:alphaOff val="-24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Emergency Mental Health Services</a:t>
          </a:r>
        </a:p>
      </dsp:txBody>
      <dsp:txXfrm>
        <a:off x="0" y="2206095"/>
        <a:ext cx="3143249" cy="1885950"/>
      </dsp:txXfrm>
    </dsp:sp>
    <dsp:sp modelId="{01E3BB9D-4F98-4987-9B74-E31C5BEA2412}">
      <dsp:nvSpPr>
        <dsp:cNvPr id="0" name=""/>
        <dsp:cNvSpPr/>
      </dsp:nvSpPr>
      <dsp:spPr>
        <a:xfrm>
          <a:off x="3427085" y="2192874"/>
          <a:ext cx="3143249" cy="1885950"/>
        </a:xfrm>
        <a:prstGeom prst="rect">
          <a:avLst/>
        </a:prstGeom>
        <a:gradFill rotWithShape="0">
          <a:gsLst>
            <a:gs pos="0">
              <a:schemeClr val="accent6">
                <a:alpha val="90000"/>
                <a:hueOff val="0"/>
                <a:satOff val="0"/>
                <a:lumOff val="0"/>
                <a:alphaOff val="-32000"/>
                <a:tint val="65000"/>
                <a:shade val="92000"/>
                <a:satMod val="130000"/>
              </a:schemeClr>
            </a:gs>
            <a:gs pos="45000">
              <a:schemeClr val="accent6">
                <a:alpha val="90000"/>
                <a:hueOff val="0"/>
                <a:satOff val="0"/>
                <a:lumOff val="0"/>
                <a:alphaOff val="-32000"/>
                <a:tint val="60000"/>
                <a:shade val="99000"/>
                <a:satMod val="120000"/>
              </a:schemeClr>
            </a:gs>
            <a:gs pos="100000">
              <a:schemeClr val="accent6">
                <a:alpha val="90000"/>
                <a:hueOff val="0"/>
                <a:satOff val="0"/>
                <a:lumOff val="0"/>
                <a:alphaOff val="-32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Transportation</a:t>
          </a:r>
        </a:p>
      </dsp:txBody>
      <dsp:txXfrm>
        <a:off x="3427085" y="2192874"/>
        <a:ext cx="3143249" cy="1885950"/>
      </dsp:txXfrm>
    </dsp:sp>
    <dsp:sp modelId="{3CAD1A03-235F-4057-BCE6-ED785D9CEAFC}">
      <dsp:nvSpPr>
        <dsp:cNvPr id="0" name=""/>
        <dsp:cNvSpPr/>
      </dsp:nvSpPr>
      <dsp:spPr>
        <a:xfrm>
          <a:off x="6915149" y="2206095"/>
          <a:ext cx="3143249" cy="1885950"/>
        </a:xfrm>
        <a:prstGeom prst="rect">
          <a:avLst/>
        </a:prstGeom>
        <a:gradFill rotWithShape="0">
          <a:gsLst>
            <a:gs pos="0">
              <a:schemeClr val="accent6">
                <a:alpha val="90000"/>
                <a:hueOff val="0"/>
                <a:satOff val="0"/>
                <a:lumOff val="0"/>
                <a:alphaOff val="-40000"/>
                <a:tint val="65000"/>
                <a:shade val="92000"/>
                <a:satMod val="130000"/>
              </a:schemeClr>
            </a:gs>
            <a:gs pos="45000">
              <a:schemeClr val="accent6">
                <a:alpha val="90000"/>
                <a:hueOff val="0"/>
                <a:satOff val="0"/>
                <a:lumOff val="0"/>
                <a:alphaOff val="-40000"/>
                <a:tint val="60000"/>
                <a:shade val="99000"/>
                <a:satMod val="120000"/>
              </a:schemeClr>
            </a:gs>
            <a:gs pos="100000">
              <a:schemeClr val="accent6">
                <a:alpha val="90000"/>
                <a:hueOff val="0"/>
                <a:satOff val="0"/>
                <a:lumOff val="0"/>
                <a:alphaOff val="-4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Services for Special Populations</a:t>
          </a:r>
        </a:p>
      </dsp:txBody>
      <dsp:txXfrm>
        <a:off x="6915149" y="2206095"/>
        <a:ext cx="3143249" cy="1885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3D848-24BA-4870-986D-94DB072B3EF1}">
      <dsp:nvSpPr>
        <dsp:cNvPr id="0" name=""/>
        <dsp:cNvSpPr/>
      </dsp:nvSpPr>
      <dsp:spPr>
        <a:xfrm>
          <a:off x="4986" y="0"/>
          <a:ext cx="126946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include the area of service where assistance is to be offered.</a:t>
          </a:r>
        </a:p>
      </dsp:txBody>
      <dsp:txXfrm>
        <a:off x="42167" y="37181"/>
        <a:ext cx="1195104" cy="3507037"/>
      </dsp:txXfrm>
    </dsp:sp>
    <dsp:sp modelId="{E00B0AE1-B75D-4BC5-95C3-E0C005709DFA}">
      <dsp:nvSpPr>
        <dsp:cNvPr id="0" name=""/>
        <dsp:cNvSpPr/>
      </dsp:nvSpPr>
      <dsp:spPr>
        <a:xfrm>
          <a:off x="1487723" y="0"/>
          <a:ext cx="126946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include all type(s) of assistance that will be offered through the ESG program. Describe all ESG program components, essential services and eligible costs your agency will provide with ESG. *</a:t>
          </a:r>
        </a:p>
      </dsp:txBody>
      <dsp:txXfrm>
        <a:off x="1524904" y="37181"/>
        <a:ext cx="1195104" cy="3507037"/>
      </dsp:txXfrm>
    </dsp:sp>
    <dsp:sp modelId="{E9F7EED5-97FF-4938-9193-14D6CE53877B}">
      <dsp:nvSpPr>
        <dsp:cNvPr id="0" name=""/>
        <dsp:cNvSpPr/>
      </dsp:nvSpPr>
      <dsp:spPr>
        <a:xfrm>
          <a:off x="2970460" y="0"/>
          <a:ext cx="126946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Standards shall include HUD definitions of homeless and at-risk of homelessness, as defined in 24 CFR 576.2. </a:t>
          </a:r>
          <a:endParaRPr lang="en-US" sz="1400" kern="1200" dirty="0"/>
        </a:p>
      </dsp:txBody>
      <dsp:txXfrm>
        <a:off x="3007641" y="37181"/>
        <a:ext cx="1195104" cy="3507037"/>
      </dsp:txXfrm>
    </dsp:sp>
    <dsp:sp modelId="{440ACA4B-4B3B-48EE-92DB-72FD252B21BB}">
      <dsp:nvSpPr>
        <dsp:cNvPr id="0" name=""/>
        <dsp:cNvSpPr/>
      </dsp:nvSpPr>
      <dsp:spPr>
        <a:xfrm>
          <a:off x="4453198" y="0"/>
          <a:ext cx="126946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summarize the procedure in place that defines how program participants will be evaluated for eligibility of assistance under the ESG program.*</a:t>
          </a:r>
        </a:p>
      </dsp:txBody>
      <dsp:txXfrm>
        <a:off x="4490379" y="37181"/>
        <a:ext cx="1195104" cy="3507037"/>
      </dsp:txXfrm>
    </dsp:sp>
    <dsp:sp modelId="{557D4008-35B9-4F59-B08D-676B17333915}">
      <dsp:nvSpPr>
        <dsp:cNvPr id="0" name=""/>
        <dsp:cNvSpPr/>
      </dsp:nvSpPr>
      <dsp:spPr>
        <a:xfrm>
          <a:off x="5935935" y="0"/>
          <a:ext cx="126946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include procedures describing the coordination with other targeted homeless programs and mainstream services. Explain participation in Coordinated Entry. *</a:t>
          </a:r>
        </a:p>
      </dsp:txBody>
      <dsp:txXfrm>
        <a:off x="5973116" y="37181"/>
        <a:ext cx="1195104" cy="3507037"/>
      </dsp:txXfrm>
    </dsp:sp>
    <dsp:sp modelId="{4C412157-718A-4B7E-B81E-D3CCC97E9AB1}">
      <dsp:nvSpPr>
        <dsp:cNvPr id="0" name=""/>
        <dsp:cNvSpPr/>
      </dsp:nvSpPr>
      <dsp:spPr>
        <a:xfrm>
          <a:off x="7418672" y="0"/>
          <a:ext cx="126946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describe the formal termination process established by the agency that recognizes the rights of individuals affected.*</a:t>
          </a:r>
        </a:p>
      </dsp:txBody>
      <dsp:txXfrm>
        <a:off x="7455853" y="37181"/>
        <a:ext cx="1195104" cy="3507037"/>
      </dsp:txXfrm>
    </dsp:sp>
    <dsp:sp modelId="{C842A5E1-ADF2-42B4-AB50-1C702B060609}">
      <dsp:nvSpPr>
        <dsp:cNvPr id="0" name=""/>
        <dsp:cNvSpPr/>
      </dsp:nvSpPr>
      <dsp:spPr>
        <a:xfrm>
          <a:off x="8901409" y="0"/>
          <a:ext cx="126946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Standards include steps used to ensure compliance with HMIS.*</a:t>
          </a:r>
        </a:p>
      </dsp:txBody>
      <dsp:txXfrm>
        <a:off x="8938590" y="37181"/>
        <a:ext cx="1195104" cy="3507037"/>
      </dsp:txXfrm>
    </dsp:sp>
    <dsp:sp modelId="{6C85F1FD-EBE0-4A8A-AAD5-814F1825BFC5}">
      <dsp:nvSpPr>
        <dsp:cNvPr id="0" name=""/>
        <dsp:cNvSpPr/>
      </dsp:nvSpPr>
      <dsp:spPr>
        <a:xfrm>
          <a:off x="10384146" y="0"/>
          <a:ext cx="1269466" cy="358139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Standards for targeting and providing essential services related to street outreach.</a:t>
          </a:r>
          <a:endParaRPr lang="en-US" sz="1400" kern="1200" dirty="0"/>
        </a:p>
      </dsp:txBody>
      <dsp:txXfrm>
        <a:off x="10421327" y="37181"/>
        <a:ext cx="1195104" cy="3507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BC59-25A7-46A5-A58C-C59D5CCAF3AF}">
      <dsp:nvSpPr>
        <dsp:cNvPr id="0" name=""/>
        <dsp:cNvSpPr/>
      </dsp:nvSpPr>
      <dsp:spPr>
        <a:xfrm>
          <a:off x="0" y="1068387"/>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Heather Reynolds</a:t>
          </a:r>
        </a:p>
        <a:p>
          <a:pPr marL="228600" lvl="1" indent="-228600" algn="l" defTabSz="889000">
            <a:lnSpc>
              <a:spcPct val="90000"/>
            </a:lnSpc>
            <a:spcBef>
              <a:spcPct val="0"/>
            </a:spcBef>
            <a:spcAft>
              <a:spcPct val="15000"/>
            </a:spcAft>
            <a:buChar char="•"/>
          </a:pPr>
          <a:r>
            <a:rPr lang="en-US" sz="2000" kern="1200" dirty="0"/>
            <a:t>Director of Compliance and Asset Management</a:t>
          </a:r>
        </a:p>
        <a:p>
          <a:pPr marL="228600" lvl="1" indent="-228600" algn="l" defTabSz="889000">
            <a:lnSpc>
              <a:spcPct val="90000"/>
            </a:lnSpc>
            <a:spcBef>
              <a:spcPct val="0"/>
            </a:spcBef>
            <a:spcAft>
              <a:spcPct val="15000"/>
            </a:spcAft>
            <a:buChar char="•"/>
          </a:pPr>
          <a:r>
            <a:rPr lang="en-US" sz="2000" kern="1200" dirty="0"/>
            <a:t>(615) 815-2149</a:t>
          </a:r>
        </a:p>
        <a:p>
          <a:pPr marL="228600" lvl="1" indent="-228600" algn="l" defTabSz="889000">
            <a:lnSpc>
              <a:spcPct val="90000"/>
            </a:lnSpc>
            <a:spcBef>
              <a:spcPct val="0"/>
            </a:spcBef>
            <a:spcAft>
              <a:spcPct val="15000"/>
            </a:spcAft>
            <a:buChar char="•"/>
          </a:pPr>
          <a:r>
            <a:rPr lang="en-US" sz="2000" kern="1200" dirty="0"/>
            <a:t>HReynolds@thda.org</a:t>
          </a:r>
        </a:p>
      </dsp:txBody>
      <dsp:txXfrm>
        <a:off x="0" y="1068387"/>
        <a:ext cx="3143249" cy="1885950"/>
      </dsp:txXfrm>
    </dsp:sp>
    <dsp:sp modelId="{8EC0BD43-FD75-4EF0-B6B3-8AC7D7A5E84C}">
      <dsp:nvSpPr>
        <dsp:cNvPr id="0" name=""/>
        <dsp:cNvSpPr/>
      </dsp:nvSpPr>
      <dsp:spPr>
        <a:xfrm>
          <a:off x="3457575" y="1068387"/>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Tanya Jackson</a:t>
          </a:r>
        </a:p>
        <a:p>
          <a:pPr marL="228600" lvl="1" indent="-228600" algn="l" defTabSz="889000">
            <a:lnSpc>
              <a:spcPct val="90000"/>
            </a:lnSpc>
            <a:spcBef>
              <a:spcPct val="0"/>
            </a:spcBef>
            <a:spcAft>
              <a:spcPct val="15000"/>
            </a:spcAft>
            <a:buChar char="•"/>
          </a:pPr>
          <a:r>
            <a:rPr lang="en-US" sz="2000" kern="1200" dirty="0"/>
            <a:t>Housing Programs Compliance Manager</a:t>
          </a:r>
        </a:p>
        <a:p>
          <a:pPr marL="228600" lvl="1" indent="-228600" algn="l" defTabSz="889000">
            <a:lnSpc>
              <a:spcPct val="90000"/>
            </a:lnSpc>
            <a:spcBef>
              <a:spcPct val="0"/>
            </a:spcBef>
            <a:spcAft>
              <a:spcPct val="15000"/>
            </a:spcAft>
            <a:buChar char="•"/>
          </a:pPr>
          <a:r>
            <a:rPr lang="en-US" sz="2000" kern="1200" dirty="0"/>
            <a:t>(615) 815-2039</a:t>
          </a:r>
        </a:p>
        <a:p>
          <a:pPr marL="228600" lvl="1" indent="-228600" algn="l" defTabSz="889000">
            <a:lnSpc>
              <a:spcPct val="90000"/>
            </a:lnSpc>
            <a:spcBef>
              <a:spcPct val="0"/>
            </a:spcBef>
            <a:spcAft>
              <a:spcPct val="15000"/>
            </a:spcAft>
            <a:buChar char="•"/>
          </a:pPr>
          <a:r>
            <a:rPr lang="en-US" sz="2000" kern="1200" dirty="0"/>
            <a:t>TJackson@thda.org</a:t>
          </a:r>
        </a:p>
      </dsp:txBody>
      <dsp:txXfrm>
        <a:off x="3457575" y="1068387"/>
        <a:ext cx="3143249" cy="1885950"/>
      </dsp:txXfrm>
    </dsp:sp>
    <dsp:sp modelId="{E7F14967-26F5-44F4-8389-9F951E7BAA3D}">
      <dsp:nvSpPr>
        <dsp:cNvPr id="0" name=""/>
        <dsp:cNvSpPr/>
      </dsp:nvSpPr>
      <dsp:spPr>
        <a:xfrm>
          <a:off x="6915149" y="1068387"/>
          <a:ext cx="3143249" cy="18859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Julie Ridenour</a:t>
          </a:r>
        </a:p>
        <a:p>
          <a:pPr marL="228600" lvl="1" indent="-228600" algn="l" defTabSz="889000">
            <a:lnSpc>
              <a:spcPct val="90000"/>
            </a:lnSpc>
            <a:spcBef>
              <a:spcPct val="0"/>
            </a:spcBef>
            <a:spcAft>
              <a:spcPct val="15000"/>
            </a:spcAft>
            <a:buChar char="•"/>
          </a:pPr>
          <a:r>
            <a:rPr lang="en-US" sz="2000" kern="1200" dirty="0"/>
            <a:t>Senior Housing Programs Compliance Coordinator</a:t>
          </a:r>
        </a:p>
        <a:p>
          <a:pPr marL="228600" lvl="1" indent="-228600" algn="l" defTabSz="889000">
            <a:lnSpc>
              <a:spcPct val="90000"/>
            </a:lnSpc>
            <a:spcBef>
              <a:spcPct val="0"/>
            </a:spcBef>
            <a:spcAft>
              <a:spcPct val="15000"/>
            </a:spcAft>
            <a:buChar char="•"/>
          </a:pPr>
          <a:r>
            <a:rPr lang="en-US" sz="2000" kern="1200" dirty="0"/>
            <a:t>(615) 815-2196</a:t>
          </a:r>
        </a:p>
        <a:p>
          <a:pPr marL="228600" lvl="1" indent="-228600" algn="l" defTabSz="889000">
            <a:lnSpc>
              <a:spcPct val="90000"/>
            </a:lnSpc>
            <a:spcBef>
              <a:spcPct val="0"/>
            </a:spcBef>
            <a:spcAft>
              <a:spcPct val="15000"/>
            </a:spcAft>
            <a:buChar char="•"/>
          </a:pPr>
          <a:r>
            <a:rPr lang="en-US" sz="2000" kern="1200" dirty="0"/>
            <a:t>JRidenour@thda.org</a:t>
          </a:r>
        </a:p>
      </dsp:txBody>
      <dsp:txXfrm>
        <a:off x="6915149" y="1068387"/>
        <a:ext cx="3143249" cy="18859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202"/>
          </a:xfrm>
          <a:prstGeom prst="rect">
            <a:avLst/>
          </a:prstGeom>
        </p:spPr>
        <p:txBody>
          <a:bodyPr vert="horz" lIns="92647" tIns="46324" rIns="92647" bIns="46324"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36768" y="0"/>
            <a:ext cx="3011699" cy="462202"/>
          </a:xfrm>
          <a:prstGeom prst="rect">
            <a:avLst/>
          </a:prstGeom>
        </p:spPr>
        <p:txBody>
          <a:bodyPr vert="horz" lIns="92647" tIns="46324" rIns="92647" bIns="46324" rtlCol="0"/>
          <a:lstStyle>
            <a:lvl1pPr algn="r">
              <a:defRPr sz="1200">
                <a:latin typeface="Arial" charset="0"/>
              </a:defRPr>
            </a:lvl1pPr>
          </a:lstStyle>
          <a:p>
            <a:pPr>
              <a:defRPr/>
            </a:pPr>
            <a:fld id="{E9BAE041-2DBF-40CF-B0C2-6D07EFE21AF0}" type="datetimeyyyy">
              <a:rPr lang="en-US" smtClean="0"/>
              <a:t>2024</a:t>
            </a:fld>
            <a:endParaRPr lang="en-US"/>
          </a:p>
        </p:txBody>
      </p:sp>
      <p:sp>
        <p:nvSpPr>
          <p:cNvPr id="4" name="Footer Placeholder 3"/>
          <p:cNvSpPr>
            <a:spLocks noGrp="1"/>
          </p:cNvSpPr>
          <p:nvPr>
            <p:ph type="ftr" sz="quarter" idx="2"/>
          </p:nvPr>
        </p:nvSpPr>
        <p:spPr>
          <a:xfrm>
            <a:off x="0" y="8772279"/>
            <a:ext cx="3011699" cy="462202"/>
          </a:xfrm>
          <a:prstGeom prst="rect">
            <a:avLst/>
          </a:prstGeom>
        </p:spPr>
        <p:txBody>
          <a:bodyPr vert="horz" lIns="92647" tIns="46324" rIns="92647" bIns="46324"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36768" y="8772279"/>
            <a:ext cx="3011699" cy="462202"/>
          </a:xfrm>
          <a:prstGeom prst="rect">
            <a:avLst/>
          </a:prstGeom>
        </p:spPr>
        <p:txBody>
          <a:bodyPr vert="horz" lIns="92647" tIns="46324" rIns="92647" bIns="46324" rtlCol="0" anchor="b"/>
          <a:lstStyle>
            <a:lvl1pPr algn="r">
              <a:defRPr sz="1200">
                <a:latin typeface="Arial" charset="0"/>
              </a:defRPr>
            </a:lvl1pPr>
          </a:lstStyle>
          <a:p>
            <a:pPr>
              <a:defRPr/>
            </a:pPr>
            <a:fld id="{A2D749FA-8A4F-4FF5-8BE5-15A9B0A543DD}" type="slidenum">
              <a:rPr lang="en-US"/>
              <a:pPr>
                <a:defRPr/>
              </a:pPr>
              <a:t>‹#›</a:t>
            </a:fld>
            <a:endParaRPr lang="en-US"/>
          </a:p>
        </p:txBody>
      </p:sp>
    </p:spTree>
    <p:extLst>
      <p:ext uri="{BB962C8B-B14F-4D97-AF65-F5344CB8AC3E}">
        <p14:creationId xmlns:p14="http://schemas.microsoft.com/office/powerpoint/2010/main" val="274214008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202"/>
          </a:xfrm>
          <a:prstGeom prst="rect">
            <a:avLst/>
          </a:prstGeom>
        </p:spPr>
        <p:txBody>
          <a:bodyPr vert="horz" lIns="92647" tIns="46324" rIns="92647" bIns="46324"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36768" y="0"/>
            <a:ext cx="3011699" cy="462202"/>
          </a:xfrm>
          <a:prstGeom prst="rect">
            <a:avLst/>
          </a:prstGeom>
        </p:spPr>
        <p:txBody>
          <a:bodyPr vert="horz" lIns="92647" tIns="46324" rIns="92647" bIns="46324" rtlCol="0"/>
          <a:lstStyle>
            <a:lvl1pPr algn="r">
              <a:defRPr sz="1200">
                <a:latin typeface="Arial" charset="0"/>
              </a:defRPr>
            </a:lvl1pPr>
          </a:lstStyle>
          <a:p>
            <a:pPr>
              <a:defRPr/>
            </a:pPr>
            <a:fld id="{A898C2BF-4846-4500-A0AB-E10BC3B8EA1B}" type="datetimeyyyy">
              <a:rPr lang="en-US" smtClean="0"/>
              <a:t>2024</a:t>
            </a:fld>
            <a:endParaRPr lang="en-US" dirty="0"/>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647" tIns="46324" rIns="92647" bIns="46324" rtlCol="0" anchor="ctr"/>
          <a:lstStyle/>
          <a:p>
            <a:pPr lvl="0"/>
            <a:endParaRPr lang="en-US" noProof="0" dirty="0"/>
          </a:p>
        </p:txBody>
      </p:sp>
      <p:sp>
        <p:nvSpPr>
          <p:cNvPr id="5" name="Notes Placeholder 4"/>
          <p:cNvSpPr>
            <a:spLocks noGrp="1"/>
          </p:cNvSpPr>
          <p:nvPr>
            <p:ph type="body" sz="quarter" idx="3"/>
          </p:nvPr>
        </p:nvSpPr>
        <p:spPr>
          <a:xfrm>
            <a:off x="695008" y="4387734"/>
            <a:ext cx="5560060" cy="4155037"/>
          </a:xfrm>
          <a:prstGeom prst="rect">
            <a:avLst/>
          </a:prstGeom>
        </p:spPr>
        <p:txBody>
          <a:bodyPr vert="horz" lIns="92647" tIns="46324" rIns="92647" bIns="463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279"/>
            <a:ext cx="3011699" cy="462202"/>
          </a:xfrm>
          <a:prstGeom prst="rect">
            <a:avLst/>
          </a:prstGeom>
        </p:spPr>
        <p:txBody>
          <a:bodyPr vert="horz" lIns="92647" tIns="46324" rIns="92647" bIns="46324"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36768" y="8772279"/>
            <a:ext cx="3011699" cy="462202"/>
          </a:xfrm>
          <a:prstGeom prst="rect">
            <a:avLst/>
          </a:prstGeom>
        </p:spPr>
        <p:txBody>
          <a:bodyPr vert="horz" lIns="92647" tIns="46324" rIns="92647" bIns="46324" rtlCol="0" anchor="b"/>
          <a:lstStyle>
            <a:lvl1pPr algn="r">
              <a:defRPr sz="1200">
                <a:latin typeface="Arial" charset="0"/>
              </a:defRPr>
            </a:lvl1pPr>
          </a:lstStyle>
          <a:p>
            <a:pPr>
              <a:defRPr/>
            </a:pPr>
            <a:fld id="{A652E76E-A4D6-48E6-8995-84711CAFFD92}" type="slidenum">
              <a:rPr lang="en-US"/>
              <a:pPr>
                <a:defRPr/>
              </a:pPr>
              <a:t>‹#›</a:t>
            </a:fld>
            <a:endParaRPr lang="en-US" dirty="0"/>
          </a:p>
        </p:txBody>
      </p:sp>
    </p:spTree>
    <p:extLst>
      <p:ext uri="{BB962C8B-B14F-4D97-AF65-F5344CB8AC3E}">
        <p14:creationId xmlns:p14="http://schemas.microsoft.com/office/powerpoint/2010/main" val="7943462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52E76E-A4D6-48E6-8995-84711CAFFD92}" type="slidenum">
              <a:rPr lang="en-US" smtClean="0"/>
              <a:pPr>
                <a:defRPr/>
              </a:pPr>
              <a:t>1</a:t>
            </a:fld>
            <a:endParaRPr lang="en-US" dirty="0"/>
          </a:p>
        </p:txBody>
      </p:sp>
      <p:sp>
        <p:nvSpPr>
          <p:cNvPr id="5" name="Date Placeholder 4">
            <a:extLst>
              <a:ext uri="{FF2B5EF4-FFF2-40B4-BE49-F238E27FC236}">
                <a16:creationId xmlns:a16="http://schemas.microsoft.com/office/drawing/2014/main" id="{B2522295-5D7C-7859-FBBD-505C3D4B3628}"/>
              </a:ext>
            </a:extLst>
          </p:cNvPr>
          <p:cNvSpPr>
            <a:spLocks noGrp="1"/>
          </p:cNvSpPr>
          <p:nvPr>
            <p:ph type="dt" idx="1"/>
          </p:nvPr>
        </p:nvSpPr>
        <p:spPr/>
        <p:txBody>
          <a:bodyPr/>
          <a:lstStyle/>
          <a:p>
            <a:pPr>
              <a:defRPr/>
            </a:pPr>
            <a:fld id="{92F6BD1E-EFD6-4C68-9C59-0CFC5A85F48B}" type="datetimeyyyy">
              <a:rPr lang="en-US" smtClean="0"/>
              <a:t>2024</a:t>
            </a:fld>
            <a:endParaRPr lang="en-US" dirty="0"/>
          </a:p>
        </p:txBody>
      </p:sp>
    </p:spTree>
    <p:extLst>
      <p:ext uri="{BB962C8B-B14F-4D97-AF65-F5344CB8AC3E}">
        <p14:creationId xmlns:p14="http://schemas.microsoft.com/office/powerpoint/2010/main" val="21859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7FF8A8-CE72-4D2F-AA8A-93AA7F780C8A}" type="slidenum">
              <a:rPr lang="en-US" smtClean="0"/>
              <a:t>29</a:t>
            </a:fld>
            <a:endParaRPr lang="en-US"/>
          </a:p>
        </p:txBody>
      </p:sp>
    </p:spTree>
    <p:extLst>
      <p:ext uri="{BB962C8B-B14F-4D97-AF65-F5344CB8AC3E}">
        <p14:creationId xmlns:p14="http://schemas.microsoft.com/office/powerpoint/2010/main" val="3110769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7FF8A8-CE72-4D2F-AA8A-93AA7F780C8A}" type="slidenum">
              <a:rPr lang="en-US" smtClean="0"/>
              <a:t>31</a:t>
            </a:fld>
            <a:endParaRPr lang="en-US"/>
          </a:p>
        </p:txBody>
      </p:sp>
    </p:spTree>
    <p:extLst>
      <p:ext uri="{BB962C8B-B14F-4D97-AF65-F5344CB8AC3E}">
        <p14:creationId xmlns:p14="http://schemas.microsoft.com/office/powerpoint/2010/main" val="16897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7FF8A8-CE72-4D2F-AA8A-93AA7F780C8A}" type="slidenum">
              <a:rPr lang="en-US" smtClean="0"/>
              <a:t>32</a:t>
            </a:fld>
            <a:endParaRPr lang="en-US"/>
          </a:p>
        </p:txBody>
      </p:sp>
    </p:spTree>
    <p:extLst>
      <p:ext uri="{BB962C8B-B14F-4D97-AF65-F5344CB8AC3E}">
        <p14:creationId xmlns:p14="http://schemas.microsoft.com/office/powerpoint/2010/main" val="427518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39</a:t>
            </a:fld>
            <a:endParaRPr lang="en-US" dirty="0"/>
          </a:p>
        </p:txBody>
      </p:sp>
    </p:spTree>
    <p:extLst>
      <p:ext uri="{BB962C8B-B14F-4D97-AF65-F5344CB8AC3E}">
        <p14:creationId xmlns:p14="http://schemas.microsoft.com/office/powerpoint/2010/main" val="964270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40</a:t>
            </a:fld>
            <a:endParaRPr lang="en-US" dirty="0"/>
          </a:p>
        </p:txBody>
      </p:sp>
    </p:spTree>
    <p:extLst>
      <p:ext uri="{BB962C8B-B14F-4D97-AF65-F5344CB8AC3E}">
        <p14:creationId xmlns:p14="http://schemas.microsoft.com/office/powerpoint/2010/main" val="2230877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52E76E-A4D6-48E6-8995-84711CAFFD92}" type="slidenum">
              <a:rPr lang="en-US" smtClean="0"/>
              <a:pPr>
                <a:defRPr/>
              </a:pPr>
              <a:t>41</a:t>
            </a:fld>
            <a:endParaRPr lang="en-US" dirty="0"/>
          </a:p>
        </p:txBody>
      </p:sp>
      <p:sp>
        <p:nvSpPr>
          <p:cNvPr id="5" name="Date Placeholder 4">
            <a:extLst>
              <a:ext uri="{FF2B5EF4-FFF2-40B4-BE49-F238E27FC236}">
                <a16:creationId xmlns:a16="http://schemas.microsoft.com/office/drawing/2014/main" id="{0547D2FB-5EA0-18B8-7095-E9E1062BCDB6}"/>
              </a:ext>
            </a:extLst>
          </p:cNvPr>
          <p:cNvSpPr>
            <a:spLocks noGrp="1"/>
          </p:cNvSpPr>
          <p:nvPr>
            <p:ph type="dt" idx="1"/>
          </p:nvPr>
        </p:nvSpPr>
        <p:spPr/>
        <p:txBody>
          <a:bodyPr/>
          <a:lstStyle/>
          <a:p>
            <a:pPr>
              <a:defRPr/>
            </a:pPr>
            <a:fld id="{C3D8FC20-34BB-4CE9-B89E-AEDDF1719D71}" type="datetimeyyyy">
              <a:rPr lang="en-US" smtClean="0"/>
              <a:t>2024</a:t>
            </a:fld>
            <a:endParaRPr lang="en-US" dirty="0"/>
          </a:p>
        </p:txBody>
      </p:sp>
    </p:spTree>
    <p:extLst>
      <p:ext uri="{BB962C8B-B14F-4D97-AF65-F5344CB8AC3E}">
        <p14:creationId xmlns:p14="http://schemas.microsoft.com/office/powerpoint/2010/main" val="291014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652E76E-A4D6-48E6-8995-84711CAFFD92}" type="slidenum">
              <a:rPr lang="en-US" smtClean="0"/>
              <a:pPr>
                <a:defRPr/>
              </a:pPr>
              <a:t>2</a:t>
            </a:fld>
            <a:endParaRPr lang="en-US" dirty="0"/>
          </a:p>
        </p:txBody>
      </p:sp>
      <p:sp>
        <p:nvSpPr>
          <p:cNvPr id="5" name="Date Placeholder 4">
            <a:extLst>
              <a:ext uri="{FF2B5EF4-FFF2-40B4-BE49-F238E27FC236}">
                <a16:creationId xmlns:a16="http://schemas.microsoft.com/office/drawing/2014/main" id="{07140236-5869-EBA3-4B26-C698FDEC1D36}"/>
              </a:ext>
            </a:extLst>
          </p:cNvPr>
          <p:cNvSpPr>
            <a:spLocks noGrp="1"/>
          </p:cNvSpPr>
          <p:nvPr>
            <p:ph type="dt" idx="1"/>
          </p:nvPr>
        </p:nvSpPr>
        <p:spPr/>
        <p:txBody>
          <a:bodyPr/>
          <a:lstStyle/>
          <a:p>
            <a:pPr>
              <a:defRPr/>
            </a:pPr>
            <a:fld id="{7A298F15-4AE0-446F-A52B-1B9CE6A66D1A}" type="datetimeyyyy">
              <a:rPr lang="en-US" smtClean="0"/>
              <a:t>2024</a:t>
            </a:fld>
            <a:endParaRPr lang="en-US" dirty="0"/>
          </a:p>
        </p:txBody>
      </p:sp>
    </p:spTree>
    <p:extLst>
      <p:ext uri="{BB962C8B-B14F-4D97-AF65-F5344CB8AC3E}">
        <p14:creationId xmlns:p14="http://schemas.microsoft.com/office/powerpoint/2010/main" val="65117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4</a:t>
            </a:fld>
            <a:endParaRPr lang="en-US" dirty="0"/>
          </a:p>
        </p:txBody>
      </p:sp>
    </p:spTree>
    <p:extLst>
      <p:ext uri="{BB962C8B-B14F-4D97-AF65-F5344CB8AC3E}">
        <p14:creationId xmlns:p14="http://schemas.microsoft.com/office/powerpoint/2010/main" val="84370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any of you have suggestion or wisdom of how you keep the focus on housing when you are doing street out reach with individuals?</a:t>
            </a:r>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5</a:t>
            </a:fld>
            <a:endParaRPr lang="en-US" dirty="0"/>
          </a:p>
        </p:txBody>
      </p:sp>
    </p:spTree>
    <p:extLst>
      <p:ext uri="{BB962C8B-B14F-4D97-AF65-F5344CB8AC3E}">
        <p14:creationId xmlns:p14="http://schemas.microsoft.com/office/powerpoint/2010/main" val="412772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anyone who feels that they have a good system in place for collaboration and coordination among agencies that they want to share?</a:t>
            </a:r>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6</a:t>
            </a:fld>
            <a:endParaRPr lang="en-US" dirty="0"/>
          </a:p>
        </p:txBody>
      </p:sp>
    </p:spTree>
    <p:extLst>
      <p:ext uri="{BB962C8B-B14F-4D97-AF65-F5344CB8AC3E}">
        <p14:creationId xmlns:p14="http://schemas.microsoft.com/office/powerpoint/2010/main" val="40606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anyone willing to share some other ideas on how to be more person-centered?</a:t>
            </a:r>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7</a:t>
            </a:fld>
            <a:endParaRPr lang="en-US" dirty="0"/>
          </a:p>
        </p:txBody>
      </p:sp>
    </p:spTree>
    <p:extLst>
      <p:ext uri="{BB962C8B-B14F-4D97-AF65-F5344CB8AC3E}">
        <p14:creationId xmlns:p14="http://schemas.microsoft.com/office/powerpoint/2010/main" val="10646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want to share any additional ways of practicing trauma-informed care?</a:t>
            </a:r>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8</a:t>
            </a:fld>
            <a:endParaRPr lang="en-US" dirty="0"/>
          </a:p>
        </p:txBody>
      </p:sp>
    </p:spTree>
    <p:extLst>
      <p:ext uri="{BB962C8B-B14F-4D97-AF65-F5344CB8AC3E}">
        <p14:creationId xmlns:p14="http://schemas.microsoft.com/office/powerpoint/2010/main" val="19585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examples or other input on safety in street outreach? Any words of wisdom?</a:t>
            </a:r>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9</a:t>
            </a:fld>
            <a:endParaRPr lang="en-US" dirty="0"/>
          </a:p>
        </p:txBody>
      </p:sp>
    </p:spTree>
    <p:extLst>
      <p:ext uri="{BB962C8B-B14F-4D97-AF65-F5344CB8AC3E}">
        <p14:creationId xmlns:p14="http://schemas.microsoft.com/office/powerpoint/2010/main" val="281412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A898C2BF-4846-4500-A0AB-E10BC3B8EA1B}" type="datetimeyyyy">
              <a:rPr lang="en-US" smtClean="0"/>
              <a:t>2024</a:t>
            </a:fld>
            <a:endParaRPr lang="en-US" dirty="0"/>
          </a:p>
        </p:txBody>
      </p:sp>
      <p:sp>
        <p:nvSpPr>
          <p:cNvPr id="5" name="Slide Number Placeholder 4"/>
          <p:cNvSpPr>
            <a:spLocks noGrp="1"/>
          </p:cNvSpPr>
          <p:nvPr>
            <p:ph type="sldNum" sz="quarter" idx="5"/>
          </p:nvPr>
        </p:nvSpPr>
        <p:spPr/>
        <p:txBody>
          <a:bodyPr/>
          <a:lstStyle/>
          <a:p>
            <a:pPr>
              <a:defRPr/>
            </a:pPr>
            <a:fld id="{A652E76E-A4D6-48E6-8995-84711CAFFD92}" type="slidenum">
              <a:rPr lang="en-US" smtClean="0"/>
              <a:pPr>
                <a:defRPr/>
              </a:pPr>
              <a:t>11</a:t>
            </a:fld>
            <a:endParaRPr lang="en-US" dirty="0"/>
          </a:p>
        </p:txBody>
      </p:sp>
    </p:spTree>
    <p:extLst>
      <p:ext uri="{BB962C8B-B14F-4D97-AF65-F5344CB8AC3E}">
        <p14:creationId xmlns:p14="http://schemas.microsoft.com/office/powerpoint/2010/main" val="3238965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FC9B84-7AAC-4F30-8478-262C295833DD}" type="slidenum">
              <a:rPr lang="en-US" smtClean="0"/>
              <a:pPr>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9170" y="188461"/>
            <a:ext cx="2664230" cy="802139"/>
          </a:xfrm>
          <a:prstGeom prst="rect">
            <a:avLst/>
          </a:prstGeom>
        </p:spPr>
      </p:pic>
    </p:spTree>
    <p:extLst>
      <p:ext uri="{BB962C8B-B14F-4D97-AF65-F5344CB8AC3E}">
        <p14:creationId xmlns:p14="http://schemas.microsoft.com/office/powerpoint/2010/main" val="28201441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62EFD7-CD49-4593-9FAF-101A3DEF1B97}" type="slidenum">
              <a:rPr lang="en-US" smtClean="0"/>
              <a:pPr>
                <a:defRPr/>
              </a:pPr>
              <a:t>‹#›</a:t>
            </a:fld>
            <a:endParaRPr lang="en-US" dirty="0"/>
          </a:p>
        </p:txBody>
      </p:sp>
    </p:spTree>
    <p:extLst>
      <p:ext uri="{BB962C8B-B14F-4D97-AF65-F5344CB8AC3E}">
        <p14:creationId xmlns:p14="http://schemas.microsoft.com/office/powerpoint/2010/main" val="10941304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6F044D-A259-4834-954A-510CF9AAD034}" type="slidenum">
              <a:rPr lang="en-US" smtClean="0"/>
              <a:pPr>
                <a:def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36220" y="1211046"/>
            <a:ext cx="2667000" cy="1069519"/>
          </a:xfrm>
          <a:prstGeom prst="rect">
            <a:avLst/>
          </a:prstGeom>
        </p:spPr>
      </p:pic>
    </p:spTree>
    <p:extLst>
      <p:ext uri="{BB962C8B-B14F-4D97-AF65-F5344CB8AC3E}">
        <p14:creationId xmlns:p14="http://schemas.microsoft.com/office/powerpoint/2010/main" val="22100293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2"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a:xfrm>
            <a:off x="1097287" y="6459795"/>
            <a:ext cx="2472271"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686187" y="6459795"/>
            <a:ext cx="4822804"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9900465" y="6459795"/>
            <a:ext cx="1312025" cy="365125"/>
          </a:xfrm>
          <a:prstGeom prst="rect">
            <a:avLst/>
          </a:prstGeom>
        </p:spPr>
        <p:txBody>
          <a:bodyPr/>
          <a:lstStyle/>
          <a:p>
            <a:pPr>
              <a:defRPr/>
            </a:pPr>
            <a:fld id="{6A2DC4E4-736A-4622-A4C2-EA2455E43745}" type="slidenum">
              <a:rPr lang="en-US" smtClean="0"/>
              <a:pPr>
                <a:defRPr/>
              </a:pPr>
              <a:t>‹#›</a:t>
            </a:fld>
            <a:endParaRPr lang="en-US" dirty="0"/>
          </a:p>
        </p:txBody>
      </p:sp>
      <p:sp>
        <p:nvSpPr>
          <p:cNvPr id="11" name="Title 1"/>
          <p:cNvSpPr>
            <a:spLocks noGrp="1"/>
          </p:cNvSpPr>
          <p:nvPr>
            <p:ph type="ctrTitle"/>
          </p:nvPr>
        </p:nvSpPr>
        <p:spPr>
          <a:xfrm>
            <a:off x="609607" y="1129364"/>
            <a:ext cx="10972799" cy="3195757"/>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12" name="Subtitle 2"/>
          <p:cNvSpPr>
            <a:spLocks noGrp="1"/>
          </p:cNvSpPr>
          <p:nvPr>
            <p:ph type="subTitle" idx="1"/>
          </p:nvPr>
        </p:nvSpPr>
        <p:spPr>
          <a:xfrm>
            <a:off x="609607" y="4495809"/>
            <a:ext cx="10972799" cy="1371599"/>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13" name="Straight Connector 12"/>
          <p:cNvCxnSpPr/>
          <p:nvPr userDrawn="1"/>
        </p:nvCxnSpPr>
        <p:spPr>
          <a:xfrm>
            <a:off x="609607" y="4343400"/>
            <a:ext cx="1097279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2970" y="215005"/>
            <a:ext cx="2664230" cy="802139"/>
          </a:xfrm>
          <a:prstGeom prst="rect">
            <a:avLst/>
          </a:prstGeom>
        </p:spPr>
      </p:pic>
    </p:spTree>
    <p:extLst>
      <p:ext uri="{BB962C8B-B14F-4D97-AF65-F5344CB8AC3E}">
        <p14:creationId xmlns:p14="http://schemas.microsoft.com/office/powerpoint/2010/main" val="36975963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FC9B84-7AAC-4F30-8478-262C295833DD}" type="slidenum">
              <a:rPr lang="en-US" smtClean="0"/>
              <a:pPr>
                <a:defRPr/>
              </a:pPr>
              <a:t>‹#›</a:t>
            </a:fld>
            <a:endParaRPr lang="en-US" dirty="0"/>
          </a:p>
        </p:txBody>
      </p:sp>
    </p:spTree>
    <p:extLst>
      <p:ext uri="{BB962C8B-B14F-4D97-AF65-F5344CB8AC3E}">
        <p14:creationId xmlns:p14="http://schemas.microsoft.com/office/powerpoint/2010/main" val="8163861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2DC4E4-736A-4622-A4C2-EA2455E43745}" type="slidenum">
              <a:rPr lang="en-US" smtClean="0"/>
              <a:pPr>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09607" y="4343400"/>
            <a:ext cx="1097279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2970" y="215005"/>
            <a:ext cx="2664230" cy="802139"/>
          </a:xfrm>
          <a:prstGeom prst="rect">
            <a:avLst/>
          </a:prstGeom>
        </p:spPr>
      </p:pic>
    </p:spTree>
    <p:extLst>
      <p:ext uri="{BB962C8B-B14F-4D97-AF65-F5344CB8AC3E}">
        <p14:creationId xmlns:p14="http://schemas.microsoft.com/office/powerpoint/2010/main" val="30190471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B3EAEA-ED1B-47D9-8435-269CEE7A66D7}" type="slidenum">
              <a:rPr lang="en-US" smtClean="0"/>
              <a:pPr>
                <a:defRPr/>
              </a:pPr>
              <a:t>‹#›</a:t>
            </a:fld>
            <a:endParaRPr lang="en-US" dirty="0"/>
          </a:p>
        </p:txBody>
      </p:sp>
    </p:spTree>
    <p:extLst>
      <p:ext uri="{BB962C8B-B14F-4D97-AF65-F5344CB8AC3E}">
        <p14:creationId xmlns:p14="http://schemas.microsoft.com/office/powerpoint/2010/main" val="25694473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46F044D-A259-4834-954A-510CF9AAD034}" type="slidenum">
              <a:rPr lang="en-US" smtClean="0"/>
              <a:pPr>
                <a:defRPr/>
              </a:pPr>
              <a:t>‹#›</a:t>
            </a:fld>
            <a:endParaRPr lang="en-US" dirty="0"/>
          </a:p>
        </p:txBody>
      </p:sp>
    </p:spTree>
    <p:extLst>
      <p:ext uri="{BB962C8B-B14F-4D97-AF65-F5344CB8AC3E}">
        <p14:creationId xmlns:p14="http://schemas.microsoft.com/office/powerpoint/2010/main" val="38452518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46F044D-A259-4834-954A-510CF9AAD034}" type="slidenum">
              <a:rPr lang="en-US" smtClean="0"/>
              <a:pPr>
                <a:defRPr/>
              </a:pPr>
              <a:t>‹#›</a:t>
            </a:fld>
            <a:endParaRPr lang="en-US" dirty="0"/>
          </a:p>
        </p:txBody>
      </p:sp>
    </p:spTree>
    <p:extLst>
      <p:ext uri="{BB962C8B-B14F-4D97-AF65-F5344CB8AC3E}">
        <p14:creationId xmlns:p14="http://schemas.microsoft.com/office/powerpoint/2010/main" val="11378595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03B6BD5E-80FC-46E0-9A06-2B9EEF96280E}" type="slidenum">
              <a:rPr lang="en-US" smtClean="0"/>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2970" y="215005"/>
            <a:ext cx="2664230" cy="802139"/>
          </a:xfrm>
          <a:prstGeom prst="rect">
            <a:avLst/>
          </a:prstGeom>
        </p:spPr>
      </p:pic>
    </p:spTree>
    <p:extLst>
      <p:ext uri="{BB962C8B-B14F-4D97-AF65-F5344CB8AC3E}">
        <p14:creationId xmlns:p14="http://schemas.microsoft.com/office/powerpoint/2010/main" val="35874794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167923A-6BAE-4D28-828B-268995DE42E3}" type="slidenum">
              <a:rPr lang="en-US" smtClean="0"/>
              <a:pPr>
                <a:defRPr/>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2970" y="215005"/>
            <a:ext cx="2664230" cy="802139"/>
          </a:xfrm>
          <a:prstGeom prst="rect">
            <a:avLst/>
          </a:prstGeom>
        </p:spPr>
      </p:pic>
    </p:spTree>
    <p:extLst>
      <p:ext uri="{BB962C8B-B14F-4D97-AF65-F5344CB8AC3E}">
        <p14:creationId xmlns:p14="http://schemas.microsoft.com/office/powerpoint/2010/main" val="21250545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104AD5-8BDC-4421-B324-FEE55C341CA9}" type="slidenum">
              <a:rPr lang="en-US" smtClean="0"/>
              <a:pPr>
                <a:defRPr/>
              </a:pPr>
              <a:t>‹#›</a:t>
            </a:fld>
            <a:endParaRPr lang="en-US" dirty="0"/>
          </a:p>
        </p:txBody>
      </p:sp>
    </p:spTree>
    <p:extLst>
      <p:ext uri="{BB962C8B-B14F-4D97-AF65-F5344CB8AC3E}">
        <p14:creationId xmlns:p14="http://schemas.microsoft.com/office/powerpoint/2010/main" val="22109331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F5FC9B84-7AAC-4F30-8478-262C295833DD}" type="slidenum">
              <a:rPr lang="en-US" smtClean="0"/>
              <a:pPr>
                <a:defRPr/>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182"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3168" y="6293298"/>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userDrawn="1"/>
        </p:nvSpPr>
        <p:spPr>
          <a:xfrm>
            <a:off x="8" y="6226814"/>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Date Placeholder 6"/>
          <p:cNvSpPr>
            <a:spLocks noGrp="1"/>
          </p:cNvSpPr>
          <p:nvPr userDrawn="1"/>
        </p:nvSpPr>
        <p:spPr>
          <a:xfrm>
            <a:off x="1097273" y="6352283"/>
            <a:ext cx="2472271"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9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7" name="Footer Placeholder 7"/>
          <p:cNvSpPr>
            <a:spLocks noGrp="1"/>
          </p:cNvSpPr>
          <p:nvPr userDrawn="1"/>
        </p:nvSpPr>
        <p:spPr>
          <a:xfrm>
            <a:off x="3686178" y="6352283"/>
            <a:ext cx="4822804"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900" kern="1200" cap="all" baseline="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p>
        </p:txBody>
      </p:sp>
      <p:sp>
        <p:nvSpPr>
          <p:cNvPr id="18" name="Slide Number Placeholder 8"/>
          <p:cNvSpPr>
            <a:spLocks noGrp="1"/>
          </p:cNvSpPr>
          <p:nvPr userDrawn="1"/>
        </p:nvSpPr>
        <p:spPr>
          <a:xfrm>
            <a:off x="9900451" y="6352283"/>
            <a:ext cx="1312025"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5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3B6BD5E-80FC-46E0-9A06-2B9EEF96280E}" type="slidenum">
              <a:rPr lang="en-US" smtClean="0"/>
              <a:pPr>
                <a:defRPr/>
              </a:pPr>
              <a:t>‹#›</a:t>
            </a:fld>
            <a:endParaRPr lang="en-US" dirty="0"/>
          </a:p>
        </p:txBody>
      </p:sp>
      <p:pic>
        <p:nvPicPr>
          <p:cNvPr id="19" name="Picture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99170" y="188461"/>
            <a:ext cx="2664230" cy="802139"/>
          </a:xfrm>
          <a:prstGeom prst="rect">
            <a:avLst/>
          </a:prstGeom>
        </p:spPr>
      </p:pic>
    </p:spTree>
    <p:extLst>
      <p:ext uri="{BB962C8B-B14F-4D97-AF65-F5344CB8AC3E}">
        <p14:creationId xmlns:p14="http://schemas.microsoft.com/office/powerpoint/2010/main" val="241890814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73" r:id="rId12"/>
  </p:sldLayoutIdLst>
  <p:transition>
    <p:fade/>
  </p:transition>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s://www.pngall.com/community-png/download/2446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udexchange.info/faqs/1838/are-employee-compensation-including-fringe-benefits-such-as-holida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thda.org/documents/ESG-Written-Standards-Checklist_2024-07-25-183614_jdau.pdf"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iles.hudexchange.info/resources/documents/ESG-Program-HMIS-Manual-2024.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urrent/title-24/section-576.2"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fr.gov/current/title-24/section-576.2"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urrent/title-24/section-576.109" TargetMode="External"/><Relationship Id="rId2" Type="http://schemas.openxmlformats.org/officeDocument/2006/relationships/hyperlink" Target="https://www.ecfr.gov/current/title-24/section-576.101" TargetMode="External"/><Relationship Id="rId1" Type="http://schemas.openxmlformats.org/officeDocument/2006/relationships/slideLayout" Target="../slideLayouts/slideLayout7.xml"/><Relationship Id="rId5" Type="http://schemas.openxmlformats.org/officeDocument/2006/relationships/hyperlink" Target="https://www.ecfr.gov/current/title-2/part-200/subpart-E" TargetMode="External"/><Relationship Id="rId4" Type="http://schemas.openxmlformats.org/officeDocument/2006/relationships/hyperlink" Target="https://www.ecfr.gov/current/title-2/section-200.30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udexchange.info/faqs/2757/how-can-a-record-from-hmis-or-a-comparable-database-count-as-documentation/#:~:text=A%20single%20record%20of%20a%20stay%20in%20an,HMIS%20record%20of%20an%20exit%20to%20permanent%20housi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iles.hudexchange.info/resources/documents/ESG-Program-HMIS-Manual-2024.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udexchange.info/faqs/1842/can-the-records-for-esg-be-retained-in-an-electronic-format-or-must-hard/"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hyperlink" Target="mailto:jsmith@thd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batol@thda.org" TargetMode="External"/><Relationship Id="rId5" Type="http://schemas.openxmlformats.org/officeDocument/2006/relationships/hyperlink" Target="mailto:ESG@thda.org" TargetMode="External"/><Relationship Id="rId4" Type="http://schemas.openxmlformats.org/officeDocument/2006/relationships/hyperlink" Target="mailto:cballinger@thda.or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hyperlink" Target="mailto:CPCompliance@thda.org"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8" Type="http://schemas.openxmlformats.org/officeDocument/2006/relationships/hyperlink" Target="https://www.hudexchange.info/trainings/courses/recording-and-documenting-homeless-status/" TargetMode="External"/><Relationship Id="rId3" Type="http://schemas.openxmlformats.org/officeDocument/2006/relationships/hyperlink" Target="https://www.hudexchange.info/programs/esg/" TargetMode="External"/><Relationship Id="rId7" Type="http://schemas.openxmlformats.org/officeDocument/2006/relationships/hyperlink" Target="https://thda.org/pdf/1.-ESG-Guide.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hudexchange.info/programs/coc/toolkit/responsibilities-and-duties/housing-first-implementation-resources/#housing-first-implementation" TargetMode="External"/><Relationship Id="rId5" Type="http://schemas.openxmlformats.org/officeDocument/2006/relationships/hyperlink" Target="https://www.hudexchange.info/homelessness-assistance/unsheltered-homelessness/" TargetMode="External"/><Relationship Id="rId10" Type="http://schemas.openxmlformats.org/officeDocument/2006/relationships/hyperlink" Target="https://bja.ojp.gov/program/pmhc/responding-homelessness" TargetMode="External"/><Relationship Id="rId4" Type="http://schemas.openxmlformats.org/officeDocument/2006/relationships/hyperlink" Target="https://www.ecfr.gov/current/title-24/subtitle-B/chapter-V/subchapter-C/part-576" TargetMode="External"/><Relationship Id="rId9" Type="http://schemas.openxmlformats.org/officeDocument/2006/relationships/hyperlink" Target="https://files.hudexchange.info/resources/documents/Closing-the-Gap-Homelessness-to-Housing-Street-Outreach-Slide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83D6868D-E30B-46CB-5084-D57908E7D38E}"/>
              </a:ext>
            </a:extLst>
          </p:cNvPr>
          <p:cNvPicPr>
            <a:picLocks noChangeAspect="1"/>
          </p:cNvPicPr>
          <p:nvPr/>
        </p:nvPicPr>
        <p:blipFill>
          <a:blip r:embed="rId3">
            <a:duotone>
              <a:schemeClr val="accent2">
                <a:shade val="45000"/>
                <a:satMod val="135000"/>
              </a:schemeClr>
              <a:prstClr val="white"/>
            </a:duotone>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42" r="1042"/>
          <a:stretch/>
        </p:blipFill>
        <p:spPr>
          <a:xfrm>
            <a:off x="20" y="10"/>
            <a:ext cx="12191980" cy="6857990"/>
          </a:xfrm>
          <a:prstGeom prst="rect">
            <a:avLst/>
          </a:prstGeom>
        </p:spPr>
      </p:pic>
      <p:sp>
        <p:nvSpPr>
          <p:cNvPr id="2" name="Title 1"/>
          <p:cNvSpPr>
            <a:spLocks noGrp="1"/>
          </p:cNvSpPr>
          <p:nvPr>
            <p:ph type="ctrTitle"/>
          </p:nvPr>
        </p:nvSpPr>
        <p:spPr>
          <a:xfrm>
            <a:off x="1097280" y="758952"/>
            <a:ext cx="10058400" cy="3566160"/>
          </a:xfrm>
        </p:spPr>
        <p:txBody>
          <a:bodyPr>
            <a:normAutofit/>
          </a:bodyPr>
          <a:lstStyle/>
          <a:p>
            <a:pPr marL="91440" lvl="0" indent="-91440">
              <a:spcBef>
                <a:spcPts val="1200"/>
              </a:spcBef>
              <a:spcAft>
                <a:spcPts val="200"/>
              </a:spcAft>
            </a:pPr>
            <a:r>
              <a:rPr lang="en-US" sz="6000" spc="0" dirty="0">
                <a:latin typeface="Calibri" panose="020F0502020204030204"/>
                <a:ea typeface="+mn-ea"/>
                <a:cs typeface="+mn-cs"/>
              </a:rPr>
              <a:t>Understanding ESG’s Street Outreach Component</a:t>
            </a:r>
            <a:endParaRPr lang="en-US" sz="6000" dirty="0"/>
          </a:p>
        </p:txBody>
      </p:sp>
      <p:sp>
        <p:nvSpPr>
          <p:cNvPr id="3" name="Subtitle 2"/>
          <p:cNvSpPr>
            <a:spLocks noGrp="1"/>
          </p:cNvSpPr>
          <p:nvPr>
            <p:ph type="subTitle" idx="1"/>
          </p:nvPr>
        </p:nvSpPr>
        <p:spPr>
          <a:xfrm>
            <a:off x="1100051" y="4455620"/>
            <a:ext cx="10058400" cy="1143000"/>
          </a:xfrm>
        </p:spPr>
        <p:txBody>
          <a:bodyPr>
            <a:normAutofit/>
          </a:bodyPr>
          <a:lstStyle/>
          <a:p>
            <a:r>
              <a:rPr lang="en-US" dirty="0">
                <a:solidFill>
                  <a:schemeClr val="tx1">
                    <a:lumMod val="85000"/>
                    <a:lumOff val="15000"/>
                  </a:schemeClr>
                </a:solidFill>
              </a:rPr>
              <a:t>TN Housing Development Agency - August 2024</a:t>
            </a:r>
          </a:p>
        </p:txBody>
      </p:sp>
      <p:cxnSp>
        <p:nvCxnSpPr>
          <p:cNvPr id="32" name="Straight Connector 31">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2B7DD61E-8D55-8D81-6451-1740E6E21FE8}"/>
              </a:ext>
            </a:extLst>
          </p:cNvPr>
          <p:cNvSpPr txBox="1"/>
          <p:nvPr/>
        </p:nvSpPr>
        <p:spPr>
          <a:xfrm>
            <a:off x="20" y="6858000"/>
            <a:ext cx="12191980" cy="230832"/>
          </a:xfrm>
          <a:prstGeom prst="rect">
            <a:avLst/>
          </a:prstGeom>
          <a:noFill/>
        </p:spPr>
        <p:txBody>
          <a:bodyPr wrap="square" rtlCol="0">
            <a:spAutoFit/>
          </a:bodyPr>
          <a:lstStyle/>
          <a:p>
            <a:r>
              <a:rPr lang="en-US" sz="900">
                <a:hlinkClick r:id="rId4" tooltip="https://www.pngall.com/community-png/download/24460"/>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186806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F0C8-63AC-4F32-6B9B-861245B1F272}"/>
              </a:ext>
            </a:extLst>
          </p:cNvPr>
          <p:cNvSpPr>
            <a:spLocks noGrp="1"/>
          </p:cNvSpPr>
          <p:nvPr>
            <p:ph type="title"/>
          </p:nvPr>
        </p:nvSpPr>
        <p:spPr/>
        <p:txBody>
          <a:bodyPr/>
          <a:lstStyle/>
          <a:p>
            <a:r>
              <a:rPr lang="en-US" dirty="0"/>
              <a:t>Eligible Participants of Street Outreach</a:t>
            </a:r>
          </a:p>
        </p:txBody>
      </p:sp>
      <p:sp>
        <p:nvSpPr>
          <p:cNvPr id="3" name="Content Placeholder 2">
            <a:extLst>
              <a:ext uri="{FF2B5EF4-FFF2-40B4-BE49-F238E27FC236}">
                <a16:creationId xmlns:a16="http://schemas.microsoft.com/office/drawing/2014/main" id="{9368EC5A-E29A-2D2A-9133-707959B987F8}"/>
              </a:ext>
            </a:extLst>
          </p:cNvPr>
          <p:cNvSpPr>
            <a:spLocks noGrp="1"/>
          </p:cNvSpPr>
          <p:nvPr>
            <p:ph idx="1"/>
          </p:nvPr>
        </p:nvSpPr>
        <p:spPr>
          <a:xfrm>
            <a:off x="1097280" y="1845734"/>
            <a:ext cx="10058400" cy="4250266"/>
          </a:xfrm>
        </p:spPr>
        <p:txBody>
          <a:bodyPr>
            <a:normAutofit fontScale="25000" lnSpcReduction="20000"/>
          </a:bodyPr>
          <a:lstStyle/>
          <a:p>
            <a:r>
              <a:rPr lang="en-US" sz="8000" dirty="0"/>
              <a:t>HUD’s definition of Homelessness - Category 1: Literally Homeless</a:t>
            </a:r>
            <a:endParaRPr lang="en-US" sz="5500" dirty="0"/>
          </a:p>
          <a:p>
            <a:pPr marL="441632" lvl="5" indent="-91440">
              <a:lnSpc>
                <a:spcPct val="110000"/>
              </a:lnSpc>
              <a:spcBef>
                <a:spcPts val="1200"/>
              </a:spcBef>
              <a:spcAft>
                <a:spcPts val="200"/>
              </a:spcAft>
              <a:buSzPct val="100000"/>
              <a:buFont typeface="Calibri" panose="020F0502020204030204" pitchFamily="34" charset="0"/>
              <a:buChar char=" "/>
            </a:pPr>
            <a:r>
              <a:rPr lang="en-US" sz="7200" dirty="0"/>
              <a:t>Individual or family who lacks a fixed, regular, and adequate nighttime residence, meaning: </a:t>
            </a:r>
          </a:p>
          <a:p>
            <a:pPr marL="441632" lvl="5" indent="-91440">
              <a:lnSpc>
                <a:spcPct val="110000"/>
              </a:lnSpc>
              <a:spcBef>
                <a:spcPts val="1200"/>
              </a:spcBef>
              <a:spcAft>
                <a:spcPts val="200"/>
              </a:spcAft>
              <a:buSzPct val="100000"/>
              <a:buFont typeface="Calibri" panose="020F0502020204030204" pitchFamily="34" charset="0"/>
              <a:buChar char=" "/>
            </a:pPr>
            <a:r>
              <a:rPr lang="en-US" sz="7200" dirty="0"/>
              <a:t>(</a:t>
            </a:r>
            <a:r>
              <a:rPr lang="en-US" sz="7200" dirty="0" err="1"/>
              <a:t>i</a:t>
            </a:r>
            <a:r>
              <a:rPr lang="en-US" sz="7200" dirty="0"/>
              <a:t>) Has a primary nighttime residence that is a public or private place not meant for human habitation; </a:t>
            </a:r>
          </a:p>
          <a:p>
            <a:pPr marL="441632" lvl="5" indent="-91440">
              <a:lnSpc>
                <a:spcPct val="110000"/>
              </a:lnSpc>
              <a:spcBef>
                <a:spcPts val="1200"/>
              </a:spcBef>
              <a:spcAft>
                <a:spcPts val="200"/>
              </a:spcAft>
              <a:buSzPct val="100000"/>
              <a:buFont typeface="Calibri" panose="020F0502020204030204" pitchFamily="34" charset="0"/>
              <a:buChar char=" "/>
            </a:pPr>
            <a:r>
              <a:rPr lang="en-US" sz="7200" dirty="0"/>
              <a:t>(ii) Is living in a public or privately operated shelter designated to provide temporary living arrangements (including congregate shelters, transitional housing, and hotels and motels paid for by charitable organizations or by federal, state, and local government programs); or </a:t>
            </a:r>
          </a:p>
          <a:p>
            <a:pPr marL="441632" lvl="5" indent="-91440">
              <a:lnSpc>
                <a:spcPct val="110000"/>
              </a:lnSpc>
              <a:spcBef>
                <a:spcPts val="1200"/>
              </a:spcBef>
              <a:spcAft>
                <a:spcPts val="200"/>
              </a:spcAft>
              <a:buSzPct val="100000"/>
              <a:buFont typeface="Calibri" panose="020F0502020204030204" pitchFamily="34" charset="0"/>
              <a:buChar char=" "/>
            </a:pPr>
            <a:r>
              <a:rPr lang="en-US" sz="7200" dirty="0"/>
              <a:t>(iii) Is exiting an institution where (s)he has resided for 90 days or less and who resided in an emergency shelter or place not meant for human habitation immediately before entering that institution</a:t>
            </a:r>
          </a:p>
          <a:p>
            <a:pPr marL="566928" lvl="3" indent="0">
              <a:buNone/>
            </a:pPr>
            <a:endParaRPr lang="en-US" sz="5500" dirty="0"/>
          </a:p>
          <a:p>
            <a:r>
              <a:rPr lang="en-US" sz="8000" dirty="0"/>
              <a:t>Category 1 clients qualify for street outreach, provided that the individual or family </a:t>
            </a:r>
            <a:r>
              <a:rPr lang="en-US" sz="8000" b="1" u="sng" dirty="0"/>
              <a:t>must be living on the streets (or other places not meant for human habitation) and be unwilling or unable to access services in an emergency shelter</a:t>
            </a:r>
            <a:r>
              <a:rPr lang="en-US" sz="8000" u="sng" dirty="0"/>
              <a:t>.</a:t>
            </a:r>
          </a:p>
          <a:p>
            <a:endParaRPr lang="en-US" dirty="0"/>
          </a:p>
        </p:txBody>
      </p:sp>
    </p:spTree>
    <p:extLst>
      <p:ext uri="{BB962C8B-B14F-4D97-AF65-F5344CB8AC3E}">
        <p14:creationId xmlns:p14="http://schemas.microsoft.com/office/powerpoint/2010/main" val="25824536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C922-930F-89A8-B496-A81EE7CE5F7B}"/>
              </a:ext>
            </a:extLst>
          </p:cNvPr>
          <p:cNvSpPr>
            <a:spLocks noGrp="1"/>
          </p:cNvSpPr>
          <p:nvPr>
            <p:ph type="title"/>
          </p:nvPr>
        </p:nvSpPr>
        <p:spPr>
          <a:xfrm>
            <a:off x="1097280" y="286603"/>
            <a:ext cx="10058400" cy="1237397"/>
          </a:xfrm>
        </p:spPr>
        <p:txBody>
          <a:bodyPr>
            <a:noAutofit/>
          </a:bodyPr>
          <a:lstStyle/>
          <a:p>
            <a:r>
              <a:rPr lang="en-US" dirty="0"/>
              <a:t>Chronic Homelessness Definition </a:t>
            </a:r>
          </a:p>
        </p:txBody>
      </p:sp>
      <p:graphicFrame>
        <p:nvGraphicFramePr>
          <p:cNvPr id="5" name="Diagram 4">
            <a:extLst>
              <a:ext uri="{FF2B5EF4-FFF2-40B4-BE49-F238E27FC236}">
                <a16:creationId xmlns:a16="http://schemas.microsoft.com/office/drawing/2014/main" id="{110A2D90-1907-D30E-F8F5-BCDBB356A5CC}"/>
              </a:ext>
            </a:extLst>
          </p:cNvPr>
          <p:cNvGraphicFramePr/>
          <p:nvPr>
            <p:extLst>
              <p:ext uri="{D42A27DB-BD31-4B8C-83A1-F6EECF244321}">
                <p14:modId xmlns:p14="http://schemas.microsoft.com/office/powerpoint/2010/main" val="757012798"/>
              </p:ext>
            </p:extLst>
          </p:nvPr>
        </p:nvGraphicFramePr>
        <p:xfrm>
          <a:off x="419100" y="1600200"/>
          <a:ext cx="11353800" cy="4720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02766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479C-C17E-25DD-7F88-D76F294CA3DC}"/>
              </a:ext>
            </a:extLst>
          </p:cNvPr>
          <p:cNvSpPr>
            <a:spLocks noGrp="1"/>
          </p:cNvSpPr>
          <p:nvPr>
            <p:ph type="title"/>
          </p:nvPr>
        </p:nvSpPr>
        <p:spPr/>
        <p:txBody>
          <a:bodyPr/>
          <a:lstStyle/>
          <a:p>
            <a:r>
              <a:rPr lang="en-US" dirty="0"/>
              <a:t>Eligible Street Outreach Activities</a:t>
            </a:r>
          </a:p>
        </p:txBody>
      </p:sp>
      <p:graphicFrame>
        <p:nvGraphicFramePr>
          <p:cNvPr id="5" name="Content Placeholder 2">
            <a:extLst>
              <a:ext uri="{FF2B5EF4-FFF2-40B4-BE49-F238E27FC236}">
                <a16:creationId xmlns:a16="http://schemas.microsoft.com/office/drawing/2014/main" id="{8B989EC7-86DF-6B58-D117-03046CEE3848}"/>
              </a:ext>
            </a:extLst>
          </p:cNvPr>
          <p:cNvGraphicFramePr>
            <a:graphicFrameLocks noGrp="1"/>
          </p:cNvGraphicFramePr>
          <p:nvPr>
            <p:ph idx="1"/>
            <p:extLst>
              <p:ext uri="{D42A27DB-BD31-4B8C-83A1-F6EECF244321}">
                <p14:modId xmlns:p14="http://schemas.microsoft.com/office/powerpoint/2010/main" val="2772208695"/>
              </p:ext>
            </p:extLst>
          </p:nvPr>
        </p:nvGraphicFramePr>
        <p:xfrm>
          <a:off x="1097280" y="1845734"/>
          <a:ext cx="10058400" cy="4097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07278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5DF0-0D12-C5F3-6674-8E920FC036AC}"/>
              </a:ext>
            </a:extLst>
          </p:cNvPr>
          <p:cNvSpPr>
            <a:spLocks noGrp="1"/>
          </p:cNvSpPr>
          <p:nvPr>
            <p:ph type="title"/>
          </p:nvPr>
        </p:nvSpPr>
        <p:spPr/>
        <p:txBody>
          <a:bodyPr/>
          <a:lstStyle/>
          <a:p>
            <a:r>
              <a:rPr lang="en-US" dirty="0"/>
              <a:t>Engagement</a:t>
            </a:r>
          </a:p>
        </p:txBody>
      </p:sp>
      <p:sp>
        <p:nvSpPr>
          <p:cNvPr id="3" name="Content Placeholder 2">
            <a:extLst>
              <a:ext uri="{FF2B5EF4-FFF2-40B4-BE49-F238E27FC236}">
                <a16:creationId xmlns:a16="http://schemas.microsoft.com/office/drawing/2014/main" id="{E0311AFB-C690-79F2-6CE4-3A4A66086D4B}"/>
              </a:ext>
            </a:extLst>
          </p:cNvPr>
          <p:cNvSpPr>
            <a:spLocks noGrp="1"/>
          </p:cNvSpPr>
          <p:nvPr>
            <p:ph idx="1"/>
          </p:nvPr>
        </p:nvSpPr>
        <p:spPr/>
        <p:txBody>
          <a:bodyPr/>
          <a:lstStyle/>
          <a:p>
            <a:r>
              <a:rPr lang="en-US" dirty="0"/>
              <a:t>Activities to locate, identify and build relationships with individuals or families living in unsheltered settings for the purpose of providing immediate support, intervention, and connections with homeless assistance programs or mainstream social services and housing programs.</a:t>
            </a:r>
          </a:p>
          <a:p>
            <a:endParaRPr lang="en-US" dirty="0"/>
          </a:p>
          <a:p>
            <a:pPr lvl="1">
              <a:buFont typeface="Arial" panose="020B0604020202020204" pitchFamily="34" charset="0"/>
              <a:buChar char="•"/>
            </a:pPr>
            <a:r>
              <a:rPr lang="en-US" sz="2000" dirty="0"/>
              <a:t>Initial assessment of needs</a:t>
            </a:r>
          </a:p>
          <a:p>
            <a:pPr lvl="1">
              <a:buFont typeface="Arial" panose="020B0604020202020204" pitchFamily="34" charset="0"/>
              <a:buChar char="•"/>
            </a:pPr>
            <a:r>
              <a:rPr lang="en-US" sz="2000" dirty="0"/>
              <a:t>Providing crisis counseling</a:t>
            </a:r>
          </a:p>
          <a:p>
            <a:pPr lvl="1">
              <a:buFont typeface="Arial" panose="020B0604020202020204" pitchFamily="34" charset="0"/>
              <a:buChar char="•"/>
            </a:pPr>
            <a:r>
              <a:rPr lang="en-US" sz="2000" dirty="0"/>
              <a:t>Addressing urgent physical needs</a:t>
            </a:r>
          </a:p>
          <a:p>
            <a:pPr lvl="1">
              <a:buFont typeface="Arial" panose="020B0604020202020204" pitchFamily="34" charset="0"/>
              <a:buChar char="•"/>
            </a:pPr>
            <a:r>
              <a:rPr lang="en-US" sz="2000" dirty="0"/>
              <a:t>Connecting and referring to resources</a:t>
            </a:r>
          </a:p>
          <a:p>
            <a:pPr lvl="1">
              <a:buFont typeface="Arial" panose="020B0604020202020204" pitchFamily="34" charset="0"/>
              <a:buChar char="•"/>
            </a:pPr>
            <a:r>
              <a:rPr lang="en-US" sz="2000" dirty="0"/>
              <a:t>Cell phones of Outreach workers</a:t>
            </a:r>
          </a:p>
        </p:txBody>
      </p:sp>
    </p:spTree>
    <p:extLst>
      <p:ext uri="{BB962C8B-B14F-4D97-AF65-F5344CB8AC3E}">
        <p14:creationId xmlns:p14="http://schemas.microsoft.com/office/powerpoint/2010/main" val="296050768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ECCE-3EF4-0C0E-7611-825826A1CEB4}"/>
              </a:ext>
            </a:extLst>
          </p:cNvPr>
          <p:cNvSpPr>
            <a:spLocks noGrp="1"/>
          </p:cNvSpPr>
          <p:nvPr>
            <p:ph type="title"/>
          </p:nvPr>
        </p:nvSpPr>
        <p:spPr/>
        <p:txBody>
          <a:bodyPr/>
          <a:lstStyle/>
          <a:p>
            <a:r>
              <a:rPr lang="en-US" dirty="0"/>
              <a:t>Case Management</a:t>
            </a:r>
          </a:p>
        </p:txBody>
      </p:sp>
      <p:sp>
        <p:nvSpPr>
          <p:cNvPr id="3" name="Content Placeholder 2">
            <a:extLst>
              <a:ext uri="{FF2B5EF4-FFF2-40B4-BE49-F238E27FC236}">
                <a16:creationId xmlns:a16="http://schemas.microsoft.com/office/drawing/2014/main" id="{FA60213D-8E9A-8F27-9686-BC4C36E02157}"/>
              </a:ext>
            </a:extLst>
          </p:cNvPr>
          <p:cNvSpPr>
            <a:spLocks noGrp="1"/>
          </p:cNvSpPr>
          <p:nvPr>
            <p:ph idx="1"/>
          </p:nvPr>
        </p:nvSpPr>
        <p:spPr>
          <a:xfrm>
            <a:off x="1097280" y="1845734"/>
            <a:ext cx="10058400" cy="1278466"/>
          </a:xfrm>
        </p:spPr>
        <p:txBody>
          <a:bodyPr/>
          <a:lstStyle/>
          <a:p>
            <a:r>
              <a:rPr lang="en-US" dirty="0"/>
              <a:t>Assessing housing and service needs, and arranging, coordinating, and monitoring the delivery of individualized services.</a:t>
            </a:r>
          </a:p>
          <a:p>
            <a:pPr>
              <a:buFont typeface="Arial" panose="020B0604020202020204" pitchFamily="34" charset="0"/>
              <a:buChar char="•"/>
            </a:pPr>
            <a:r>
              <a:rPr lang="en-US" dirty="0"/>
              <a:t> Salaries of outreach workers who are:</a:t>
            </a:r>
          </a:p>
        </p:txBody>
      </p:sp>
      <p:sp>
        <p:nvSpPr>
          <p:cNvPr id="5" name="TextBox 4">
            <a:extLst>
              <a:ext uri="{FF2B5EF4-FFF2-40B4-BE49-F238E27FC236}">
                <a16:creationId xmlns:a16="http://schemas.microsoft.com/office/drawing/2014/main" id="{8F0CD8AD-AA20-7E02-CFF0-2D97E8E5F7FA}"/>
              </a:ext>
            </a:extLst>
          </p:cNvPr>
          <p:cNvSpPr txBox="1"/>
          <p:nvPr/>
        </p:nvSpPr>
        <p:spPr>
          <a:xfrm>
            <a:off x="1828800" y="3157870"/>
            <a:ext cx="8001000" cy="2023729"/>
          </a:xfrm>
          <a:prstGeom prst="rect">
            <a:avLst/>
          </a:prstGeom>
          <a:noFill/>
        </p:spPr>
        <p:txBody>
          <a:bodyPr wrap="square" numCol="2">
            <a:spAutoFit/>
          </a:bodyPr>
          <a:lstStyle/>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Conducting evaluations</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Verifying eligibility</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Counseling</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Developing, securing and coordinating services </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Obtaining Federal, State and local benefits (SOAR, SNAP, TANF, etc.)</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Following up on client progress </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Connecting clients with other referrals</a:t>
            </a:r>
          </a:p>
          <a:p>
            <a:pPr marL="285750" indent="-285750">
              <a:buFont typeface="Arial" panose="020B0604020202020204" pitchFamily="34" charset="0"/>
              <a:buChar char="•"/>
            </a:pPr>
            <a:r>
              <a:rPr lang="en-US" dirty="0">
                <a:solidFill>
                  <a:schemeClr val="tx1">
                    <a:lumMod val="75000"/>
                    <a:lumOff val="25000"/>
                  </a:schemeClr>
                </a:solidFill>
                <a:latin typeface="+mn-lt"/>
                <a:cs typeface="Segoe UI" panose="020B0502040204020203" pitchFamily="34" charset="0"/>
              </a:rPr>
              <a:t>Developing housing plans towards permanent housing stability</a:t>
            </a:r>
          </a:p>
        </p:txBody>
      </p:sp>
    </p:spTree>
    <p:extLst>
      <p:ext uri="{BB962C8B-B14F-4D97-AF65-F5344CB8AC3E}">
        <p14:creationId xmlns:p14="http://schemas.microsoft.com/office/powerpoint/2010/main" val="34891003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B842-4214-3FA2-609B-FB553441D6D4}"/>
              </a:ext>
            </a:extLst>
          </p:cNvPr>
          <p:cNvSpPr>
            <a:spLocks noGrp="1"/>
          </p:cNvSpPr>
          <p:nvPr>
            <p:ph type="title"/>
          </p:nvPr>
        </p:nvSpPr>
        <p:spPr/>
        <p:txBody>
          <a:bodyPr>
            <a:normAutofit/>
          </a:bodyPr>
          <a:lstStyle/>
          <a:p>
            <a:r>
              <a:rPr lang="en-US" dirty="0"/>
              <a:t>Employee Compensation</a:t>
            </a:r>
          </a:p>
        </p:txBody>
      </p:sp>
      <p:sp>
        <p:nvSpPr>
          <p:cNvPr id="3" name="Content Placeholder 2">
            <a:extLst>
              <a:ext uri="{FF2B5EF4-FFF2-40B4-BE49-F238E27FC236}">
                <a16:creationId xmlns:a16="http://schemas.microsoft.com/office/drawing/2014/main" id="{43160857-913E-8559-5170-1D41A29ADAD8}"/>
              </a:ext>
            </a:extLst>
          </p:cNvPr>
          <p:cNvSpPr>
            <a:spLocks noGrp="1"/>
          </p:cNvSpPr>
          <p:nvPr>
            <p:ph idx="1"/>
          </p:nvPr>
        </p:nvSpPr>
        <p:spPr/>
        <p:txBody>
          <a:bodyPr>
            <a:normAutofit/>
          </a:bodyPr>
          <a:lstStyle/>
          <a:p>
            <a:pPr lvl="1">
              <a:buFont typeface="Arial" panose="020B0604020202020204" pitchFamily="34" charset="0"/>
              <a:buChar char="•"/>
            </a:pPr>
            <a:r>
              <a:rPr lang="en-US" sz="2000" dirty="0">
                <a:solidFill>
                  <a:srgbClr val="333333"/>
                </a:solidFill>
                <a:highlight>
                  <a:srgbClr val="FFFFFF"/>
                </a:highlight>
              </a:rPr>
              <a:t>Employee compensation (including fringe benefits such as holiday, vacation, sick leave) must be reimbursed for actual hours worked under </a:t>
            </a:r>
            <a:r>
              <a:rPr lang="en-US" sz="2000" i="1" dirty="0">
                <a:solidFill>
                  <a:srgbClr val="333333"/>
                </a:solidFill>
                <a:highlight>
                  <a:srgbClr val="FFFFFF"/>
                </a:highlight>
              </a:rPr>
              <a:t>street outreach </a:t>
            </a:r>
            <a:r>
              <a:rPr lang="en-US" sz="2000" dirty="0">
                <a:solidFill>
                  <a:srgbClr val="333333"/>
                </a:solidFill>
                <a:highlight>
                  <a:srgbClr val="FFFFFF"/>
                </a:highlight>
              </a:rPr>
              <a:t>and should be tracked </a:t>
            </a:r>
          </a:p>
          <a:p>
            <a:pPr lvl="1">
              <a:buFont typeface="Arial" panose="020B0604020202020204" pitchFamily="34" charset="0"/>
              <a:buChar char="•"/>
            </a:pPr>
            <a:r>
              <a:rPr lang="en-US" sz="2000" dirty="0">
                <a:solidFill>
                  <a:srgbClr val="333333"/>
                </a:solidFill>
                <a:highlight>
                  <a:srgbClr val="FFFFFF"/>
                </a:highlight>
              </a:rPr>
              <a:t>Timesheets that capture actual time spent on specific programs are the most straightforward way to meet time reporting requirements. However, other approaches may be acceptable as long as they meet the guidelines established in Circular A-87 Appendix B(8)(H) for States or units of local government or Circular A-122 Appendix B(8)(m) for nonprofit organizations, or the OMB </a:t>
            </a:r>
            <a:r>
              <a:rPr lang="en-US" sz="2000" dirty="0" err="1">
                <a:solidFill>
                  <a:srgbClr val="333333"/>
                </a:solidFill>
                <a:highlight>
                  <a:srgbClr val="FFFFFF"/>
                </a:highlight>
              </a:rPr>
              <a:t>OmniCircular</a:t>
            </a:r>
            <a:r>
              <a:rPr lang="en-US" sz="2000" dirty="0">
                <a:solidFill>
                  <a:srgbClr val="333333"/>
                </a:solidFill>
                <a:highlight>
                  <a:srgbClr val="FFFFFF"/>
                </a:highlight>
              </a:rPr>
              <a:t>, at 2 CFR part 200, as applicable. </a:t>
            </a:r>
          </a:p>
          <a:p>
            <a:pPr lvl="1">
              <a:buFont typeface="Arial" panose="020B0604020202020204" pitchFamily="34" charset="0"/>
              <a:buChar char="•"/>
            </a:pPr>
            <a:r>
              <a:rPr lang="en-US" sz="2000" dirty="0">
                <a:solidFill>
                  <a:srgbClr val="333333"/>
                </a:solidFill>
                <a:highlight>
                  <a:srgbClr val="FFFFFF"/>
                </a:highlight>
              </a:rPr>
              <a:t>A staff position that is not fully dedicated to ESG cannot be paid solely through ESG funds</a:t>
            </a:r>
          </a:p>
          <a:p>
            <a:endParaRPr lang="en-US" dirty="0">
              <a:solidFill>
                <a:srgbClr val="333333"/>
              </a:solidFill>
              <a:highlight>
                <a:srgbClr val="FFFFFF"/>
              </a:highlight>
            </a:endParaRPr>
          </a:p>
          <a:p>
            <a:pPr marL="0" indent="0">
              <a:buNone/>
            </a:pPr>
            <a:r>
              <a:rPr lang="en-US" dirty="0">
                <a:hlinkClick r:id="rId2"/>
              </a:rPr>
              <a:t>HUD AAQ - Are employee compensation (including fringe benefits such as holiday, vacation, sick leave) and other overhead costs eligible expenses under the ESG program? How should these costs be allocated?</a:t>
            </a:r>
            <a:endParaRPr lang="en-US" dirty="0">
              <a:solidFill>
                <a:srgbClr val="333333"/>
              </a:solidFill>
              <a:highlight>
                <a:srgbClr val="FFFFFF"/>
              </a:highlight>
            </a:endParaRPr>
          </a:p>
          <a:p>
            <a:endParaRPr lang="en-US" dirty="0"/>
          </a:p>
        </p:txBody>
      </p:sp>
    </p:spTree>
    <p:extLst>
      <p:ext uri="{BB962C8B-B14F-4D97-AF65-F5344CB8AC3E}">
        <p14:creationId xmlns:p14="http://schemas.microsoft.com/office/powerpoint/2010/main" val="394622156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CB2B-202E-726D-E8F5-854AE9AC8908}"/>
              </a:ext>
            </a:extLst>
          </p:cNvPr>
          <p:cNvSpPr>
            <a:spLocks noGrp="1"/>
          </p:cNvSpPr>
          <p:nvPr>
            <p:ph type="title"/>
          </p:nvPr>
        </p:nvSpPr>
        <p:spPr/>
        <p:txBody>
          <a:bodyPr/>
          <a:lstStyle/>
          <a:p>
            <a:r>
              <a:rPr lang="en-US" dirty="0"/>
              <a:t>Emergency Health Services</a:t>
            </a:r>
          </a:p>
        </p:txBody>
      </p:sp>
      <p:sp>
        <p:nvSpPr>
          <p:cNvPr id="3" name="Content Placeholder 2">
            <a:extLst>
              <a:ext uri="{FF2B5EF4-FFF2-40B4-BE49-F238E27FC236}">
                <a16:creationId xmlns:a16="http://schemas.microsoft.com/office/drawing/2014/main" id="{ACF04BA7-7554-1F37-CD31-0C9B5947C559}"/>
              </a:ext>
            </a:extLst>
          </p:cNvPr>
          <p:cNvSpPr>
            <a:spLocks noGrp="1"/>
          </p:cNvSpPr>
          <p:nvPr>
            <p:ph idx="1"/>
          </p:nvPr>
        </p:nvSpPr>
        <p:spPr/>
        <p:txBody>
          <a:bodyPr/>
          <a:lstStyle/>
          <a:p>
            <a:r>
              <a:rPr lang="en-US" dirty="0"/>
              <a:t>Outpatient treatment of urgent medical conditions by licensed medical professionals in community-based settings (e.g., streets, parks, and campgrounds). These services are eligible only to the extent that other appropriate health services are inaccessible or unavailable within the area.</a:t>
            </a:r>
          </a:p>
          <a:p>
            <a:endParaRPr lang="en-US" dirty="0"/>
          </a:p>
          <a:p>
            <a:pPr lvl="1">
              <a:buFont typeface="Arial" panose="020B0604020202020204" pitchFamily="34" charset="0"/>
              <a:buChar char="•"/>
            </a:pPr>
            <a:r>
              <a:rPr lang="en-US" sz="2000" dirty="0"/>
              <a:t>Health services delivered in a non-facility setting, rather than services that may be delivered on a routine basis.</a:t>
            </a:r>
          </a:p>
          <a:p>
            <a:pPr lvl="1">
              <a:buFont typeface="Arial" panose="020B0604020202020204" pitchFamily="34" charset="0"/>
              <a:buChar char="•"/>
            </a:pPr>
            <a:r>
              <a:rPr lang="en-US" sz="2000" dirty="0"/>
              <a:t>Assessing health problems</a:t>
            </a:r>
          </a:p>
          <a:p>
            <a:pPr lvl="1">
              <a:buFont typeface="Arial" panose="020B0604020202020204" pitchFamily="34" charset="0"/>
              <a:buChar char="•"/>
            </a:pPr>
            <a:r>
              <a:rPr lang="en-US" sz="2000" dirty="0"/>
              <a:t>Developing a treatment plan</a:t>
            </a:r>
          </a:p>
          <a:p>
            <a:pPr lvl="1">
              <a:buFont typeface="Arial" panose="020B0604020202020204" pitchFamily="34" charset="0"/>
              <a:buChar char="•"/>
            </a:pPr>
            <a:r>
              <a:rPr lang="en-US" sz="2000" b="1" dirty="0"/>
              <a:t>Prescriptions</a:t>
            </a:r>
            <a:r>
              <a:rPr lang="en-US" sz="2000" dirty="0"/>
              <a:t> and follow-up services</a:t>
            </a:r>
          </a:p>
          <a:p>
            <a:endParaRPr lang="en-US" dirty="0"/>
          </a:p>
        </p:txBody>
      </p:sp>
    </p:spTree>
    <p:extLst>
      <p:ext uri="{BB962C8B-B14F-4D97-AF65-F5344CB8AC3E}">
        <p14:creationId xmlns:p14="http://schemas.microsoft.com/office/powerpoint/2010/main" val="6812489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32BE-BA7A-9CD3-84A4-C793D47FCC7A}"/>
              </a:ext>
            </a:extLst>
          </p:cNvPr>
          <p:cNvSpPr>
            <a:spLocks noGrp="1"/>
          </p:cNvSpPr>
          <p:nvPr>
            <p:ph type="title"/>
          </p:nvPr>
        </p:nvSpPr>
        <p:spPr/>
        <p:txBody>
          <a:bodyPr/>
          <a:lstStyle/>
          <a:p>
            <a:r>
              <a:rPr lang="en-US" dirty="0"/>
              <a:t>Emergency Mental Health Services</a:t>
            </a:r>
          </a:p>
        </p:txBody>
      </p:sp>
      <p:sp>
        <p:nvSpPr>
          <p:cNvPr id="3" name="Content Placeholder 2">
            <a:extLst>
              <a:ext uri="{FF2B5EF4-FFF2-40B4-BE49-F238E27FC236}">
                <a16:creationId xmlns:a16="http://schemas.microsoft.com/office/drawing/2014/main" id="{A7EDE9D7-D417-FB44-ED38-601D67F010DD}"/>
              </a:ext>
            </a:extLst>
          </p:cNvPr>
          <p:cNvSpPr>
            <a:spLocks noGrp="1"/>
          </p:cNvSpPr>
          <p:nvPr>
            <p:ph idx="1"/>
          </p:nvPr>
        </p:nvSpPr>
        <p:spPr>
          <a:xfrm>
            <a:off x="1097280" y="1845734"/>
            <a:ext cx="10058400" cy="4326466"/>
          </a:xfrm>
        </p:spPr>
        <p:txBody>
          <a:bodyPr>
            <a:normAutofit lnSpcReduction="10000"/>
          </a:bodyPr>
          <a:lstStyle/>
          <a:p>
            <a:r>
              <a:rPr lang="en-US" dirty="0"/>
              <a:t>Outpatient treatment of urgent mental health conditions by licensed professionals in community-based settings (e.g., streets, parks, and campgrounds and other places unsheltered people are living). These services are eligible only to the extent that other appropriate mental health services are inaccessible or unavailable within the area.</a:t>
            </a:r>
          </a:p>
          <a:p>
            <a:endParaRPr lang="en-US" dirty="0"/>
          </a:p>
          <a:p>
            <a:pPr lvl="1">
              <a:buFont typeface="Arial" panose="020B0604020202020204" pitchFamily="34" charset="0"/>
              <a:buChar char="•"/>
            </a:pPr>
            <a:r>
              <a:rPr lang="en-US" sz="2000" dirty="0"/>
              <a:t>Mental health services are the application of therapeutic processes to personal, family, situational, or occupational problems to bring about positive resolution of the problem or improved individual or family functioning or circumstances.</a:t>
            </a:r>
          </a:p>
          <a:p>
            <a:pPr lvl="1">
              <a:buFont typeface="Arial" panose="020B0604020202020204" pitchFamily="34" charset="0"/>
              <a:buChar char="•"/>
            </a:pPr>
            <a:r>
              <a:rPr lang="en-US" sz="2000" dirty="0"/>
              <a:t>Health services delivered in a non-facility setting, rather than services that may be delivered on a routine basis.</a:t>
            </a:r>
          </a:p>
          <a:p>
            <a:pPr lvl="1">
              <a:buFont typeface="Arial" panose="020B0604020202020204" pitchFamily="34" charset="0"/>
              <a:buChar char="•"/>
            </a:pPr>
            <a:r>
              <a:rPr lang="en-US" sz="2000" dirty="0"/>
              <a:t>Crisis Intervention </a:t>
            </a:r>
          </a:p>
          <a:p>
            <a:pPr lvl="1">
              <a:buFont typeface="Arial" panose="020B0604020202020204" pitchFamily="34" charset="0"/>
              <a:buChar char="•"/>
            </a:pPr>
            <a:r>
              <a:rPr lang="en-US" sz="2000" b="1" dirty="0"/>
              <a:t>Prescriptions</a:t>
            </a:r>
            <a:r>
              <a:rPr lang="en-US" sz="2000" dirty="0"/>
              <a:t> </a:t>
            </a:r>
          </a:p>
          <a:p>
            <a:pPr lvl="1">
              <a:buFont typeface="Arial" panose="020B0604020202020204" pitchFamily="34" charset="0"/>
              <a:buChar char="•"/>
            </a:pPr>
            <a:r>
              <a:rPr lang="en-US" sz="2000" dirty="0"/>
              <a:t>Explanation about the use and management of medications and combinations of therapeutic approaches</a:t>
            </a:r>
          </a:p>
        </p:txBody>
      </p:sp>
    </p:spTree>
    <p:extLst>
      <p:ext uri="{BB962C8B-B14F-4D97-AF65-F5344CB8AC3E}">
        <p14:creationId xmlns:p14="http://schemas.microsoft.com/office/powerpoint/2010/main" val="11065439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9FD6-F742-8EB1-0504-632DD5993768}"/>
              </a:ext>
            </a:extLst>
          </p:cNvPr>
          <p:cNvSpPr>
            <a:spLocks noGrp="1"/>
          </p:cNvSpPr>
          <p:nvPr>
            <p:ph type="title"/>
          </p:nvPr>
        </p:nvSpPr>
        <p:spPr/>
        <p:txBody>
          <a:bodyPr/>
          <a:lstStyle/>
          <a:p>
            <a:r>
              <a:rPr lang="en-US" dirty="0"/>
              <a:t>Transportation</a:t>
            </a:r>
          </a:p>
        </p:txBody>
      </p:sp>
      <p:sp>
        <p:nvSpPr>
          <p:cNvPr id="3" name="Content Placeholder 2">
            <a:extLst>
              <a:ext uri="{FF2B5EF4-FFF2-40B4-BE49-F238E27FC236}">
                <a16:creationId xmlns:a16="http://schemas.microsoft.com/office/drawing/2014/main" id="{7A19B167-6DD7-4D4E-393E-80DDDE0DB76E}"/>
              </a:ext>
            </a:extLst>
          </p:cNvPr>
          <p:cNvSpPr>
            <a:spLocks noGrp="1"/>
          </p:cNvSpPr>
          <p:nvPr>
            <p:ph idx="1"/>
          </p:nvPr>
        </p:nvSpPr>
        <p:spPr/>
        <p:txBody>
          <a:bodyPr/>
          <a:lstStyle/>
          <a:p>
            <a:r>
              <a:rPr lang="en-US" dirty="0"/>
              <a:t>Travel by outreach workers, social workers, medical professionals, or other service providers during the provision of eligible street outreach services. Also includes the costs of transporting unsheltered people to emergency shelters or other service facilities.</a:t>
            </a:r>
          </a:p>
          <a:p>
            <a:endParaRPr lang="en-US" dirty="0"/>
          </a:p>
          <a:p>
            <a:pPr lvl="1">
              <a:buFont typeface="Arial" panose="020B0604020202020204" pitchFamily="34" charset="0"/>
              <a:buChar char="•"/>
            </a:pPr>
            <a:r>
              <a:rPr lang="en-US" sz="2000" dirty="0"/>
              <a:t>Client’s travel on public transportation</a:t>
            </a:r>
          </a:p>
          <a:p>
            <a:pPr lvl="1">
              <a:buFont typeface="Arial" panose="020B0604020202020204" pitchFamily="34" charset="0"/>
              <a:buChar char="•"/>
            </a:pPr>
            <a:r>
              <a:rPr lang="en-US" sz="2000" dirty="0"/>
              <a:t>When public transportation is not available, Lyft &amp; Ubers can be used. Reasonable tips for drivers are a reimbursable expense</a:t>
            </a:r>
          </a:p>
          <a:p>
            <a:pPr lvl="1">
              <a:buFont typeface="Arial" panose="020B0604020202020204" pitchFamily="34" charset="0"/>
              <a:buChar char="•"/>
            </a:pPr>
            <a:r>
              <a:rPr lang="en-US" sz="2000" dirty="0"/>
              <a:t>Outreach worker’s mileage when using their own vehicle to conduct street outreach work &amp; transportation of clients</a:t>
            </a:r>
          </a:p>
          <a:p>
            <a:pPr lvl="1">
              <a:buFont typeface="Arial" panose="020B0604020202020204" pitchFamily="34" charset="0"/>
              <a:buChar char="•"/>
            </a:pPr>
            <a:r>
              <a:rPr lang="en-US" sz="2000" dirty="0"/>
              <a:t>Cost of gas, insurance, and maintenance on a vehicle owned by the agency to complete street outreach work</a:t>
            </a:r>
          </a:p>
          <a:p>
            <a:pPr lvl="1">
              <a:buFont typeface="Arial" panose="020B0604020202020204" pitchFamily="34" charset="0"/>
              <a:buChar char="•"/>
            </a:pPr>
            <a:r>
              <a:rPr lang="en-US" sz="2000" dirty="0"/>
              <a:t>Travel costs of outreach workers to accompany or assist clients to use public transportation</a:t>
            </a:r>
          </a:p>
        </p:txBody>
      </p:sp>
    </p:spTree>
    <p:extLst>
      <p:ext uri="{BB962C8B-B14F-4D97-AF65-F5344CB8AC3E}">
        <p14:creationId xmlns:p14="http://schemas.microsoft.com/office/powerpoint/2010/main" val="56623462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3C64-16CA-FA04-6740-61E1FDC2D6AE}"/>
              </a:ext>
            </a:extLst>
          </p:cNvPr>
          <p:cNvSpPr>
            <a:spLocks noGrp="1"/>
          </p:cNvSpPr>
          <p:nvPr>
            <p:ph type="title"/>
          </p:nvPr>
        </p:nvSpPr>
        <p:spPr/>
        <p:txBody>
          <a:bodyPr/>
          <a:lstStyle/>
          <a:p>
            <a:r>
              <a:rPr lang="en-US" dirty="0"/>
              <a:t>Services for Special Populations</a:t>
            </a:r>
          </a:p>
        </p:txBody>
      </p:sp>
      <p:sp>
        <p:nvSpPr>
          <p:cNvPr id="3" name="Content Placeholder 2">
            <a:extLst>
              <a:ext uri="{FF2B5EF4-FFF2-40B4-BE49-F238E27FC236}">
                <a16:creationId xmlns:a16="http://schemas.microsoft.com/office/drawing/2014/main" id="{111F36B1-3EEC-4C7D-3DCD-9A0E0D37475A}"/>
              </a:ext>
            </a:extLst>
          </p:cNvPr>
          <p:cNvSpPr>
            <a:spLocks noGrp="1"/>
          </p:cNvSpPr>
          <p:nvPr>
            <p:ph idx="1"/>
          </p:nvPr>
        </p:nvSpPr>
        <p:spPr/>
        <p:txBody>
          <a:bodyPr/>
          <a:lstStyle/>
          <a:p>
            <a:r>
              <a:rPr lang="en-US" dirty="0"/>
              <a:t>This is all eligible Essential Services that have specifically been tailored to address the special needs of the following populations who are literally homeless:</a:t>
            </a:r>
          </a:p>
          <a:p>
            <a:endParaRPr lang="en-US" dirty="0"/>
          </a:p>
          <a:p>
            <a:pPr lvl="1">
              <a:buFont typeface="Arial" panose="020B0604020202020204" pitchFamily="34" charset="0"/>
              <a:buChar char="•"/>
            </a:pPr>
            <a:r>
              <a:rPr lang="en-US" sz="2000" dirty="0"/>
              <a:t>Homeless youth </a:t>
            </a:r>
          </a:p>
          <a:p>
            <a:pPr lvl="1">
              <a:buFont typeface="Arial" panose="020B0604020202020204" pitchFamily="34" charset="0"/>
              <a:buChar char="•"/>
            </a:pPr>
            <a:r>
              <a:rPr lang="en-US" sz="2000" dirty="0"/>
              <a:t>Victims of domestic violence and related crimes or threats</a:t>
            </a:r>
          </a:p>
          <a:p>
            <a:pPr lvl="1">
              <a:buFont typeface="Arial" panose="020B0604020202020204" pitchFamily="34" charset="0"/>
              <a:buChar char="•"/>
            </a:pPr>
            <a:r>
              <a:rPr lang="en-US" sz="2000" dirty="0"/>
              <a:t>People living with HIV/AIDS</a:t>
            </a:r>
          </a:p>
        </p:txBody>
      </p:sp>
    </p:spTree>
    <p:extLst>
      <p:ext uri="{BB962C8B-B14F-4D97-AF65-F5344CB8AC3E}">
        <p14:creationId xmlns:p14="http://schemas.microsoft.com/office/powerpoint/2010/main" val="18470650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Street Outreach Objective</a:t>
            </a:r>
          </a:p>
        </p:txBody>
      </p:sp>
      <p:sp>
        <p:nvSpPr>
          <p:cNvPr id="4" name="Content Placeholder 3">
            <a:extLst>
              <a:ext uri="{FF2B5EF4-FFF2-40B4-BE49-F238E27FC236}">
                <a16:creationId xmlns:a16="http://schemas.microsoft.com/office/drawing/2014/main" id="{C78AE5CE-BD22-1B25-98E1-248F21BE2D7F}"/>
              </a:ext>
            </a:extLst>
          </p:cNvPr>
          <p:cNvSpPr>
            <a:spLocks noGrp="1"/>
          </p:cNvSpPr>
          <p:nvPr>
            <p:ph idx="1"/>
          </p:nvPr>
        </p:nvSpPr>
        <p:spPr/>
        <p:txBody>
          <a:bodyPr anchor="ctr">
            <a:normAutofit/>
          </a:bodyPr>
          <a:lstStyle/>
          <a:p>
            <a:pPr algn="ctr"/>
            <a:r>
              <a:rPr lang="en-US" sz="2400" b="0" i="0" dirty="0">
                <a:solidFill>
                  <a:srgbClr val="333333"/>
                </a:solidFill>
                <a:effectLst/>
                <a:highlight>
                  <a:srgbClr val="FFFFFF"/>
                </a:highlight>
                <a:latin typeface="Open Sans" panose="020B0606030504020204" pitchFamily="34" charset="0"/>
              </a:rPr>
              <a:t>Street Outreach activities are designed to meet the immediate needs of people experiencing homelessness in </a:t>
            </a:r>
            <a:r>
              <a:rPr lang="en-US" sz="2400" b="1" i="0" dirty="0">
                <a:solidFill>
                  <a:srgbClr val="333333"/>
                </a:solidFill>
                <a:effectLst/>
                <a:highlight>
                  <a:srgbClr val="FFFFFF"/>
                </a:highlight>
                <a:latin typeface="Open Sans" panose="020B0606030504020204" pitchFamily="34" charset="0"/>
              </a:rPr>
              <a:t>unsheltered</a:t>
            </a:r>
            <a:r>
              <a:rPr lang="en-US" sz="2400" b="0" i="0" dirty="0">
                <a:solidFill>
                  <a:srgbClr val="333333"/>
                </a:solidFill>
                <a:effectLst/>
                <a:highlight>
                  <a:srgbClr val="FFFFFF"/>
                </a:highlight>
                <a:latin typeface="Open Sans" panose="020B0606030504020204" pitchFamily="34" charset="0"/>
              </a:rPr>
              <a:t> locations by connecting them with emergency shelter, housing, or critical services, and providing them with urgent, non-facility-based care. </a:t>
            </a:r>
          </a:p>
          <a:p>
            <a:pPr algn="ctr"/>
            <a:endParaRPr lang="en-US" sz="2400" b="0" i="0" dirty="0">
              <a:solidFill>
                <a:srgbClr val="333333"/>
              </a:solidFill>
              <a:effectLst/>
              <a:highlight>
                <a:srgbClr val="FFFFFF"/>
              </a:highlight>
              <a:latin typeface="Open Sans" panose="020B0606030504020204" pitchFamily="34" charset="0"/>
            </a:endParaRPr>
          </a:p>
          <a:p>
            <a:pPr algn="ctr"/>
            <a:r>
              <a:rPr lang="en-US" sz="2400" b="0" i="0" dirty="0">
                <a:solidFill>
                  <a:srgbClr val="333333"/>
                </a:solidFill>
                <a:effectLst/>
                <a:highlight>
                  <a:srgbClr val="FFFFFF"/>
                </a:highlight>
                <a:latin typeface="Open Sans" panose="020B0606030504020204" pitchFamily="34" charset="0"/>
              </a:rPr>
              <a:t>Goal: supporting households experiencing homelessness in achieving  permanent, sustainable housing.</a:t>
            </a:r>
          </a:p>
        </p:txBody>
      </p:sp>
    </p:spTree>
    <p:extLst>
      <p:ext uri="{BB962C8B-B14F-4D97-AF65-F5344CB8AC3E}">
        <p14:creationId xmlns:p14="http://schemas.microsoft.com/office/powerpoint/2010/main" val="1504324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D3EB-6AC8-FA6F-1331-8D6AE3942089}"/>
              </a:ext>
            </a:extLst>
          </p:cNvPr>
          <p:cNvSpPr>
            <a:spLocks noGrp="1"/>
          </p:cNvSpPr>
          <p:nvPr>
            <p:ph type="title"/>
          </p:nvPr>
        </p:nvSpPr>
        <p:spPr/>
        <p:txBody>
          <a:bodyPr/>
          <a:lstStyle/>
          <a:p>
            <a:r>
              <a:rPr lang="en-US" dirty="0"/>
              <a:t>Ineligible Costs Under Street Outreach</a:t>
            </a:r>
          </a:p>
        </p:txBody>
      </p:sp>
      <p:sp>
        <p:nvSpPr>
          <p:cNvPr id="3" name="Content Placeholder 2">
            <a:extLst>
              <a:ext uri="{FF2B5EF4-FFF2-40B4-BE49-F238E27FC236}">
                <a16:creationId xmlns:a16="http://schemas.microsoft.com/office/drawing/2014/main" id="{82C6E291-DADD-6C12-3730-C135EF501851}"/>
              </a:ext>
            </a:extLst>
          </p:cNvPr>
          <p:cNvSpPr>
            <a:spLocks noGrp="1"/>
          </p:cNvSpPr>
          <p:nvPr>
            <p:ph idx="1"/>
          </p:nvPr>
        </p:nvSpPr>
        <p:spPr/>
        <p:txBody>
          <a:bodyPr anchor="ctr"/>
          <a:lstStyle/>
          <a:p>
            <a:pPr lvl="1">
              <a:buFont typeface="Calibri" panose="020F0502020204030204" pitchFamily="34" charset="0"/>
              <a:buChar char="×"/>
            </a:pPr>
            <a:r>
              <a:rPr lang="en-US" sz="2000" dirty="0"/>
              <a:t>Any cost towards a participant who is not experiencing </a:t>
            </a:r>
            <a:r>
              <a:rPr lang="en-US" sz="2000" u="sng" dirty="0"/>
              <a:t>unsheltered homelessness</a:t>
            </a:r>
            <a:r>
              <a:rPr lang="en-US" sz="2000" dirty="0"/>
              <a:t> is not allowed under Street Outreach</a:t>
            </a:r>
          </a:p>
          <a:p>
            <a:pPr lvl="1">
              <a:buFont typeface="Calibri" panose="020F0502020204030204" pitchFamily="34" charset="0"/>
              <a:buChar char="×"/>
            </a:pPr>
            <a:r>
              <a:rPr lang="en-US" sz="2000" dirty="0"/>
              <a:t>Hotel and motel costs</a:t>
            </a:r>
          </a:p>
          <a:p>
            <a:pPr lvl="1">
              <a:buFont typeface="Calibri" panose="020F0502020204030204" pitchFamily="34" charset="0"/>
              <a:buChar char="×"/>
            </a:pPr>
            <a:r>
              <a:rPr lang="en-US" sz="2000" dirty="0"/>
              <a:t>Inpatient health and/or inpatient mental health services</a:t>
            </a:r>
          </a:p>
          <a:p>
            <a:pPr lvl="1">
              <a:buFont typeface="Calibri" panose="020F0502020204030204" pitchFamily="34" charset="0"/>
              <a:buChar char="×"/>
            </a:pPr>
            <a:r>
              <a:rPr lang="en-US" sz="2000" dirty="0"/>
              <a:t>Fuel, insurance and maintenance for clients’ vehicles </a:t>
            </a:r>
          </a:p>
          <a:p>
            <a:pPr lvl="1">
              <a:buFont typeface="Calibri" panose="020F0502020204030204" pitchFamily="34" charset="0"/>
              <a:buChar char="×"/>
            </a:pPr>
            <a:r>
              <a:rPr lang="en-US" sz="2000" dirty="0"/>
              <a:t>Food for shelter participants </a:t>
            </a:r>
          </a:p>
          <a:p>
            <a:pPr lvl="1">
              <a:buFont typeface="Calibri" panose="020F0502020204030204" pitchFamily="34" charset="0"/>
              <a:buChar char="×"/>
            </a:pPr>
            <a:r>
              <a:rPr lang="en-US" sz="2000" dirty="0"/>
              <a:t>Outreach events that do not solely serve persons experiencing unsheltered homelessness</a:t>
            </a:r>
          </a:p>
          <a:p>
            <a:pPr lvl="1">
              <a:buFont typeface="Calibri" panose="020F0502020204030204" pitchFamily="34" charset="0"/>
              <a:buChar char="×"/>
            </a:pPr>
            <a:r>
              <a:rPr lang="en-US" sz="2000" dirty="0"/>
              <a:t>Services provided in a facility</a:t>
            </a:r>
          </a:p>
          <a:p>
            <a:endParaRPr lang="en-US" dirty="0"/>
          </a:p>
        </p:txBody>
      </p:sp>
    </p:spTree>
    <p:extLst>
      <p:ext uri="{BB962C8B-B14F-4D97-AF65-F5344CB8AC3E}">
        <p14:creationId xmlns:p14="http://schemas.microsoft.com/office/powerpoint/2010/main" val="11824859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5927F42-ED76-600B-E950-093E104AAE17}"/>
              </a:ext>
            </a:extLst>
          </p:cNvPr>
          <p:cNvSpPr>
            <a:spLocks noGrp="1"/>
          </p:cNvSpPr>
          <p:nvPr>
            <p:ph type="title"/>
          </p:nvPr>
        </p:nvSpPr>
        <p:spPr>
          <a:xfrm>
            <a:off x="492370" y="516835"/>
            <a:ext cx="3084844" cy="3369365"/>
          </a:xfrm>
        </p:spPr>
        <p:txBody>
          <a:bodyPr>
            <a:normAutofit/>
          </a:bodyPr>
          <a:lstStyle/>
          <a:p>
            <a:r>
              <a:rPr lang="en-US" sz="3600">
                <a:solidFill>
                  <a:srgbClr val="FFFFFF"/>
                </a:solidFill>
              </a:rPr>
              <a:t>Street Outreach Client File Checklist</a:t>
            </a:r>
            <a:endParaRPr lang="en-US" sz="3600" dirty="0">
              <a:solidFill>
                <a:srgbClr val="FFFFFF"/>
              </a:solidFill>
            </a:endParaRP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76E56478-409D-6E29-4880-7EC38D7FED4E}"/>
              </a:ext>
            </a:extLst>
          </p:cNvPr>
          <p:cNvPicPr>
            <a:picLocks noChangeAspect="1"/>
          </p:cNvPicPr>
          <p:nvPr/>
        </p:nvPicPr>
        <p:blipFill>
          <a:blip r:embed="rId2"/>
          <a:stretch>
            <a:fillRect/>
          </a:stretch>
        </p:blipFill>
        <p:spPr>
          <a:xfrm>
            <a:off x="5162962" y="125097"/>
            <a:ext cx="4988892" cy="6607806"/>
          </a:xfrm>
          <a:prstGeom prst="rect">
            <a:avLst/>
          </a:prstGeom>
        </p:spPr>
      </p:pic>
    </p:spTree>
    <p:extLst>
      <p:ext uri="{BB962C8B-B14F-4D97-AF65-F5344CB8AC3E}">
        <p14:creationId xmlns:p14="http://schemas.microsoft.com/office/powerpoint/2010/main" val="33390731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CA282F-FAB6-DEC3-14E4-4B52F800BA9E}"/>
              </a:ext>
            </a:extLst>
          </p:cNvPr>
          <p:cNvSpPr>
            <a:spLocks noGrp="1"/>
          </p:cNvSpPr>
          <p:nvPr>
            <p:ph type="title"/>
          </p:nvPr>
        </p:nvSpPr>
        <p:spPr>
          <a:xfrm>
            <a:off x="965030" y="963997"/>
            <a:ext cx="3254691" cy="4938361"/>
          </a:xfrm>
        </p:spPr>
        <p:txBody>
          <a:bodyPr anchor="ctr">
            <a:normAutofit/>
          </a:bodyPr>
          <a:lstStyle/>
          <a:p>
            <a:r>
              <a:rPr lang="en-US" sz="4400" dirty="0"/>
              <a:t>1. </a:t>
            </a:r>
            <a:br>
              <a:rPr lang="en-US" sz="4400" dirty="0"/>
            </a:br>
            <a:r>
              <a:rPr lang="en-US" sz="4400" dirty="0"/>
              <a:t>Enrollment into HMIS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51FBA8-0FCD-5A15-AD78-90693DE0ED50}"/>
              </a:ext>
            </a:extLst>
          </p:cNvPr>
          <p:cNvSpPr>
            <a:spLocks noGrp="1"/>
          </p:cNvSpPr>
          <p:nvPr>
            <p:ph idx="1"/>
          </p:nvPr>
        </p:nvSpPr>
        <p:spPr>
          <a:xfrm>
            <a:off x="5134882" y="963507"/>
            <a:ext cx="6135097" cy="4938851"/>
          </a:xfrm>
        </p:spPr>
        <p:txBody>
          <a:bodyPr anchor="ctr">
            <a:normAutofit/>
          </a:bodyPr>
          <a:lstStyle/>
          <a:p>
            <a:r>
              <a:rPr lang="en-US" sz="1800" dirty="0"/>
              <a:t>Check HMIS or comparable database to determine if the applicant is currently receiving assistance from any other federal funding sources. </a:t>
            </a:r>
          </a:p>
          <a:p>
            <a:r>
              <a:rPr lang="en-US" sz="1800" dirty="0"/>
              <a:t>Clients cannot receive funding for duplicate services at the same time. </a:t>
            </a:r>
          </a:p>
          <a:p>
            <a:r>
              <a:rPr lang="en-US" sz="1800" dirty="0"/>
              <a:t>In client’s file, include a printed HMIS screenshot can be used as documentation in the applicant’s file to show enrollment into HMIS or comparable database</a:t>
            </a:r>
          </a:p>
        </p:txBody>
      </p:sp>
    </p:spTree>
    <p:extLst>
      <p:ext uri="{BB962C8B-B14F-4D97-AF65-F5344CB8AC3E}">
        <p14:creationId xmlns:p14="http://schemas.microsoft.com/office/powerpoint/2010/main" val="28878773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56AB5-7E8E-3CA9-D42B-C00C25E5E894}"/>
              </a:ext>
            </a:extLst>
          </p:cNvPr>
          <p:cNvSpPr>
            <a:spLocks noGrp="1"/>
          </p:cNvSpPr>
          <p:nvPr>
            <p:ph type="title"/>
          </p:nvPr>
        </p:nvSpPr>
        <p:spPr>
          <a:xfrm>
            <a:off x="965030" y="963997"/>
            <a:ext cx="3254691" cy="4938361"/>
          </a:xfrm>
        </p:spPr>
        <p:txBody>
          <a:bodyPr anchor="ctr">
            <a:normAutofit/>
          </a:bodyPr>
          <a:lstStyle/>
          <a:p>
            <a:r>
              <a:rPr lang="en-US" sz="4400" dirty="0"/>
              <a:t>2. </a:t>
            </a:r>
            <a:br>
              <a:rPr lang="en-US" sz="4400" dirty="0"/>
            </a:br>
            <a:r>
              <a:rPr lang="en-US" sz="4400" dirty="0"/>
              <a:t>Case Notes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4CEBE7-0BBB-40C3-1A18-3B752171A6B4}"/>
              </a:ext>
            </a:extLst>
          </p:cNvPr>
          <p:cNvSpPr>
            <a:spLocks noGrp="1"/>
          </p:cNvSpPr>
          <p:nvPr>
            <p:ph idx="1"/>
          </p:nvPr>
        </p:nvSpPr>
        <p:spPr>
          <a:xfrm>
            <a:off x="5134882" y="963507"/>
            <a:ext cx="6135097" cy="4938851"/>
          </a:xfrm>
        </p:spPr>
        <p:txBody>
          <a:bodyPr anchor="ctr">
            <a:normAutofit/>
          </a:bodyPr>
          <a:lstStyle/>
          <a:p>
            <a:r>
              <a:rPr lang="en-US" sz="1800" dirty="0"/>
              <a:t>Outreach teams will be responsible for ensuring that a case plan is established for each household that is client-centered, realistic, and focused towards a goal of permanent housing.</a:t>
            </a:r>
          </a:p>
          <a:p>
            <a:r>
              <a:rPr lang="en-US" sz="1800" dirty="0"/>
              <a:t>Case notes should document:</a:t>
            </a:r>
          </a:p>
          <a:p>
            <a:pPr lvl="1"/>
            <a:r>
              <a:rPr lang="en-US" sz="1600" dirty="0"/>
              <a:t>Client is experiencing unsheltered homelessness</a:t>
            </a:r>
          </a:p>
          <a:p>
            <a:pPr lvl="1"/>
            <a:r>
              <a:rPr lang="en-US" sz="1600" dirty="0"/>
              <a:t>The immediate needs of client</a:t>
            </a:r>
          </a:p>
          <a:p>
            <a:pPr lvl="1"/>
            <a:r>
              <a:rPr lang="en-US" sz="1600" dirty="0"/>
              <a:t>All services provided to client under SO activity</a:t>
            </a:r>
          </a:p>
          <a:p>
            <a:pPr lvl="1"/>
            <a:r>
              <a:rPr lang="en-US" sz="1600" dirty="0"/>
              <a:t>Referral and connection to other mainstream resources and other homeless service providers as necessary</a:t>
            </a:r>
            <a:endParaRPr lang="en-US" sz="1400" dirty="0"/>
          </a:p>
          <a:p>
            <a:endParaRPr lang="en-US" sz="1800" dirty="0"/>
          </a:p>
        </p:txBody>
      </p:sp>
    </p:spTree>
    <p:extLst>
      <p:ext uri="{BB962C8B-B14F-4D97-AF65-F5344CB8AC3E}">
        <p14:creationId xmlns:p14="http://schemas.microsoft.com/office/powerpoint/2010/main" val="16031153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38314-C3BE-0BFE-B742-5ABA560E7875}"/>
              </a:ext>
            </a:extLst>
          </p:cNvPr>
          <p:cNvSpPr>
            <a:spLocks noGrp="1"/>
          </p:cNvSpPr>
          <p:nvPr>
            <p:ph type="title"/>
          </p:nvPr>
        </p:nvSpPr>
        <p:spPr>
          <a:xfrm>
            <a:off x="965030" y="963997"/>
            <a:ext cx="3254691" cy="4938361"/>
          </a:xfrm>
        </p:spPr>
        <p:txBody>
          <a:bodyPr anchor="ctr">
            <a:normAutofit/>
          </a:bodyPr>
          <a:lstStyle/>
          <a:p>
            <a:r>
              <a:rPr lang="en-US" sz="4400" dirty="0"/>
              <a:t>3. </a:t>
            </a:r>
            <a:br>
              <a:rPr lang="en-US" sz="4400" dirty="0"/>
            </a:br>
            <a:r>
              <a:rPr lang="en-US" sz="4400" dirty="0"/>
              <a:t>Financial Assistance Tracking</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CFE6EA-6DCD-2985-C694-76D7238A5D3C}"/>
              </a:ext>
            </a:extLst>
          </p:cNvPr>
          <p:cNvSpPr>
            <a:spLocks noGrp="1"/>
          </p:cNvSpPr>
          <p:nvPr>
            <p:ph idx="1"/>
          </p:nvPr>
        </p:nvSpPr>
        <p:spPr>
          <a:xfrm>
            <a:off x="5134882" y="963507"/>
            <a:ext cx="6135097" cy="4938851"/>
          </a:xfrm>
        </p:spPr>
        <p:txBody>
          <a:bodyPr anchor="ctr">
            <a:normAutofit/>
          </a:bodyPr>
          <a:lstStyle/>
          <a:p>
            <a:r>
              <a:rPr lang="en-US" sz="1800" dirty="0"/>
              <a:t>Costs tracked in client files are only for expenses for specific clients</a:t>
            </a:r>
          </a:p>
          <a:p>
            <a:r>
              <a:rPr lang="en-US" sz="1800" dirty="0"/>
              <a:t>Bulk purchases of tents or outreach kits do not need to be tracked in financial tracking but must be recorded in case notes under services provided</a:t>
            </a:r>
          </a:p>
          <a:p>
            <a:r>
              <a:rPr lang="en-US" sz="1800" dirty="0"/>
              <a:t>Financial Tracking Sheet is on the ESG website that can be used as an optional way to track individual client purchases</a:t>
            </a:r>
          </a:p>
        </p:txBody>
      </p:sp>
    </p:spTree>
    <p:extLst>
      <p:ext uri="{BB962C8B-B14F-4D97-AF65-F5344CB8AC3E}">
        <p14:creationId xmlns:p14="http://schemas.microsoft.com/office/powerpoint/2010/main" val="240879089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27690-0E0D-3045-ED46-B321AE4A92A5}"/>
              </a:ext>
            </a:extLst>
          </p:cNvPr>
          <p:cNvSpPr>
            <a:spLocks noGrp="1"/>
          </p:cNvSpPr>
          <p:nvPr>
            <p:ph type="title"/>
          </p:nvPr>
        </p:nvSpPr>
        <p:spPr>
          <a:xfrm>
            <a:off x="965030" y="963997"/>
            <a:ext cx="3254691" cy="4938361"/>
          </a:xfrm>
        </p:spPr>
        <p:txBody>
          <a:bodyPr anchor="ctr">
            <a:normAutofit/>
          </a:bodyPr>
          <a:lstStyle/>
          <a:p>
            <a:r>
              <a:rPr lang="en-US" sz="4400" dirty="0"/>
              <a:t>4. Termination Procedure</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C9AFBD-3229-9640-BE1F-972F7CD3F3AB}"/>
              </a:ext>
            </a:extLst>
          </p:cNvPr>
          <p:cNvSpPr>
            <a:spLocks noGrp="1"/>
          </p:cNvSpPr>
          <p:nvPr>
            <p:ph idx="1"/>
          </p:nvPr>
        </p:nvSpPr>
        <p:spPr>
          <a:xfrm>
            <a:off x="5134882" y="963507"/>
            <a:ext cx="6135097" cy="4938851"/>
          </a:xfrm>
        </p:spPr>
        <p:txBody>
          <a:bodyPr anchor="ctr">
            <a:normAutofit/>
          </a:bodyPr>
          <a:lstStyle/>
          <a:p>
            <a:r>
              <a:rPr lang="en-US" sz="1800" dirty="0"/>
              <a:t>24 CFR 576.402(a) - If a program participant violates program requirements, the recipient or subrecipient may terminate the assistance in accordance with a formal process established by the agency that recognizes the rights of individuals affected. The agency must exercise judgment and examine all extenuating circumstances in determining when violations warrant termination so that a program participant's assistance is terminated only in the most severe cases.</a:t>
            </a:r>
          </a:p>
          <a:p>
            <a:r>
              <a:rPr lang="en-US" sz="1800" dirty="0"/>
              <a:t>For ESG Street Outreach and Emergency Shelter, the ESG Interim Rule does not require that any specific criteria cited be included in the termination policy.</a:t>
            </a:r>
          </a:p>
          <a:p>
            <a:r>
              <a:rPr lang="en-US" sz="1800" dirty="0"/>
              <a:t>If a client is terminated from your Street Outreach program, detailed case notes must be included outlining the circumstances.</a:t>
            </a:r>
          </a:p>
        </p:txBody>
      </p:sp>
    </p:spTree>
    <p:extLst>
      <p:ext uri="{BB962C8B-B14F-4D97-AF65-F5344CB8AC3E}">
        <p14:creationId xmlns:p14="http://schemas.microsoft.com/office/powerpoint/2010/main" val="101602590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1B62-F3BB-7729-C213-1D7221FF59DA}"/>
              </a:ext>
            </a:extLst>
          </p:cNvPr>
          <p:cNvSpPr>
            <a:spLocks noGrp="1"/>
          </p:cNvSpPr>
          <p:nvPr>
            <p:ph type="title"/>
          </p:nvPr>
        </p:nvSpPr>
        <p:spPr/>
        <p:txBody>
          <a:bodyPr/>
          <a:lstStyle/>
          <a:p>
            <a:r>
              <a:rPr lang="en-US" dirty="0"/>
              <a:t>What are ESG Written Standards?</a:t>
            </a:r>
          </a:p>
        </p:txBody>
      </p:sp>
      <p:sp>
        <p:nvSpPr>
          <p:cNvPr id="3" name="Content Placeholder 2">
            <a:extLst>
              <a:ext uri="{FF2B5EF4-FFF2-40B4-BE49-F238E27FC236}">
                <a16:creationId xmlns:a16="http://schemas.microsoft.com/office/drawing/2014/main" id="{87F54070-9FFA-EB4D-6679-F5DCB1DC8CCC}"/>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t>Standard Policies and Procedures for your ESG program, must also align with CoC </a:t>
            </a:r>
            <a:r>
              <a:rPr lang="en-US"/>
              <a:t>Written Standards </a:t>
            </a:r>
            <a:endParaRPr lang="en-US" dirty="0"/>
          </a:p>
          <a:p>
            <a:pPr>
              <a:buFont typeface="Wingdings" panose="05000000000000000000" pitchFamily="2" charset="2"/>
              <a:buChar char="Ø"/>
            </a:pPr>
            <a:r>
              <a:rPr lang="en-US" dirty="0"/>
              <a:t>Each ESG program component has differing minimum standards that need to be included</a:t>
            </a:r>
          </a:p>
          <a:p>
            <a:pPr>
              <a:buFont typeface="Wingdings" panose="05000000000000000000" pitchFamily="2" charset="2"/>
              <a:buChar char="Ø"/>
            </a:pPr>
            <a:r>
              <a:rPr lang="en-US" dirty="0"/>
              <a:t>The </a:t>
            </a:r>
            <a:r>
              <a:rPr lang="en-US" i="1" dirty="0"/>
              <a:t>ESG Written Standards Checklist </a:t>
            </a:r>
            <a:r>
              <a:rPr lang="en-US" dirty="0"/>
              <a:t>outlines each requirement per program component</a:t>
            </a:r>
          </a:p>
          <a:p>
            <a:pPr>
              <a:buFont typeface="Wingdings" panose="05000000000000000000" pitchFamily="2" charset="2"/>
              <a:buChar char="Ø"/>
            </a:pPr>
            <a:r>
              <a:rPr lang="en-US" dirty="0"/>
              <a:t>Must be followed consistently throughout the grant year and with each client that you serve</a:t>
            </a:r>
          </a:p>
          <a:p>
            <a:pPr>
              <a:buFont typeface="Wingdings" panose="05000000000000000000" pitchFamily="2" charset="2"/>
              <a:buChar char="Ø"/>
            </a:pPr>
            <a:r>
              <a:rPr lang="en-US" dirty="0"/>
              <a:t>ESG Written Standards are required to be sent in with each agency’s ESG application and are reviewed by THDA – changes may be necessary</a:t>
            </a:r>
          </a:p>
          <a:p>
            <a:pPr>
              <a:buFont typeface="Wingdings" panose="05000000000000000000" pitchFamily="2" charset="2"/>
              <a:buChar char="Ø"/>
            </a:pPr>
            <a:r>
              <a:rPr lang="en-US" dirty="0"/>
              <a:t>Any changes made to your Policies and Procedures must have Board approval and a Board Resolution of those approved Policies and Procedures must be documented</a:t>
            </a:r>
          </a:p>
          <a:p>
            <a:pPr>
              <a:buFont typeface="Wingdings" panose="05000000000000000000" pitchFamily="2" charset="2"/>
              <a:buChar char="Ø"/>
            </a:pPr>
            <a:r>
              <a:rPr lang="en-US" dirty="0"/>
              <a:t>If you would like assistance drafting written standards that meet minimum requirements, do not hesitate to reach out to our team</a:t>
            </a:r>
          </a:p>
        </p:txBody>
      </p:sp>
    </p:spTree>
    <p:extLst>
      <p:ext uri="{BB962C8B-B14F-4D97-AF65-F5344CB8AC3E}">
        <p14:creationId xmlns:p14="http://schemas.microsoft.com/office/powerpoint/2010/main" val="229433272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F707-1783-FE42-34E6-945A72E3AB89}"/>
              </a:ext>
            </a:extLst>
          </p:cNvPr>
          <p:cNvSpPr>
            <a:spLocks noGrp="1"/>
          </p:cNvSpPr>
          <p:nvPr>
            <p:ph type="title"/>
          </p:nvPr>
        </p:nvSpPr>
        <p:spPr/>
        <p:txBody>
          <a:bodyPr/>
          <a:lstStyle/>
          <a:p>
            <a:r>
              <a:rPr lang="en-US" dirty="0"/>
              <a:t>Written Standards for Street Outreach</a:t>
            </a:r>
          </a:p>
        </p:txBody>
      </p:sp>
      <p:graphicFrame>
        <p:nvGraphicFramePr>
          <p:cNvPr id="6" name="Content Placeholder 5">
            <a:extLst>
              <a:ext uri="{FF2B5EF4-FFF2-40B4-BE49-F238E27FC236}">
                <a16:creationId xmlns:a16="http://schemas.microsoft.com/office/drawing/2014/main" id="{A25A6175-6628-3D6A-F762-39338AB1C89C}"/>
              </a:ext>
            </a:extLst>
          </p:cNvPr>
          <p:cNvGraphicFramePr>
            <a:graphicFrameLocks noGrp="1"/>
          </p:cNvGraphicFramePr>
          <p:nvPr>
            <p:ph idx="1"/>
            <p:extLst>
              <p:ext uri="{D42A27DB-BD31-4B8C-83A1-F6EECF244321}">
                <p14:modId xmlns:p14="http://schemas.microsoft.com/office/powerpoint/2010/main" val="1487060389"/>
              </p:ext>
            </p:extLst>
          </p:nvPr>
        </p:nvGraphicFramePr>
        <p:xfrm>
          <a:off x="228600" y="1828801"/>
          <a:ext cx="11658600" cy="3581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F94AD9E-4675-D76F-D6E4-F359EB8A717E}"/>
              </a:ext>
            </a:extLst>
          </p:cNvPr>
          <p:cNvSpPr txBox="1"/>
          <p:nvPr/>
        </p:nvSpPr>
        <p:spPr>
          <a:xfrm>
            <a:off x="6629400" y="5501641"/>
            <a:ext cx="5271654" cy="646331"/>
          </a:xfrm>
          <a:prstGeom prst="rect">
            <a:avLst/>
          </a:prstGeom>
          <a:noFill/>
        </p:spPr>
        <p:txBody>
          <a:bodyPr wrap="square" rtlCol="0">
            <a:spAutoFit/>
          </a:bodyPr>
          <a:lstStyle/>
          <a:p>
            <a:pPr algn="r"/>
            <a:r>
              <a:rPr lang="en-US" dirty="0">
                <a:solidFill>
                  <a:schemeClr val="tx2"/>
                </a:solidFill>
                <a:latin typeface="+mn-lt"/>
              </a:rPr>
              <a:t>*Refer to </a:t>
            </a:r>
            <a:r>
              <a:rPr lang="en-US" b="1" dirty="0">
                <a:latin typeface="+mn-lt"/>
                <a:hlinkClick r:id="rId7"/>
              </a:rPr>
              <a:t>ESG Written Standards Checklist</a:t>
            </a:r>
            <a:r>
              <a:rPr lang="en-US" b="1" dirty="0">
                <a:solidFill>
                  <a:schemeClr val="tx2"/>
                </a:solidFill>
                <a:latin typeface="+mn-lt"/>
              </a:rPr>
              <a:t> </a:t>
            </a:r>
            <a:r>
              <a:rPr lang="en-US" dirty="0">
                <a:solidFill>
                  <a:schemeClr val="tx2"/>
                </a:solidFill>
                <a:latin typeface="+mn-lt"/>
              </a:rPr>
              <a:t>for more detail of these Written Standard requirements. </a:t>
            </a:r>
          </a:p>
        </p:txBody>
      </p:sp>
    </p:spTree>
    <p:extLst>
      <p:ext uri="{BB962C8B-B14F-4D97-AF65-F5344CB8AC3E}">
        <p14:creationId xmlns:p14="http://schemas.microsoft.com/office/powerpoint/2010/main" val="60831921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42C9BAD-56C1-5F83-C720-4116264C798E}"/>
              </a:ext>
            </a:extLst>
          </p:cNvPr>
          <p:cNvSpPr>
            <a:spLocks noGrp="1"/>
          </p:cNvSpPr>
          <p:nvPr>
            <p:ph type="title"/>
          </p:nvPr>
        </p:nvSpPr>
        <p:spPr>
          <a:xfrm>
            <a:off x="492370" y="516835"/>
            <a:ext cx="3084844" cy="1540565"/>
          </a:xfrm>
        </p:spPr>
        <p:txBody>
          <a:bodyPr>
            <a:normAutofit/>
          </a:bodyPr>
          <a:lstStyle/>
          <a:p>
            <a:r>
              <a:rPr lang="en-US" sz="4000" dirty="0">
                <a:solidFill>
                  <a:srgbClr val="FFFFFF"/>
                </a:solidFill>
              </a:rPr>
              <a:t>Reporting Requirements</a:t>
            </a:r>
          </a:p>
        </p:txBody>
      </p:sp>
      <p:sp>
        <p:nvSpPr>
          <p:cNvPr id="3" name="Content Placeholder 2">
            <a:extLst>
              <a:ext uri="{FF2B5EF4-FFF2-40B4-BE49-F238E27FC236}">
                <a16:creationId xmlns:a16="http://schemas.microsoft.com/office/drawing/2014/main" id="{D9470586-C5C1-3720-CA27-2F7113714674}"/>
              </a:ext>
            </a:extLst>
          </p:cNvPr>
          <p:cNvSpPr>
            <a:spLocks noGrp="1"/>
          </p:cNvSpPr>
          <p:nvPr>
            <p:ph idx="1"/>
          </p:nvPr>
        </p:nvSpPr>
        <p:spPr>
          <a:xfrm>
            <a:off x="492371" y="2362200"/>
            <a:ext cx="3084844" cy="4114800"/>
          </a:xfrm>
        </p:spPr>
        <p:txBody>
          <a:bodyPr>
            <a:normAutofit lnSpcReduction="10000"/>
          </a:bodyPr>
          <a:lstStyle/>
          <a:p>
            <a:pPr marL="0" indent="0">
              <a:buNone/>
            </a:pPr>
            <a:r>
              <a:rPr lang="en-US" sz="1900" dirty="0">
                <a:solidFill>
                  <a:srgbClr val="FFFFFF"/>
                </a:solidFill>
              </a:rPr>
              <a:t>The annual ESG CSV-CAPER report is required for all grantees to submit to THDA at the end of each grant year. </a:t>
            </a:r>
          </a:p>
          <a:p>
            <a:pPr marL="0" indent="0">
              <a:buNone/>
            </a:pPr>
            <a:endParaRPr lang="en-US" sz="1900" dirty="0">
              <a:solidFill>
                <a:srgbClr val="FFFFFF"/>
              </a:solidFill>
            </a:endParaRPr>
          </a:p>
          <a:p>
            <a:pPr marL="0" indent="0">
              <a:buNone/>
            </a:pPr>
            <a:r>
              <a:rPr lang="en-US" sz="1900" dirty="0">
                <a:solidFill>
                  <a:srgbClr val="FFFFFF"/>
                </a:solidFill>
              </a:rPr>
              <a:t>The following data for each component needs to be collected throughout the year.</a:t>
            </a:r>
          </a:p>
          <a:p>
            <a:pPr marL="0" indent="0">
              <a:buNone/>
            </a:pPr>
            <a:r>
              <a:rPr lang="en-US" sz="1900" dirty="0">
                <a:solidFill>
                  <a:srgbClr val="FFFFFF"/>
                </a:solidFill>
              </a:rPr>
              <a:t> </a:t>
            </a:r>
          </a:p>
          <a:p>
            <a:pPr marL="0" indent="0">
              <a:buNone/>
            </a:pPr>
            <a:r>
              <a:rPr lang="en-US" sz="1900" dirty="0">
                <a:solidFill>
                  <a:srgbClr val="FFFFFF"/>
                </a:solidFill>
              </a:rPr>
              <a:t>Review the </a:t>
            </a:r>
            <a:r>
              <a:rPr lang="en-US" sz="1900" dirty="0">
                <a:solidFill>
                  <a:schemeClr val="bg2"/>
                </a:solidFill>
                <a:hlinkClick r:id="rId2">
                  <a:extLst>
                    <a:ext uri="{A12FA001-AC4F-418D-AE19-62706E023703}">
                      <ahyp:hlinkClr xmlns:ahyp="http://schemas.microsoft.com/office/drawing/2018/hyperlinkcolor" val="tx"/>
                    </a:ext>
                  </a:extLst>
                </a:hlinkClick>
              </a:rPr>
              <a:t>ESG Program HMIS Manual</a:t>
            </a:r>
            <a:r>
              <a:rPr lang="en-US" sz="1900" dirty="0">
                <a:solidFill>
                  <a:schemeClr val="bg2"/>
                </a:solidFill>
              </a:rPr>
              <a:t> </a:t>
            </a:r>
            <a:r>
              <a:rPr lang="en-US" sz="1900" dirty="0">
                <a:solidFill>
                  <a:schemeClr val="bg1"/>
                </a:solidFill>
              </a:rPr>
              <a:t>&amp; coordinate with your CoC </a:t>
            </a:r>
            <a:r>
              <a:rPr lang="en-US" sz="1900" dirty="0">
                <a:solidFill>
                  <a:srgbClr val="FFFFFF"/>
                </a:solidFill>
              </a:rPr>
              <a:t>for more detailed strategies for the use of the HMIS for ESG.</a:t>
            </a:r>
          </a:p>
          <a:p>
            <a:endParaRPr lang="en-US" sz="1500" dirty="0">
              <a:solidFill>
                <a:srgbClr val="FFFFFF"/>
              </a:solidFill>
            </a:endParaRPr>
          </a:p>
        </p:txBody>
      </p:sp>
      <p:sp>
        <p:nvSpPr>
          <p:cNvPr id="25" name="Rectangle 2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96840950-2090-F9E6-A645-F0E83EEAC130}"/>
              </a:ext>
            </a:extLst>
          </p:cNvPr>
          <p:cNvPicPr>
            <a:picLocks noChangeAspect="1"/>
          </p:cNvPicPr>
          <p:nvPr/>
        </p:nvPicPr>
        <p:blipFill>
          <a:blip r:embed="rId3"/>
          <a:srcRect r="3" b="763"/>
          <a:stretch/>
        </p:blipFill>
        <p:spPr>
          <a:xfrm>
            <a:off x="4742017" y="814764"/>
            <a:ext cx="6798082" cy="52284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4233782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81EBB4FB-470E-65DD-835E-6674CD4A776D}"/>
              </a:ext>
            </a:extLst>
          </p:cNvPr>
          <p:cNvCxnSpPr>
            <a:cxnSpLocks/>
          </p:cNvCxnSpPr>
          <p:nvPr/>
        </p:nvCxnSpPr>
        <p:spPr>
          <a:xfrm>
            <a:off x="2034464" y="1378392"/>
            <a:ext cx="8123068" cy="0"/>
          </a:xfrm>
          <a:prstGeom prst="line">
            <a:avLst/>
          </a:prstGeom>
          <a:ln>
            <a:solidFill>
              <a:srgbClr val="507998"/>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5F8623A-26B7-FD04-4820-6B86AB308F36}"/>
              </a:ext>
            </a:extLst>
          </p:cNvPr>
          <p:cNvSpPr txBox="1"/>
          <p:nvPr/>
        </p:nvSpPr>
        <p:spPr>
          <a:xfrm>
            <a:off x="2279566" y="2182985"/>
            <a:ext cx="7630614" cy="2739211"/>
          </a:xfrm>
          <a:prstGeom prst="rect">
            <a:avLst/>
          </a:prstGeom>
          <a:noFill/>
        </p:spPr>
        <p:txBody>
          <a:bodyPr wrap="none" rtlCol="0">
            <a:spAutoFit/>
          </a:bodyPr>
          <a:lstStyle/>
          <a:p>
            <a:pPr algn="ctr"/>
            <a:r>
              <a:rPr lang="en-US" sz="6600" dirty="0">
                <a:solidFill>
                  <a:schemeClr val="tx2"/>
                </a:solidFill>
                <a:latin typeface="Century Gothic" panose="020B0502020202020204" pitchFamily="34" charset="0"/>
              </a:rPr>
              <a:t>Julie Ridenour</a:t>
            </a:r>
          </a:p>
          <a:p>
            <a:pPr algn="ctr"/>
            <a:endParaRPr lang="en-US" sz="6600" dirty="0">
              <a:solidFill>
                <a:schemeClr val="bg1"/>
              </a:solidFill>
              <a:latin typeface="Century Gothic" panose="020B0502020202020204" pitchFamily="34" charset="0"/>
            </a:endParaRPr>
          </a:p>
          <a:p>
            <a:pPr algn="ctr"/>
            <a:endParaRPr lang="en-US" sz="2000" i="1" dirty="0">
              <a:solidFill>
                <a:schemeClr val="bg1"/>
              </a:solidFill>
              <a:highlight>
                <a:srgbClr val="507998"/>
              </a:highlight>
              <a:latin typeface="Century Gothic" panose="020B0502020202020204" pitchFamily="34" charset="0"/>
            </a:endParaRPr>
          </a:p>
          <a:p>
            <a:pPr algn="ctr"/>
            <a:r>
              <a:rPr lang="en-US" sz="2000" i="1" dirty="0">
                <a:solidFill>
                  <a:schemeClr val="bg1"/>
                </a:solidFill>
                <a:highlight>
                  <a:srgbClr val="507998"/>
                </a:highlight>
                <a:latin typeface="Century Gothic" panose="020B0502020202020204" pitchFamily="34" charset="0"/>
              </a:rPr>
              <a:t>SENIOR HOUSING PROGRAMS COMPLIANCE COORDINATOR</a:t>
            </a:r>
            <a:endParaRPr lang="en-US" sz="2000" b="1" dirty="0">
              <a:solidFill>
                <a:srgbClr val="A02323"/>
              </a:solidFill>
              <a:highlight>
                <a:srgbClr val="507998"/>
              </a:highlight>
              <a:latin typeface="Century Gothic" panose="020B0502020202020204" pitchFamily="34" charset="0"/>
            </a:endParaRPr>
          </a:p>
        </p:txBody>
      </p:sp>
    </p:spTree>
    <p:extLst>
      <p:ext uri="{BB962C8B-B14F-4D97-AF65-F5344CB8AC3E}">
        <p14:creationId xmlns:p14="http://schemas.microsoft.com/office/powerpoint/2010/main" val="29823667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F427-9B79-729E-5199-E7C99F7AE9FB}"/>
              </a:ext>
            </a:extLst>
          </p:cNvPr>
          <p:cNvSpPr>
            <a:spLocks noGrp="1"/>
          </p:cNvSpPr>
          <p:nvPr>
            <p:ph type="title"/>
          </p:nvPr>
        </p:nvSpPr>
        <p:spPr/>
        <p:txBody>
          <a:bodyPr/>
          <a:lstStyle/>
          <a:p>
            <a:r>
              <a:rPr lang="en-US" dirty="0"/>
              <a:t>Minimum Period of Use</a:t>
            </a:r>
          </a:p>
        </p:txBody>
      </p:sp>
      <p:sp>
        <p:nvSpPr>
          <p:cNvPr id="3" name="Content Placeholder 2">
            <a:extLst>
              <a:ext uri="{FF2B5EF4-FFF2-40B4-BE49-F238E27FC236}">
                <a16:creationId xmlns:a16="http://schemas.microsoft.com/office/drawing/2014/main" id="{752812E7-4A5F-66EE-28E6-27F442DB4FE1}"/>
              </a:ext>
            </a:extLst>
          </p:cNvPr>
          <p:cNvSpPr>
            <a:spLocks noGrp="1"/>
          </p:cNvSpPr>
          <p:nvPr>
            <p:ph idx="1"/>
          </p:nvPr>
        </p:nvSpPr>
        <p:spPr/>
        <p:txBody>
          <a:bodyPr anchor="ctr">
            <a:normAutofit/>
          </a:bodyPr>
          <a:lstStyle/>
          <a:p>
            <a:pPr algn="l">
              <a:buFont typeface="Wingdings" panose="05000000000000000000" pitchFamily="2" charset="2"/>
              <a:buChar char="Ø"/>
            </a:pPr>
            <a:r>
              <a:rPr lang="en-US" b="0" i="0" dirty="0">
                <a:solidFill>
                  <a:srgbClr val="333333"/>
                </a:solidFill>
                <a:effectLst/>
                <a:highlight>
                  <a:srgbClr val="FFFFFF"/>
                </a:highlight>
              </a:rPr>
              <a:t>Street Outreach services must be provided for at least the period of time for which ESG funds are committed for that purpose.</a:t>
            </a:r>
          </a:p>
          <a:p>
            <a:pPr marL="0" indent="0" algn="l">
              <a:buNone/>
            </a:pPr>
            <a:endParaRPr lang="en-US" b="0" i="0" dirty="0">
              <a:solidFill>
                <a:srgbClr val="333333"/>
              </a:solidFill>
              <a:effectLst/>
              <a:highlight>
                <a:srgbClr val="FFFFFF"/>
              </a:highlight>
            </a:endParaRPr>
          </a:p>
          <a:p>
            <a:pPr marL="201168" lvl="1" indent="0">
              <a:buNone/>
            </a:pPr>
            <a:r>
              <a:rPr lang="en-US" sz="2000" i="0" dirty="0">
                <a:solidFill>
                  <a:srgbClr val="333333"/>
                </a:solidFill>
                <a:effectLst/>
                <a:highlight>
                  <a:srgbClr val="FFFFFF"/>
                </a:highlight>
              </a:rPr>
              <a:t>Example: </a:t>
            </a:r>
            <a:r>
              <a:rPr lang="en-US" sz="2000" b="0" i="0" dirty="0">
                <a:solidFill>
                  <a:srgbClr val="333333"/>
                </a:solidFill>
                <a:effectLst/>
                <a:highlight>
                  <a:srgbClr val="FFFFFF"/>
                </a:highlight>
              </a:rPr>
              <a:t>If the recipient commits to providing street outreach for an entire year, or if the recipient contracts with a subrecipient to provide street outreach services for an entire year, then the specified street outreach services must be provided for the entire one-year period.</a:t>
            </a:r>
          </a:p>
          <a:p>
            <a:pPr>
              <a:buFont typeface="Wingdings" panose="05000000000000000000" pitchFamily="2" charset="2"/>
              <a:buChar char="Ø"/>
            </a:pPr>
            <a:endParaRPr lang="en-US" dirty="0"/>
          </a:p>
          <a:p>
            <a:pPr>
              <a:buFont typeface="Wingdings" panose="05000000000000000000" pitchFamily="2" charset="2"/>
              <a:buChar char="Ø"/>
            </a:pPr>
            <a:r>
              <a:rPr lang="en-US" dirty="0"/>
              <a:t>If awarded, sub-recipients need to be ready to administer their Street Outreach activity right away. </a:t>
            </a:r>
          </a:p>
        </p:txBody>
      </p:sp>
    </p:spTree>
    <p:extLst>
      <p:ext uri="{BB962C8B-B14F-4D97-AF65-F5344CB8AC3E}">
        <p14:creationId xmlns:p14="http://schemas.microsoft.com/office/powerpoint/2010/main" val="234777504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4953026-277B-0C66-A084-44E78519E92F}"/>
              </a:ext>
            </a:extLst>
          </p:cNvPr>
          <p:cNvSpPr txBox="1"/>
          <p:nvPr/>
        </p:nvSpPr>
        <p:spPr>
          <a:xfrm>
            <a:off x="1406769" y="422031"/>
            <a:ext cx="9197055" cy="2215991"/>
          </a:xfrm>
          <a:prstGeom prst="rect">
            <a:avLst/>
          </a:prstGeom>
          <a:noFill/>
        </p:spPr>
        <p:txBody>
          <a:bodyPr wrap="square" rtlCol="0">
            <a:spAutoFit/>
          </a:bodyPr>
          <a:lstStyle/>
          <a:p>
            <a:pPr algn="ctr"/>
            <a:endParaRPr lang="en-US" sz="4000" i="1" dirty="0">
              <a:solidFill>
                <a:schemeClr val="bg1"/>
              </a:solidFill>
              <a:latin typeface="Georgia" panose="02040502050405020303" pitchFamily="18" charset="0"/>
            </a:endParaRPr>
          </a:p>
          <a:p>
            <a:pPr algn="ctr"/>
            <a:r>
              <a:rPr lang="en-US" sz="4000" i="1" dirty="0">
                <a:solidFill>
                  <a:schemeClr val="tx2"/>
                </a:solidFill>
                <a:latin typeface="Georgia" panose="02040502050405020303" pitchFamily="18" charset="0"/>
              </a:rPr>
              <a:t>STREET OUTREACH</a:t>
            </a:r>
            <a:endParaRPr lang="en-US" sz="4000" i="1" dirty="0">
              <a:solidFill>
                <a:schemeClr val="bg1"/>
              </a:solidFill>
              <a:latin typeface="Georgia" panose="02040502050405020303" pitchFamily="18" charset="0"/>
            </a:endParaRPr>
          </a:p>
          <a:p>
            <a:pPr algn="ctr"/>
            <a:r>
              <a:rPr lang="en-US" sz="4000" i="1" dirty="0">
                <a:solidFill>
                  <a:schemeClr val="tx2"/>
                </a:solidFill>
                <a:latin typeface="Georgia" panose="02040502050405020303" pitchFamily="18" charset="0"/>
              </a:rPr>
              <a:t>OBSERVED FINDINGS &amp; CONCERNS</a:t>
            </a:r>
          </a:p>
          <a:p>
            <a:pPr algn="ctr"/>
            <a:endParaRPr lang="en-US"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B99165F7-01F0-6F1F-0819-B51939B66F2F}"/>
              </a:ext>
            </a:extLst>
          </p:cNvPr>
          <p:cNvSpPr txBox="1"/>
          <p:nvPr/>
        </p:nvSpPr>
        <p:spPr>
          <a:xfrm>
            <a:off x="1026942" y="1981200"/>
            <a:ext cx="10476801" cy="3416320"/>
          </a:xfrm>
          <a:prstGeom prst="rect">
            <a:avLst/>
          </a:prstGeom>
          <a:noFill/>
        </p:spPr>
        <p:txBody>
          <a:bodyPr wrap="square" rtlCol="0">
            <a:spAutoFit/>
          </a:bodyPr>
          <a:lstStyle/>
          <a:p>
            <a:pPr marL="117475"/>
            <a:endParaRPr lang="en-US" sz="2400" dirty="0">
              <a:solidFill>
                <a:schemeClr val="bg1"/>
              </a:solidFill>
            </a:endParaRPr>
          </a:p>
          <a:p>
            <a:pPr marL="117475"/>
            <a:endParaRPr lang="en-US" sz="2400" dirty="0">
              <a:solidFill>
                <a:schemeClr val="tx2"/>
              </a:solidFill>
              <a:latin typeface="Arial" panose="020B0604020202020204" pitchFamily="34" charset="0"/>
              <a:cs typeface="Arial" panose="020B0604020202020204" pitchFamily="34" charset="0"/>
            </a:endParaRPr>
          </a:p>
          <a:p>
            <a:pPr marL="569913" indent="-452438">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Documentation of how “Homelessness” is determined</a:t>
            </a:r>
          </a:p>
          <a:p>
            <a:pPr marL="569913" indent="-452438">
              <a:buFont typeface="Wingdings" panose="05000000000000000000" pitchFamily="2" charset="2"/>
              <a:buChar char="Ø"/>
            </a:pPr>
            <a:endParaRPr lang="en-US" sz="2400" dirty="0">
              <a:solidFill>
                <a:schemeClr val="tx2"/>
              </a:solidFill>
              <a:latin typeface="Arial" panose="020B0604020202020204" pitchFamily="34" charset="0"/>
              <a:cs typeface="Arial" panose="020B0604020202020204" pitchFamily="34" charset="0"/>
            </a:endParaRPr>
          </a:p>
          <a:p>
            <a:pPr marL="569913" indent="-452438">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Documentation of program enrollment in HMIS (or comparable database). </a:t>
            </a:r>
          </a:p>
          <a:p>
            <a:pPr marL="117475"/>
            <a:endParaRPr lang="en-US" sz="2400" dirty="0">
              <a:solidFill>
                <a:schemeClr val="tx2"/>
              </a:solidFill>
              <a:latin typeface="Arial" panose="020B0604020202020204" pitchFamily="34" charset="0"/>
              <a:cs typeface="Arial" panose="020B0604020202020204" pitchFamily="34" charset="0"/>
            </a:endParaRPr>
          </a:p>
          <a:p>
            <a:pPr marL="569913" indent="-452438">
              <a:buFont typeface="Wingdings" panose="05000000000000000000" pitchFamily="2" charset="2"/>
              <a:buChar char="Ø"/>
            </a:pPr>
            <a:r>
              <a:rPr lang="en-US" sz="2400" b="0" i="0" u="none" strike="noStrike" dirty="0">
                <a:solidFill>
                  <a:schemeClr val="tx2"/>
                </a:solidFill>
                <a:effectLst/>
                <a:latin typeface="Arial" panose="020B0604020202020204" pitchFamily="34" charset="0"/>
                <a:cs typeface="Arial" panose="020B0604020202020204" pitchFamily="34" charset="0"/>
              </a:rPr>
              <a:t>All Street Outreach costs have supporting documentation outlining date of transaction, invoice, copy of check or receipt [24 CFR 576.500(u)]</a:t>
            </a: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20765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299965-0F5A-B95E-F0EF-6FFB865DF553}"/>
              </a:ext>
            </a:extLst>
          </p:cNvPr>
          <p:cNvSpPr txBox="1"/>
          <p:nvPr/>
        </p:nvSpPr>
        <p:spPr>
          <a:xfrm>
            <a:off x="1126088" y="1828800"/>
            <a:ext cx="10466472" cy="4001095"/>
          </a:xfrm>
          <a:prstGeom prst="rect">
            <a:avLst/>
          </a:prstGeom>
          <a:noFill/>
        </p:spPr>
        <p:txBody>
          <a:bodyPr wrap="square" rtlCol="0">
            <a:spAutoFit/>
          </a:bodyPr>
          <a:lstStyle/>
          <a:p>
            <a:pPr marL="117475" lvl="1"/>
            <a:r>
              <a:rPr lang="en-US" sz="2800" dirty="0">
                <a:solidFill>
                  <a:schemeClr val="accent1"/>
                </a:solidFill>
                <a:latin typeface="Calibri" panose="020F0502020204030204" pitchFamily="34" charset="0"/>
              </a:rPr>
              <a:t>24 CFR 576.500(b)</a:t>
            </a:r>
          </a:p>
          <a:p>
            <a:pPr marL="117475" lvl="1"/>
            <a:endParaRPr lang="en-US" sz="2800" dirty="0">
              <a:solidFill>
                <a:srgbClr val="FFFF00"/>
              </a:solidFill>
              <a:latin typeface="Calibri" panose="020F0502020204030204" pitchFamily="34" charset="0"/>
            </a:endParaRPr>
          </a:p>
          <a:p>
            <a:pPr marL="117475" lvl="1"/>
            <a:r>
              <a:rPr lang="en-US" b="1" i="1" dirty="0">
                <a:effectLst/>
              </a:rPr>
              <a:t>Homeless status.</a:t>
            </a:r>
            <a:r>
              <a:rPr lang="en-US" dirty="0"/>
              <a:t> The recipient must maintain and follow written intake procedures to ensure compliance with the homeless definition in </a:t>
            </a:r>
            <a:r>
              <a:rPr lang="en-US" dirty="0">
                <a:solidFill>
                  <a:schemeClr val="accent1"/>
                </a:solidFill>
                <a:hlinkClick r:id="rId3">
                  <a:extLst>
                    <a:ext uri="{A12FA001-AC4F-418D-AE19-62706E023703}">
                      <ahyp:hlinkClr xmlns:ahyp="http://schemas.microsoft.com/office/drawing/2018/hyperlinkcolor" val="tx"/>
                    </a:ext>
                  </a:extLst>
                </a:hlinkClick>
              </a:rPr>
              <a:t>§ 576.2</a:t>
            </a:r>
            <a:r>
              <a:rPr lang="en-US" dirty="0">
                <a:solidFill>
                  <a:schemeClr val="accent1"/>
                </a:solidFill>
              </a:rPr>
              <a:t>. </a:t>
            </a:r>
            <a:r>
              <a:rPr lang="en-US" dirty="0"/>
              <a:t>The procedures must require documentation of the evidence relied upon to establish and verify homeless status. 	</a:t>
            </a:r>
            <a:r>
              <a:rPr lang="en-US" dirty="0">
                <a:solidFill>
                  <a:schemeClr val="bg1"/>
                </a:solidFill>
              </a:rPr>
              <a:t>The procedures must establish the order of priority for obtaining evidence as third-party 	documentation first, intake worker observations second, and certification from the person 	seeking assistance third.</a:t>
            </a:r>
          </a:p>
          <a:p>
            <a:pPr marL="117475" lvl="1"/>
            <a:r>
              <a:rPr lang="en-US" dirty="0"/>
              <a:t>Records contained in an HMIS or comparable database used by victim service or legal service providers are acceptable evidence of third-party documentation and intake worker observations if the HMIS retains an auditable history of all entries, including the person who entered the data, the date of entry, and the change made; and if the HMIS prevents overrides or changes of the dates on which entries are made.</a:t>
            </a:r>
            <a:r>
              <a:rPr lang="en-US" sz="1800" b="0" i="0" u="none" strike="noStrike" dirty="0">
                <a:solidFill>
                  <a:srgbClr val="000000"/>
                </a:solidFill>
                <a:effectLst/>
                <a:latin typeface="Calibri" panose="020F0502020204030204" pitchFamily="34" charset="0"/>
              </a:rPr>
              <a:t>	</a:t>
            </a:r>
          </a:p>
          <a:p>
            <a:pPr marL="117475" lvl="1"/>
            <a:endParaRPr lang="en-US" sz="1800" b="0" i="0" u="none" strike="noStrike" dirty="0">
              <a:solidFill>
                <a:srgbClr val="000000"/>
              </a:solidFill>
              <a:effectLst/>
              <a:latin typeface="Calibri" panose="020F0502020204030204" pitchFamily="34" charset="0"/>
            </a:endParaRPr>
          </a:p>
        </p:txBody>
      </p:sp>
      <p:sp>
        <p:nvSpPr>
          <p:cNvPr id="3" name="Rectangle 2">
            <a:extLst>
              <a:ext uri="{FF2B5EF4-FFF2-40B4-BE49-F238E27FC236}">
                <a16:creationId xmlns:a16="http://schemas.microsoft.com/office/drawing/2014/main" id="{DDBDA536-90B2-FAF5-B455-DE305A8DFC6D}"/>
              </a:ext>
            </a:extLst>
          </p:cNvPr>
          <p:cNvSpPr/>
          <p:nvPr/>
        </p:nvSpPr>
        <p:spPr>
          <a:xfrm>
            <a:off x="304801" y="382136"/>
            <a:ext cx="8839200" cy="13374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cs typeface="Calibri" panose="020F0502020204030204" pitchFamily="34" charset="0"/>
              </a:rPr>
              <a:t>DOCUMENTATION OF HOW HOMELESSNESS IS DETERMINED </a:t>
            </a:r>
          </a:p>
        </p:txBody>
      </p:sp>
    </p:spTree>
    <p:extLst>
      <p:ext uri="{BB962C8B-B14F-4D97-AF65-F5344CB8AC3E}">
        <p14:creationId xmlns:p14="http://schemas.microsoft.com/office/powerpoint/2010/main" val="58873728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299965-0F5A-B95E-F0EF-6FFB865DF553}"/>
              </a:ext>
            </a:extLst>
          </p:cNvPr>
          <p:cNvSpPr txBox="1"/>
          <p:nvPr/>
        </p:nvSpPr>
        <p:spPr>
          <a:xfrm>
            <a:off x="846161" y="822312"/>
            <a:ext cx="10746399" cy="4985980"/>
          </a:xfrm>
          <a:prstGeom prst="rect">
            <a:avLst/>
          </a:prstGeom>
          <a:noFill/>
        </p:spPr>
        <p:txBody>
          <a:bodyPr wrap="square" rtlCol="0">
            <a:spAutoFit/>
          </a:bodyPr>
          <a:lstStyle/>
          <a:p>
            <a:pPr marL="117475" lvl="1"/>
            <a:r>
              <a:rPr lang="en-US" sz="2800" dirty="0">
                <a:solidFill>
                  <a:schemeClr val="accent1"/>
                </a:solidFill>
                <a:latin typeface="Calibri" panose="020F0502020204030204" pitchFamily="34" charset="0"/>
              </a:rPr>
              <a:t>24 CFR 500(B)(1)</a:t>
            </a:r>
          </a:p>
          <a:p>
            <a:pPr marL="117475" lvl="1"/>
            <a:endParaRPr lang="en-US" sz="2800" dirty="0">
              <a:solidFill>
                <a:schemeClr val="accent1"/>
              </a:solidFill>
              <a:latin typeface="Calibri" panose="020F0502020204030204" pitchFamily="34" charset="0"/>
            </a:endParaRPr>
          </a:p>
          <a:p>
            <a:pPr marL="117475" lvl="1"/>
            <a:r>
              <a:rPr lang="en-US" dirty="0">
                <a:latin typeface="Arial" panose="020B0604020202020204" pitchFamily="34" charset="0"/>
                <a:cs typeface="Arial" panose="020B0604020202020204" pitchFamily="34" charset="0"/>
              </a:rPr>
              <a:t>If the individual or family qualifies as homeless under </a:t>
            </a:r>
            <a:r>
              <a:rPr lang="en-US" dirty="0">
                <a:solidFill>
                  <a:schemeClr val="accent1"/>
                </a:solidFill>
                <a:latin typeface="Arial" panose="020B0604020202020204" pitchFamily="34" charset="0"/>
                <a:cs typeface="Arial" panose="020B0604020202020204" pitchFamily="34" charset="0"/>
              </a:rPr>
              <a:t>paragraph (1)(i) or (ii) </a:t>
            </a:r>
            <a:r>
              <a:rPr lang="en-US" dirty="0">
                <a:latin typeface="Arial" panose="020B0604020202020204" pitchFamily="34" charset="0"/>
                <a:cs typeface="Arial" panose="020B0604020202020204" pitchFamily="34" charset="0"/>
              </a:rPr>
              <a:t>of the homeless definition in </a:t>
            </a:r>
            <a:r>
              <a:rPr lang="en-US"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576.2</a:t>
            </a:r>
            <a:r>
              <a:rPr lang="en-US" dirty="0">
                <a:latin typeface="Arial" panose="020B0604020202020204" pitchFamily="34" charset="0"/>
                <a:cs typeface="Arial" panose="020B0604020202020204" pitchFamily="34" charset="0"/>
              </a:rPr>
              <a:t>, acceptable evidence includes a </a:t>
            </a:r>
            <a:r>
              <a:rPr lang="en-US" b="1" dirty="0">
                <a:latin typeface="Arial" panose="020B0604020202020204" pitchFamily="34" charset="0"/>
                <a:cs typeface="Arial" panose="020B0604020202020204" pitchFamily="34" charset="0"/>
              </a:rPr>
              <a:t>written observation </a:t>
            </a:r>
            <a:r>
              <a:rPr lang="en-US" dirty="0">
                <a:latin typeface="Arial" panose="020B0604020202020204" pitchFamily="34" charset="0"/>
                <a:cs typeface="Arial" panose="020B0604020202020204" pitchFamily="34" charset="0"/>
              </a:rPr>
              <a:t>by an outreach worker of the conditions where the individual or family was living, a </a:t>
            </a:r>
            <a:r>
              <a:rPr lang="en-US" b="1" dirty="0">
                <a:latin typeface="Arial" panose="020B0604020202020204" pitchFamily="34" charset="0"/>
                <a:cs typeface="Arial" panose="020B0604020202020204" pitchFamily="34" charset="0"/>
              </a:rPr>
              <a:t>written referral </a:t>
            </a:r>
            <a:r>
              <a:rPr lang="en-US" dirty="0">
                <a:latin typeface="Arial" panose="020B0604020202020204" pitchFamily="34" charset="0"/>
                <a:cs typeface="Arial" panose="020B0604020202020204" pitchFamily="34" charset="0"/>
              </a:rPr>
              <a:t>by another housing or service provider, or a </a:t>
            </a:r>
            <a:r>
              <a:rPr lang="en-US" b="1" dirty="0">
                <a:latin typeface="Arial" panose="020B0604020202020204" pitchFamily="34" charset="0"/>
                <a:cs typeface="Arial" panose="020B0604020202020204" pitchFamily="34" charset="0"/>
              </a:rPr>
              <a:t>certification by the individual or head of household seeking assistance</a:t>
            </a:r>
            <a:r>
              <a:rPr lang="en-US" dirty="0">
                <a:latin typeface="Arial" panose="020B0604020202020204" pitchFamily="34" charset="0"/>
                <a:cs typeface="Arial" panose="020B0604020202020204" pitchFamily="34" charset="0"/>
              </a:rPr>
              <a:t>. </a:t>
            </a:r>
          </a:p>
          <a:p>
            <a:pPr marL="117475" lvl="1"/>
            <a:endParaRPr lang="en-US" dirty="0">
              <a:latin typeface="Arial" panose="020B0604020202020204" pitchFamily="34" charset="0"/>
              <a:cs typeface="Arial" panose="020B0604020202020204" pitchFamily="34" charset="0"/>
            </a:endParaRPr>
          </a:p>
          <a:p>
            <a:pPr marL="117475" lvl="1"/>
            <a:endParaRPr lang="en-US" sz="2800" dirty="0">
              <a:effectLst/>
              <a:latin typeface="Arial" panose="020B0604020202020204" pitchFamily="34" charset="0"/>
              <a:cs typeface="Arial" panose="020B0604020202020204" pitchFamily="34" charset="0"/>
            </a:endParaRPr>
          </a:p>
          <a:p>
            <a:pPr marL="117475" lvl="1" algn="ctr"/>
            <a:r>
              <a:rPr lang="en-US" sz="2800" dirty="0">
                <a:effectLst/>
              </a:rPr>
              <a:t>RECOMMENDATION:</a:t>
            </a:r>
          </a:p>
          <a:p>
            <a:pPr marL="117475" lvl="1" algn="ctr"/>
            <a:endParaRPr lang="en-US" sz="2800" dirty="0">
              <a:solidFill>
                <a:srgbClr val="00B050"/>
              </a:solidFill>
            </a:endParaRPr>
          </a:p>
          <a:p>
            <a:pPr marL="117475" lvl="1" algn="ctr"/>
            <a:r>
              <a:rPr lang="en-US" sz="2400" dirty="0">
                <a:solidFill>
                  <a:schemeClr val="tx2"/>
                </a:solidFill>
              </a:rPr>
              <a:t>ESG VERIFICATION OF HOMELESS STATUS FORM</a:t>
            </a:r>
          </a:p>
          <a:p>
            <a:pPr marL="117475" lvl="1" algn="ctr"/>
            <a:endParaRPr lang="en-US" sz="2400" dirty="0"/>
          </a:p>
          <a:p>
            <a:pPr marL="117475" lvl="1" algn="ctr"/>
            <a:r>
              <a:rPr lang="en-US" sz="2000" dirty="0">
                <a:solidFill>
                  <a:schemeClr val="accent1"/>
                </a:solidFill>
                <a:effectLst/>
              </a:rPr>
              <a:t>https://thda.org/documents/1.-ESG-Verification-of-Homeless-Status.pdf</a:t>
            </a:r>
          </a:p>
          <a:p>
            <a:endParaRPr lang="en-US" sz="2000" dirty="0">
              <a:solidFill>
                <a:srgbClr val="FFFF00"/>
              </a:solidFill>
              <a:effectLst/>
            </a:endParaRPr>
          </a:p>
        </p:txBody>
      </p:sp>
    </p:spTree>
    <p:extLst>
      <p:ext uri="{BB962C8B-B14F-4D97-AF65-F5344CB8AC3E}">
        <p14:creationId xmlns:p14="http://schemas.microsoft.com/office/powerpoint/2010/main" val="119221868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9165F7-01F0-6F1F-0819-B51939B66F2F}"/>
              </a:ext>
            </a:extLst>
          </p:cNvPr>
          <p:cNvSpPr txBox="1"/>
          <p:nvPr/>
        </p:nvSpPr>
        <p:spPr>
          <a:xfrm>
            <a:off x="1314450" y="1981200"/>
            <a:ext cx="10189293" cy="3699329"/>
          </a:xfrm>
          <a:prstGeom prst="rect">
            <a:avLst/>
          </a:prstGeom>
          <a:noFill/>
        </p:spPr>
        <p:txBody>
          <a:bodyPr wrap="square" rtlCol="0">
            <a:noAutofit/>
          </a:bodyPr>
          <a:lstStyle/>
          <a:p>
            <a:pPr marL="117475"/>
            <a:endParaRPr lang="en-US" sz="2400" dirty="0">
              <a:solidFill>
                <a:schemeClr val="bg1"/>
              </a:solidFill>
            </a:endParaRPr>
          </a:p>
          <a:p>
            <a:pPr marL="117475"/>
            <a:r>
              <a:rPr lang="en-US" sz="2800" dirty="0">
                <a:solidFill>
                  <a:schemeClr val="accent1"/>
                </a:solidFill>
              </a:rPr>
              <a:t>24 CFR 576.500(n) </a:t>
            </a:r>
            <a:r>
              <a:rPr lang="en-US" sz="2800" dirty="0"/>
              <a:t>The recipient must keep records of the participation in HMIS or a comparable database by all projects of the recipient and it’s subrecipients.</a:t>
            </a:r>
          </a:p>
          <a:p>
            <a:pPr marL="117475"/>
            <a:endParaRPr lang="en-US" sz="2800" dirty="0"/>
          </a:p>
          <a:p>
            <a:pPr marL="117475" algn="ctr"/>
            <a:r>
              <a:rPr lang="en-US" sz="2800" dirty="0">
                <a:effectLst/>
              </a:rPr>
              <a:t>RECOMMENDATION:</a:t>
            </a:r>
            <a:endParaRPr lang="en-US" sz="2000" dirty="0">
              <a:effectLst/>
            </a:endParaRPr>
          </a:p>
          <a:p>
            <a:pPr marL="117475" algn="ctr"/>
            <a:endParaRPr lang="en-US" sz="2000" dirty="0">
              <a:effectLst/>
            </a:endParaRPr>
          </a:p>
          <a:p>
            <a:pPr marL="117475" algn="ctr"/>
            <a:r>
              <a:rPr lang="en-US" sz="2800" dirty="0">
                <a:solidFill>
                  <a:schemeClr val="accent1"/>
                </a:solidFill>
                <a:effectLst/>
              </a:rPr>
              <a:t>Screen shot of the HMIS main screen</a:t>
            </a:r>
          </a:p>
          <a:p>
            <a:pPr marL="117475"/>
            <a:endParaRPr lang="en-US" sz="2800" dirty="0"/>
          </a:p>
          <a:p>
            <a:pPr lvl="5" defTabSz="688975"/>
            <a:r>
              <a:rPr lang="en-US" dirty="0">
                <a:solidFill>
                  <a:schemeClr val="bg1"/>
                </a:solidFill>
              </a:rPr>
              <a:t>	</a:t>
            </a:r>
          </a:p>
        </p:txBody>
      </p:sp>
      <p:sp>
        <p:nvSpPr>
          <p:cNvPr id="3" name="Rectangle 2">
            <a:extLst>
              <a:ext uri="{FF2B5EF4-FFF2-40B4-BE49-F238E27FC236}">
                <a16:creationId xmlns:a16="http://schemas.microsoft.com/office/drawing/2014/main" id="{4F54F8B6-605A-5D25-DB26-B09F4B40DC32}"/>
              </a:ext>
            </a:extLst>
          </p:cNvPr>
          <p:cNvSpPr/>
          <p:nvPr/>
        </p:nvSpPr>
        <p:spPr>
          <a:xfrm>
            <a:off x="304800" y="381000"/>
            <a:ext cx="8839200" cy="13223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cs typeface="Calibri" panose="020F0502020204030204" pitchFamily="34" charset="0"/>
              </a:rPr>
              <a:t>DOCUMENTATION OF PROGRAM ENROLLMENT IN HMIS (or comparable database)</a:t>
            </a:r>
          </a:p>
        </p:txBody>
      </p:sp>
    </p:spTree>
    <p:extLst>
      <p:ext uri="{BB962C8B-B14F-4D97-AF65-F5344CB8AC3E}">
        <p14:creationId xmlns:p14="http://schemas.microsoft.com/office/powerpoint/2010/main" val="405723812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9165F7-01F0-6F1F-0819-B51939B66F2F}"/>
              </a:ext>
            </a:extLst>
          </p:cNvPr>
          <p:cNvSpPr txBox="1"/>
          <p:nvPr/>
        </p:nvSpPr>
        <p:spPr>
          <a:xfrm>
            <a:off x="1314449" y="1828800"/>
            <a:ext cx="10604029" cy="4312692"/>
          </a:xfrm>
          <a:prstGeom prst="rect">
            <a:avLst/>
          </a:prstGeom>
          <a:noFill/>
        </p:spPr>
        <p:txBody>
          <a:bodyPr wrap="square" rtlCol="0">
            <a:noAutofit/>
          </a:bodyPr>
          <a:lstStyle/>
          <a:p>
            <a:r>
              <a:rPr lang="en-US" sz="2400" dirty="0">
                <a:solidFill>
                  <a:schemeClr val="accent1"/>
                </a:solidFill>
              </a:rPr>
              <a:t>24 CFR 576.500</a:t>
            </a:r>
            <a:r>
              <a:rPr lang="en-US" sz="2400" dirty="0">
                <a:solidFill>
                  <a:schemeClr val="accent1"/>
                </a:solidFill>
                <a:effectLst/>
              </a:rPr>
              <a:t>(u)</a:t>
            </a:r>
          </a:p>
          <a:p>
            <a:endParaRPr lang="en-US" sz="2400" b="1" i="1" dirty="0">
              <a:effectLst/>
            </a:endParaRPr>
          </a:p>
          <a:p>
            <a:r>
              <a:rPr lang="en-US" sz="2400" b="1" i="1" dirty="0">
                <a:effectLst/>
              </a:rPr>
              <a:t>Financial records</a:t>
            </a:r>
          </a:p>
          <a:p>
            <a:r>
              <a:rPr lang="en-US" sz="2400" b="1" i="1" dirty="0"/>
              <a:t>	</a:t>
            </a:r>
            <a:r>
              <a:rPr lang="en-US" sz="2400" dirty="0">
                <a:effectLst/>
              </a:rPr>
              <a:t>(1) The recipient must retain supporting documentation for all costs 	charged to the ESG grant.</a:t>
            </a:r>
          </a:p>
          <a:p>
            <a:r>
              <a:rPr lang="en-US" sz="2400" dirty="0">
                <a:effectLst/>
              </a:rPr>
              <a:t>	(2) The recipient and its subrecipients must keep documentation 	showing that ESG grant funds were spent on allowable costs in 	accordance with the requirements for eligible activities under </a:t>
            </a:r>
          </a:p>
          <a:p>
            <a:r>
              <a:rPr lang="en-US" sz="2400" dirty="0"/>
              <a:t>	</a:t>
            </a:r>
            <a:r>
              <a:rPr lang="en-US" sz="2400" dirty="0">
                <a:solidFill>
                  <a:schemeClr val="accent1"/>
                </a:solidFill>
                <a:effectLst/>
              </a:rPr>
              <a:t>“</a:t>
            </a:r>
            <a:r>
              <a:rPr lang="en-US" sz="2400" dirty="0">
                <a:solidFill>
                  <a:schemeClr val="accent1"/>
                </a:solidFill>
                <a:effectLst/>
                <a:hlinkClick r:id="rId2">
                  <a:extLst>
                    <a:ext uri="{A12FA001-AC4F-418D-AE19-62706E023703}">
                      <ahyp:hlinkClr xmlns:ahyp="http://schemas.microsoft.com/office/drawing/2018/hyperlinkcolor" val="tx"/>
                    </a:ext>
                  </a:extLst>
                </a:hlinkClick>
              </a:rPr>
              <a:t>§§ 576.101</a:t>
            </a:r>
            <a:r>
              <a:rPr lang="en-US" sz="2400" dirty="0">
                <a:solidFill>
                  <a:schemeClr val="accent1"/>
                </a:solidFill>
                <a:effectLst/>
              </a:rPr>
              <a:t> </a:t>
            </a:r>
            <a:r>
              <a:rPr lang="en-US" sz="2400" dirty="0">
                <a:effectLst/>
              </a:rPr>
              <a:t>through </a:t>
            </a:r>
            <a:r>
              <a:rPr lang="en-US" sz="2400" dirty="0">
                <a:solidFill>
                  <a:schemeClr val="accent1"/>
                </a:solidFill>
                <a:effectLst/>
                <a:hlinkClick r:id="rId3">
                  <a:extLst>
                    <a:ext uri="{A12FA001-AC4F-418D-AE19-62706E023703}">
                      <ahyp:hlinkClr xmlns:ahyp="http://schemas.microsoft.com/office/drawing/2018/hyperlinkcolor" val="tx"/>
                    </a:ext>
                  </a:extLst>
                </a:hlinkClick>
              </a:rPr>
              <a:t>576.109</a:t>
            </a:r>
            <a:r>
              <a:rPr lang="en-US" sz="2400" dirty="0">
                <a:effectLst/>
              </a:rPr>
              <a:t>, financial management in</a:t>
            </a:r>
          </a:p>
          <a:p>
            <a:r>
              <a:rPr lang="en-US" sz="2400" dirty="0"/>
              <a:t>	</a:t>
            </a:r>
            <a:r>
              <a:rPr lang="en-US" sz="2400" dirty="0">
                <a:effectLst/>
              </a:rPr>
              <a:t> </a:t>
            </a:r>
            <a:r>
              <a:rPr lang="en-US" sz="2400" dirty="0">
                <a:solidFill>
                  <a:schemeClr val="accent1"/>
                </a:solidFill>
                <a:effectLst/>
                <a:hlinkClick r:id="rId4">
                  <a:extLst>
                    <a:ext uri="{A12FA001-AC4F-418D-AE19-62706E023703}">
                      <ahyp:hlinkClr xmlns:ahyp="http://schemas.microsoft.com/office/drawing/2018/hyperlinkcolor" val="tx"/>
                    </a:ext>
                  </a:extLst>
                </a:hlinkClick>
              </a:rPr>
              <a:t>2 CFR 200.302</a:t>
            </a:r>
            <a:r>
              <a:rPr lang="en-US" sz="2400" dirty="0">
                <a:effectLst/>
              </a:rPr>
              <a:t>, and the cost principles in </a:t>
            </a:r>
            <a:r>
              <a:rPr lang="en-US" sz="2400" dirty="0">
                <a:solidFill>
                  <a:schemeClr val="accent1"/>
                </a:solidFill>
                <a:effectLst/>
                <a:hlinkClick r:id="rId5">
                  <a:extLst>
                    <a:ext uri="{A12FA001-AC4F-418D-AE19-62706E023703}">
                      <ahyp:hlinkClr xmlns:ahyp="http://schemas.microsoft.com/office/drawing/2018/hyperlinkcolor" val="tx"/>
                    </a:ext>
                  </a:extLst>
                </a:hlinkClick>
              </a:rPr>
              <a:t>2 CFR part 200, subpart E</a:t>
            </a:r>
            <a:r>
              <a:rPr lang="en-US" sz="2400" dirty="0">
                <a:solidFill>
                  <a:schemeClr val="accent1"/>
                </a:solidFill>
                <a:effectLst/>
              </a:rPr>
              <a:t>.</a:t>
            </a:r>
          </a:p>
          <a:p>
            <a:pPr lvl="5" defTabSz="688975"/>
            <a:r>
              <a:rPr lang="en-US" dirty="0">
                <a:solidFill>
                  <a:schemeClr val="bg1"/>
                </a:solidFill>
              </a:rPr>
              <a:t>	</a:t>
            </a:r>
          </a:p>
        </p:txBody>
      </p:sp>
      <p:sp>
        <p:nvSpPr>
          <p:cNvPr id="3" name="Rectangle 2">
            <a:extLst>
              <a:ext uri="{FF2B5EF4-FFF2-40B4-BE49-F238E27FC236}">
                <a16:creationId xmlns:a16="http://schemas.microsoft.com/office/drawing/2014/main" id="{4F54F8B6-605A-5D25-DB26-B09F4B40DC32}"/>
              </a:ext>
            </a:extLst>
          </p:cNvPr>
          <p:cNvSpPr/>
          <p:nvPr/>
        </p:nvSpPr>
        <p:spPr>
          <a:xfrm>
            <a:off x="304800" y="381000"/>
            <a:ext cx="8839201" cy="1295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7475" algn="ctr"/>
            <a:r>
              <a:rPr lang="en-US" sz="3200" b="1" i="0" u="none" strike="noStrike" dirty="0">
                <a:solidFill>
                  <a:schemeClr val="tx1"/>
                </a:solidFill>
                <a:effectLst/>
                <a:latin typeface="Calibri" panose="020F0502020204030204" pitchFamily="34" charset="0"/>
              </a:rPr>
              <a:t>OUTREACH COSTS </a:t>
            </a:r>
            <a:r>
              <a:rPr lang="en-US" sz="3200" b="1" dirty="0">
                <a:solidFill>
                  <a:schemeClr val="tx1"/>
                </a:solidFill>
                <a:latin typeface="Calibri" panose="020F0502020204030204" pitchFamily="34" charset="0"/>
              </a:rPr>
              <a:t>MUST </a:t>
            </a:r>
            <a:r>
              <a:rPr lang="en-US" sz="3200" b="1" i="0" u="none" strike="noStrike" dirty="0">
                <a:solidFill>
                  <a:schemeClr val="tx1"/>
                </a:solidFill>
                <a:effectLst/>
                <a:latin typeface="Calibri" panose="020F0502020204030204" pitchFamily="34" charset="0"/>
              </a:rPr>
              <a:t>HAVE SUPPORTING DOCUMENTATION</a:t>
            </a:r>
            <a:endParaRPr lang="en-US" sz="3200" b="1" dirty="0">
              <a:solidFill>
                <a:schemeClr val="tx1"/>
              </a:solidFill>
            </a:endParaRPr>
          </a:p>
        </p:txBody>
      </p:sp>
    </p:spTree>
    <p:extLst>
      <p:ext uri="{BB962C8B-B14F-4D97-AF65-F5344CB8AC3E}">
        <p14:creationId xmlns:p14="http://schemas.microsoft.com/office/powerpoint/2010/main" val="10166603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4953026-277B-0C66-A084-44E78519E92F}"/>
              </a:ext>
            </a:extLst>
          </p:cNvPr>
          <p:cNvSpPr txBox="1"/>
          <p:nvPr/>
        </p:nvSpPr>
        <p:spPr>
          <a:xfrm>
            <a:off x="3338196" y="2690336"/>
            <a:ext cx="5974891" cy="1477328"/>
          </a:xfrm>
          <a:prstGeom prst="rect">
            <a:avLst/>
          </a:prstGeom>
          <a:noFill/>
        </p:spPr>
        <p:txBody>
          <a:bodyPr wrap="square" rtlCol="0">
            <a:spAutoFit/>
          </a:bodyPr>
          <a:lstStyle/>
          <a:p>
            <a:pPr algn="ctr"/>
            <a:r>
              <a:rPr lang="en-US" sz="7200" b="1" dirty="0">
                <a:solidFill>
                  <a:schemeClr val="accent1"/>
                </a:solidFill>
                <a:latin typeface="Century Gothic" panose="020B0502020202020204" pitchFamily="34" charset="0"/>
              </a:rPr>
              <a:t>QUESTIONS?</a:t>
            </a:r>
          </a:p>
          <a:p>
            <a:pPr algn="ctr"/>
            <a:endParaRPr lang="en-US" dirty="0">
              <a:solidFill>
                <a:schemeClr val="bg1"/>
              </a:solidFill>
              <a:latin typeface="Century Gothic" panose="020B0502020202020204" pitchFamily="34" charset="0"/>
            </a:endParaRPr>
          </a:p>
        </p:txBody>
      </p:sp>
      <p:cxnSp>
        <p:nvCxnSpPr>
          <p:cNvPr id="23" name="Straight Connector 22">
            <a:extLst>
              <a:ext uri="{FF2B5EF4-FFF2-40B4-BE49-F238E27FC236}">
                <a16:creationId xmlns:a16="http://schemas.microsoft.com/office/drawing/2014/main" id="{81EBB4FB-470E-65DD-835E-6674CD4A776D}"/>
              </a:ext>
            </a:extLst>
          </p:cNvPr>
          <p:cNvCxnSpPr>
            <a:cxnSpLocks/>
          </p:cNvCxnSpPr>
          <p:nvPr/>
        </p:nvCxnSpPr>
        <p:spPr>
          <a:xfrm>
            <a:off x="2264108" y="1585818"/>
            <a:ext cx="8123068" cy="0"/>
          </a:xfrm>
          <a:prstGeom prst="line">
            <a:avLst/>
          </a:prstGeom>
          <a:ln>
            <a:solidFill>
              <a:srgbClr val="507998"/>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66485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ED3C-B97F-A8E9-87CB-C0A8A5F9B48B}"/>
              </a:ext>
            </a:extLst>
          </p:cNvPr>
          <p:cNvSpPr>
            <a:spLocks noGrp="1"/>
          </p:cNvSpPr>
          <p:nvPr>
            <p:ph type="title"/>
          </p:nvPr>
        </p:nvSpPr>
        <p:spPr>
          <a:xfrm>
            <a:off x="1905000" y="286603"/>
            <a:ext cx="9250680" cy="1450757"/>
          </a:xfrm>
        </p:spPr>
        <p:txBody>
          <a:bodyPr>
            <a:normAutofit/>
          </a:bodyPr>
          <a:lstStyle/>
          <a:p>
            <a:r>
              <a:rPr lang="en-US" sz="3200" dirty="0"/>
              <a:t>How can a record from HMIS or a comparable </a:t>
            </a:r>
            <a:br>
              <a:rPr lang="en-US" sz="3200" dirty="0"/>
            </a:br>
            <a:r>
              <a:rPr lang="en-US" sz="3200" dirty="0"/>
              <a:t>database count as documentation of homelessness?</a:t>
            </a:r>
          </a:p>
        </p:txBody>
      </p:sp>
      <p:sp>
        <p:nvSpPr>
          <p:cNvPr id="3" name="Content Placeholder 2">
            <a:extLst>
              <a:ext uri="{FF2B5EF4-FFF2-40B4-BE49-F238E27FC236}">
                <a16:creationId xmlns:a16="http://schemas.microsoft.com/office/drawing/2014/main" id="{D8240D02-C186-6129-7B6E-3D1B8F9FBAB8}"/>
              </a:ext>
            </a:extLst>
          </p:cNvPr>
          <p:cNvSpPr>
            <a:spLocks noGrp="1"/>
          </p:cNvSpPr>
          <p:nvPr>
            <p:ph idx="1"/>
          </p:nvPr>
        </p:nvSpPr>
        <p:spPr>
          <a:xfrm>
            <a:off x="1905000" y="1845734"/>
            <a:ext cx="9250680" cy="4023360"/>
          </a:xfrm>
        </p:spPr>
        <p:txBody>
          <a:bodyPr/>
          <a:lstStyle/>
          <a:p>
            <a:r>
              <a:rPr lang="en-US" dirty="0"/>
              <a:t>A single record of a stay in an emergency shelter or a safe haven or an outreach contact of an individual or head of household residing in a place not meant for human habitation in a single month is sufficient documentation to consider the individual or head of household as residing in that location for the entire month unless there is clear evidence of a break such as an HMIS record of an exit to permanent housing. Where data is available, the intake worker could document the individual or head of household’s entire period of homelessness based on records contained in HMIS or a comparable database. It should be noted that self-reported data contained in HMIS or a comparable database does not qualify as third-party documentation.</a:t>
            </a:r>
          </a:p>
          <a:p>
            <a:endParaRPr lang="en-US" dirty="0"/>
          </a:p>
          <a:p>
            <a:r>
              <a:rPr lang="en-US" dirty="0">
                <a:hlinkClick r:id="rId2"/>
              </a:rPr>
              <a:t>How can a record from HMIS or a comparable database count as documentation - HUD Exchange</a:t>
            </a:r>
            <a:endParaRPr lang="en-US" dirty="0"/>
          </a:p>
        </p:txBody>
      </p:sp>
      <p:pic>
        <p:nvPicPr>
          <p:cNvPr id="5" name="Picture 4">
            <a:extLst>
              <a:ext uri="{FF2B5EF4-FFF2-40B4-BE49-F238E27FC236}">
                <a16:creationId xmlns:a16="http://schemas.microsoft.com/office/drawing/2014/main" id="{FE771A4A-2260-0648-0F08-A3FEDF6EBC4C}"/>
              </a:ext>
            </a:extLst>
          </p:cNvPr>
          <p:cNvPicPr>
            <a:picLocks noChangeAspect="1"/>
          </p:cNvPicPr>
          <p:nvPr/>
        </p:nvPicPr>
        <p:blipFill>
          <a:blip r:embed="rId3">
            <a:duotone>
              <a:schemeClr val="accent2">
                <a:shade val="45000"/>
                <a:satMod val="135000"/>
              </a:schemeClr>
              <a:prstClr val="white"/>
            </a:duotone>
          </a:blip>
          <a:stretch>
            <a:fillRect/>
          </a:stretch>
        </p:blipFill>
        <p:spPr>
          <a:xfrm>
            <a:off x="1083413" y="838200"/>
            <a:ext cx="828675" cy="742950"/>
          </a:xfrm>
          <a:prstGeom prst="rect">
            <a:avLst/>
          </a:prstGeom>
        </p:spPr>
      </p:pic>
      <p:pic>
        <p:nvPicPr>
          <p:cNvPr id="7" name="Picture 6">
            <a:extLst>
              <a:ext uri="{FF2B5EF4-FFF2-40B4-BE49-F238E27FC236}">
                <a16:creationId xmlns:a16="http://schemas.microsoft.com/office/drawing/2014/main" id="{92E0FC71-4EF6-4225-C90E-DCF058196C68}"/>
              </a:ext>
            </a:extLst>
          </p:cNvPr>
          <p:cNvPicPr>
            <a:picLocks noChangeAspect="1"/>
          </p:cNvPicPr>
          <p:nvPr/>
        </p:nvPicPr>
        <p:blipFill>
          <a:blip r:embed="rId4"/>
          <a:stretch>
            <a:fillRect/>
          </a:stretch>
        </p:blipFill>
        <p:spPr>
          <a:xfrm>
            <a:off x="1131038" y="1845734"/>
            <a:ext cx="781050" cy="762000"/>
          </a:xfrm>
          <a:prstGeom prst="rect">
            <a:avLst/>
          </a:prstGeom>
        </p:spPr>
      </p:pic>
    </p:spTree>
    <p:extLst>
      <p:ext uri="{BB962C8B-B14F-4D97-AF65-F5344CB8AC3E}">
        <p14:creationId xmlns:p14="http://schemas.microsoft.com/office/powerpoint/2010/main" val="15659004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ED3C-B97F-A8E9-87CB-C0A8A5F9B48B}"/>
              </a:ext>
            </a:extLst>
          </p:cNvPr>
          <p:cNvSpPr>
            <a:spLocks noGrp="1"/>
          </p:cNvSpPr>
          <p:nvPr>
            <p:ph type="title"/>
          </p:nvPr>
        </p:nvSpPr>
        <p:spPr>
          <a:xfrm>
            <a:off x="1905000" y="286603"/>
            <a:ext cx="9250680" cy="1450757"/>
          </a:xfrm>
        </p:spPr>
        <p:txBody>
          <a:bodyPr>
            <a:normAutofit/>
          </a:bodyPr>
          <a:lstStyle/>
          <a:p>
            <a:r>
              <a:rPr lang="en-US" sz="4000" dirty="0"/>
              <a:t>What if a client declines permission </a:t>
            </a:r>
            <a:br>
              <a:rPr lang="en-US" sz="4000" dirty="0"/>
            </a:br>
            <a:r>
              <a:rPr lang="en-US" sz="4000" dirty="0"/>
              <a:t>of entry into HMIS?</a:t>
            </a:r>
          </a:p>
        </p:txBody>
      </p:sp>
      <p:sp>
        <p:nvSpPr>
          <p:cNvPr id="3" name="Content Placeholder 2">
            <a:extLst>
              <a:ext uri="{FF2B5EF4-FFF2-40B4-BE49-F238E27FC236}">
                <a16:creationId xmlns:a16="http://schemas.microsoft.com/office/drawing/2014/main" id="{D8240D02-C186-6129-7B6E-3D1B8F9FBAB8}"/>
              </a:ext>
            </a:extLst>
          </p:cNvPr>
          <p:cNvSpPr>
            <a:spLocks noGrp="1"/>
          </p:cNvSpPr>
          <p:nvPr>
            <p:ph idx="1"/>
          </p:nvPr>
        </p:nvSpPr>
        <p:spPr>
          <a:xfrm>
            <a:off x="1905000" y="1845734"/>
            <a:ext cx="9250680" cy="4023360"/>
          </a:xfrm>
        </p:spPr>
        <p:txBody>
          <a:bodyPr>
            <a:normAutofit lnSpcReduction="10000"/>
          </a:bodyPr>
          <a:lstStyle/>
          <a:p>
            <a:r>
              <a:rPr lang="en-US" dirty="0"/>
              <a:t>Data will still need to be entered for each client but unique identifiers can be used in place of the client’s name. For example, you would record a date “4.5.2023” and a deidentified name “</a:t>
            </a:r>
            <a:r>
              <a:rPr lang="en-US" dirty="0" err="1"/>
              <a:t>Redhat</a:t>
            </a:r>
            <a:r>
              <a:rPr lang="en-US" dirty="0"/>
              <a:t> </a:t>
            </a:r>
            <a:r>
              <a:rPr lang="en-US" dirty="0" err="1"/>
              <a:t>Tenthstreetbridge</a:t>
            </a:r>
            <a:r>
              <a:rPr lang="en-US" dirty="0"/>
              <a:t>” that would be identifiable for retrieval by the street outreach project in HMIS. However, Street Outreach projects are prohibited from establishing protocols that only require outreach workers to collect minimal client data. Over time, street outreach projects must attempt to collect all data required and edit recorded data for accuracy (e.g., replacing “</a:t>
            </a:r>
            <a:r>
              <a:rPr lang="en-US" dirty="0" err="1"/>
              <a:t>Redhat</a:t>
            </a:r>
            <a:r>
              <a:rPr lang="en-US" dirty="0"/>
              <a:t>” with “Robert”) as the client relationship evolves.</a:t>
            </a:r>
          </a:p>
          <a:p>
            <a:r>
              <a:rPr lang="en-US" dirty="0"/>
              <a:t>Work with your local CoC to prevent duplication of client records and obtain proper data quality.</a:t>
            </a:r>
          </a:p>
          <a:p>
            <a:endParaRPr lang="en-US" dirty="0"/>
          </a:p>
          <a:p>
            <a:r>
              <a:rPr lang="en-US" dirty="0"/>
              <a:t>See </a:t>
            </a:r>
            <a:r>
              <a:rPr lang="en-US" dirty="0">
                <a:hlinkClick r:id="rId2"/>
              </a:rPr>
              <a:t>“ESG Program HMIS Manual”</a:t>
            </a:r>
            <a:r>
              <a:rPr lang="en-US" dirty="0"/>
              <a:t> for more information about </a:t>
            </a:r>
            <a:r>
              <a:rPr lang="en-US" i="1" dirty="0"/>
              <a:t>Street Outreach Data Challenges</a:t>
            </a:r>
            <a:r>
              <a:rPr lang="en-US" dirty="0"/>
              <a:t> and </a:t>
            </a:r>
            <a:r>
              <a:rPr lang="en-US" i="1" dirty="0"/>
              <a:t>De-Duplication of Client Records </a:t>
            </a:r>
            <a:r>
              <a:rPr lang="en-US" dirty="0"/>
              <a:t>under Street Outreach</a:t>
            </a:r>
            <a:r>
              <a:rPr lang="en-US" i="1" dirty="0"/>
              <a:t>.</a:t>
            </a:r>
          </a:p>
        </p:txBody>
      </p:sp>
      <p:pic>
        <p:nvPicPr>
          <p:cNvPr id="5" name="Picture 4">
            <a:extLst>
              <a:ext uri="{FF2B5EF4-FFF2-40B4-BE49-F238E27FC236}">
                <a16:creationId xmlns:a16="http://schemas.microsoft.com/office/drawing/2014/main" id="{FE771A4A-2260-0648-0F08-A3FEDF6EBC4C}"/>
              </a:ext>
            </a:extLst>
          </p:cNvPr>
          <p:cNvPicPr>
            <a:picLocks noChangeAspect="1"/>
          </p:cNvPicPr>
          <p:nvPr/>
        </p:nvPicPr>
        <p:blipFill>
          <a:blip r:embed="rId3">
            <a:duotone>
              <a:schemeClr val="accent2">
                <a:shade val="45000"/>
                <a:satMod val="135000"/>
              </a:schemeClr>
              <a:prstClr val="white"/>
            </a:duotone>
          </a:blip>
          <a:stretch>
            <a:fillRect/>
          </a:stretch>
        </p:blipFill>
        <p:spPr>
          <a:xfrm>
            <a:off x="1083413" y="838200"/>
            <a:ext cx="828675" cy="742950"/>
          </a:xfrm>
          <a:prstGeom prst="rect">
            <a:avLst/>
          </a:prstGeom>
        </p:spPr>
      </p:pic>
      <p:pic>
        <p:nvPicPr>
          <p:cNvPr id="7" name="Picture 6">
            <a:extLst>
              <a:ext uri="{FF2B5EF4-FFF2-40B4-BE49-F238E27FC236}">
                <a16:creationId xmlns:a16="http://schemas.microsoft.com/office/drawing/2014/main" id="{92E0FC71-4EF6-4225-C90E-DCF058196C68}"/>
              </a:ext>
            </a:extLst>
          </p:cNvPr>
          <p:cNvPicPr>
            <a:picLocks noChangeAspect="1"/>
          </p:cNvPicPr>
          <p:nvPr/>
        </p:nvPicPr>
        <p:blipFill>
          <a:blip r:embed="rId4"/>
          <a:stretch>
            <a:fillRect/>
          </a:stretch>
        </p:blipFill>
        <p:spPr>
          <a:xfrm>
            <a:off x="1131038" y="1845734"/>
            <a:ext cx="781050" cy="762000"/>
          </a:xfrm>
          <a:prstGeom prst="rect">
            <a:avLst/>
          </a:prstGeom>
        </p:spPr>
      </p:pic>
    </p:spTree>
    <p:extLst>
      <p:ext uri="{BB962C8B-B14F-4D97-AF65-F5344CB8AC3E}">
        <p14:creationId xmlns:p14="http://schemas.microsoft.com/office/powerpoint/2010/main" val="409600132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ED3C-B97F-A8E9-87CB-C0A8A5F9B48B}"/>
              </a:ext>
            </a:extLst>
          </p:cNvPr>
          <p:cNvSpPr>
            <a:spLocks noGrp="1"/>
          </p:cNvSpPr>
          <p:nvPr>
            <p:ph type="title"/>
          </p:nvPr>
        </p:nvSpPr>
        <p:spPr>
          <a:xfrm>
            <a:off x="1905000" y="286603"/>
            <a:ext cx="9250680" cy="1450757"/>
          </a:xfrm>
        </p:spPr>
        <p:txBody>
          <a:bodyPr>
            <a:normAutofit fontScale="90000"/>
          </a:bodyPr>
          <a:lstStyle/>
          <a:p>
            <a:r>
              <a:rPr lang="en-US" sz="4000" dirty="0"/>
              <a:t>Can the records for ESG be retained in </a:t>
            </a:r>
            <a:br>
              <a:rPr lang="en-US" sz="4000" dirty="0"/>
            </a:br>
            <a:r>
              <a:rPr lang="en-US" sz="4000" dirty="0"/>
              <a:t>an electronic format or must hard copy </a:t>
            </a:r>
            <a:br>
              <a:rPr lang="en-US" sz="4000" dirty="0"/>
            </a:br>
            <a:r>
              <a:rPr lang="en-US" sz="4000" dirty="0"/>
              <a:t>records be retained?</a:t>
            </a:r>
          </a:p>
        </p:txBody>
      </p:sp>
      <p:sp>
        <p:nvSpPr>
          <p:cNvPr id="3" name="Content Placeholder 2">
            <a:extLst>
              <a:ext uri="{FF2B5EF4-FFF2-40B4-BE49-F238E27FC236}">
                <a16:creationId xmlns:a16="http://schemas.microsoft.com/office/drawing/2014/main" id="{D8240D02-C186-6129-7B6E-3D1B8F9FBAB8}"/>
              </a:ext>
            </a:extLst>
          </p:cNvPr>
          <p:cNvSpPr>
            <a:spLocks noGrp="1"/>
          </p:cNvSpPr>
          <p:nvPr>
            <p:ph idx="1"/>
          </p:nvPr>
        </p:nvSpPr>
        <p:spPr>
          <a:xfrm>
            <a:off x="1905000" y="1845734"/>
            <a:ext cx="9250680" cy="4023360"/>
          </a:xfrm>
        </p:spPr>
        <p:txBody>
          <a:bodyPr>
            <a:normAutofit lnSpcReduction="10000"/>
          </a:bodyPr>
          <a:lstStyle/>
          <a:p>
            <a:r>
              <a:rPr lang="en-US" dirty="0"/>
              <a:t>Documentation of each program participant's qualification as homeless or at risk of homelessness and other program participant records must be retained in accordance with the requirements at 24 CFR part 576.500(y). Recipients/subrecipients may store files electronically, but must be able to produce records in hard copy upon request, or allow them to be viewed as part of an on-site or remote monitoring or audits conducted by designated federal agency staff or by the HUD Office of Inspector General. Additionally, if the recipient/subrecipient uses an electronic system, it must maintain an adequate back-up system for the files, and must ensure that privacy protections are established and followed that adhere to other federal privacy regulations, such as HIPAA (Health Insurance Portability &amp; Accountability Act).</a:t>
            </a:r>
          </a:p>
          <a:p>
            <a:r>
              <a:rPr lang="en-US" dirty="0"/>
              <a:t>The OMB </a:t>
            </a:r>
            <a:r>
              <a:rPr lang="en-US" dirty="0" err="1"/>
              <a:t>OmniCircular</a:t>
            </a:r>
            <a:r>
              <a:rPr lang="en-US" dirty="0"/>
              <a:t>, at 2 CFR part 200.335, encourages the use of electronic recordkeeping whenever practicable.</a:t>
            </a:r>
          </a:p>
          <a:p>
            <a:r>
              <a:rPr lang="en-US" dirty="0">
                <a:hlinkClick r:id="rId2"/>
              </a:rPr>
              <a:t>Can the records for ESG be retained in an electronic format or must hard co - HUD Exchange</a:t>
            </a:r>
            <a:endParaRPr lang="en-US" b="1" dirty="0"/>
          </a:p>
        </p:txBody>
      </p:sp>
      <p:pic>
        <p:nvPicPr>
          <p:cNvPr id="5" name="Picture 4">
            <a:extLst>
              <a:ext uri="{FF2B5EF4-FFF2-40B4-BE49-F238E27FC236}">
                <a16:creationId xmlns:a16="http://schemas.microsoft.com/office/drawing/2014/main" id="{FE771A4A-2260-0648-0F08-A3FEDF6EBC4C}"/>
              </a:ext>
            </a:extLst>
          </p:cNvPr>
          <p:cNvPicPr>
            <a:picLocks noChangeAspect="1"/>
          </p:cNvPicPr>
          <p:nvPr/>
        </p:nvPicPr>
        <p:blipFill>
          <a:blip r:embed="rId3">
            <a:duotone>
              <a:schemeClr val="accent2">
                <a:shade val="45000"/>
                <a:satMod val="135000"/>
              </a:schemeClr>
              <a:prstClr val="white"/>
            </a:duotone>
          </a:blip>
          <a:stretch>
            <a:fillRect/>
          </a:stretch>
        </p:blipFill>
        <p:spPr>
          <a:xfrm>
            <a:off x="1083413" y="838200"/>
            <a:ext cx="828675" cy="742950"/>
          </a:xfrm>
          <a:prstGeom prst="rect">
            <a:avLst/>
          </a:prstGeom>
        </p:spPr>
      </p:pic>
      <p:pic>
        <p:nvPicPr>
          <p:cNvPr id="7" name="Picture 6">
            <a:extLst>
              <a:ext uri="{FF2B5EF4-FFF2-40B4-BE49-F238E27FC236}">
                <a16:creationId xmlns:a16="http://schemas.microsoft.com/office/drawing/2014/main" id="{92E0FC71-4EF6-4225-C90E-DCF058196C68}"/>
              </a:ext>
            </a:extLst>
          </p:cNvPr>
          <p:cNvPicPr>
            <a:picLocks noChangeAspect="1"/>
          </p:cNvPicPr>
          <p:nvPr/>
        </p:nvPicPr>
        <p:blipFill>
          <a:blip r:embed="rId4"/>
          <a:stretch>
            <a:fillRect/>
          </a:stretch>
        </p:blipFill>
        <p:spPr>
          <a:xfrm>
            <a:off x="1131038" y="1845734"/>
            <a:ext cx="781050" cy="762000"/>
          </a:xfrm>
          <a:prstGeom prst="rect">
            <a:avLst/>
          </a:prstGeom>
        </p:spPr>
      </p:pic>
    </p:spTree>
    <p:extLst>
      <p:ext uri="{BB962C8B-B14F-4D97-AF65-F5344CB8AC3E}">
        <p14:creationId xmlns:p14="http://schemas.microsoft.com/office/powerpoint/2010/main" val="311126643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207C-80EF-FE1F-25E1-B15EEA8FEA83}"/>
              </a:ext>
            </a:extLst>
          </p:cNvPr>
          <p:cNvSpPr>
            <a:spLocks noGrp="1"/>
          </p:cNvSpPr>
          <p:nvPr>
            <p:ph type="title"/>
          </p:nvPr>
        </p:nvSpPr>
        <p:spPr/>
        <p:txBody>
          <a:bodyPr/>
          <a:lstStyle/>
          <a:p>
            <a:r>
              <a:rPr lang="en-US" b="1" dirty="0"/>
              <a:t>Contact Information</a:t>
            </a:r>
            <a:endParaRPr lang="en-US" dirty="0"/>
          </a:p>
        </p:txBody>
      </p:sp>
      <p:sp>
        <p:nvSpPr>
          <p:cNvPr id="3" name="Content Placeholder 2">
            <a:extLst>
              <a:ext uri="{FF2B5EF4-FFF2-40B4-BE49-F238E27FC236}">
                <a16:creationId xmlns:a16="http://schemas.microsoft.com/office/drawing/2014/main" id="{7BC83E15-A28C-AB57-04E9-2101F36F8E19}"/>
              </a:ext>
            </a:extLst>
          </p:cNvPr>
          <p:cNvSpPr>
            <a:spLocks noGrp="1"/>
          </p:cNvSpPr>
          <p:nvPr>
            <p:ph idx="1"/>
          </p:nvPr>
        </p:nvSpPr>
        <p:spPr>
          <a:xfrm>
            <a:off x="0" y="1981200"/>
            <a:ext cx="12192000" cy="3964094"/>
          </a:xfrm>
        </p:spPr>
        <p:txBody>
          <a:bodyPr numCol="3">
            <a:normAutofit/>
          </a:bodyPr>
          <a:lstStyle/>
          <a:p>
            <a:pPr marL="0" lvl="1" indent="0" algn="ctr">
              <a:lnSpc>
                <a:spcPct val="90000"/>
              </a:lnSpc>
              <a:spcAft>
                <a:spcPts val="600"/>
              </a:spcAft>
              <a:buNone/>
            </a:pPr>
            <a:r>
              <a:rPr lang="en-US" sz="2000" b="1" kern="1200" dirty="0">
                <a:solidFill>
                  <a:schemeClr val="accent1"/>
                </a:solidFill>
                <a:latin typeface="+mn-lt"/>
                <a:ea typeface="+mn-ea"/>
                <a:cs typeface="+mn-cs"/>
              </a:rPr>
              <a:t>Jodi Smith</a:t>
            </a:r>
          </a:p>
          <a:p>
            <a:pPr marL="0" lvl="1" indent="0" algn="ctr">
              <a:lnSpc>
                <a:spcPct val="90000"/>
              </a:lnSpc>
              <a:spcAft>
                <a:spcPts val="600"/>
              </a:spcAft>
              <a:buNone/>
            </a:pPr>
            <a:r>
              <a:rPr lang="en-US" sz="2000" kern="1200" dirty="0">
                <a:solidFill>
                  <a:schemeClr val="tx1"/>
                </a:solidFill>
                <a:latin typeface="+mn-lt"/>
                <a:ea typeface="+mn-ea"/>
                <a:cs typeface="+mn-cs"/>
              </a:rPr>
              <a:t>Housing Program Manager</a:t>
            </a:r>
          </a:p>
          <a:p>
            <a:pPr marL="0" lvl="1" indent="0" algn="ctr">
              <a:lnSpc>
                <a:spcPct val="90000"/>
              </a:lnSpc>
              <a:spcAft>
                <a:spcPts val="600"/>
              </a:spcAft>
              <a:buNone/>
            </a:pPr>
            <a:r>
              <a:rPr lang="en-US" sz="2000" kern="1200" dirty="0">
                <a:solidFill>
                  <a:schemeClr val="tx1"/>
                </a:solidFill>
                <a:latin typeface="+mn-lt"/>
                <a:ea typeface="+mn-ea"/>
                <a:cs typeface="+mn-cs"/>
              </a:rPr>
              <a:t>(615) 815-2038</a:t>
            </a:r>
            <a:endParaRPr lang="en-US" sz="2000" kern="1200" dirty="0">
              <a:solidFill>
                <a:schemeClr val="tx1"/>
              </a:solidFill>
              <a:latin typeface="+mn-lt"/>
              <a:ea typeface="+mn-ea"/>
              <a:cs typeface="+mn-cs"/>
              <a:hlinkClick r:id="rId3"/>
            </a:endParaRPr>
          </a:p>
          <a:p>
            <a:pPr marL="0" lvl="1" indent="0" algn="ctr">
              <a:lnSpc>
                <a:spcPct val="90000"/>
              </a:lnSpc>
              <a:spcAft>
                <a:spcPts val="600"/>
              </a:spcAft>
              <a:buNone/>
            </a:pPr>
            <a:r>
              <a:rPr lang="en-US" sz="2000" kern="1200" dirty="0">
                <a:solidFill>
                  <a:schemeClr val="tx1"/>
                </a:solidFill>
                <a:latin typeface="+mn-lt"/>
                <a:ea typeface="+mn-ea"/>
                <a:cs typeface="+mn-cs"/>
                <a:hlinkClick r:id="rId3"/>
              </a:rPr>
              <a:t>jsmith@thda.org</a:t>
            </a: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kern="1200" dirty="0">
              <a:solidFill>
                <a:schemeClr val="tx1"/>
              </a:solidFill>
              <a:latin typeface="+mn-lt"/>
              <a:ea typeface="+mn-ea"/>
              <a:cs typeface="+mn-cs"/>
            </a:endParaRPr>
          </a:p>
          <a:p>
            <a:pPr marL="0" lvl="1" indent="0" algn="ctr">
              <a:lnSpc>
                <a:spcPct val="90000"/>
              </a:lnSpc>
              <a:spcAft>
                <a:spcPts val="600"/>
              </a:spcAft>
              <a:buNone/>
            </a:pPr>
            <a:r>
              <a:rPr lang="en-US" sz="2000" b="1" kern="1200" dirty="0">
                <a:solidFill>
                  <a:schemeClr val="accent1"/>
                </a:solidFill>
                <a:latin typeface="+mn-lt"/>
                <a:ea typeface="+mn-ea"/>
                <a:cs typeface="+mn-cs"/>
              </a:rPr>
              <a:t>Cheri Ballinger</a:t>
            </a:r>
          </a:p>
          <a:p>
            <a:pPr marL="0" lvl="1" indent="0" algn="ctr">
              <a:lnSpc>
                <a:spcPct val="90000"/>
              </a:lnSpc>
              <a:spcAft>
                <a:spcPts val="600"/>
              </a:spcAft>
              <a:buNone/>
            </a:pPr>
            <a:r>
              <a:rPr lang="en-US" sz="2000" kern="1200" dirty="0">
                <a:solidFill>
                  <a:schemeClr val="tx1"/>
                </a:solidFill>
                <a:latin typeface="+mn-lt"/>
                <a:ea typeface="+mn-ea"/>
                <a:cs typeface="+mn-cs"/>
              </a:rPr>
              <a:t>Housing Program Coordinator</a:t>
            </a:r>
          </a:p>
          <a:p>
            <a:pPr marL="0" lvl="1" indent="0" algn="ctr">
              <a:lnSpc>
                <a:spcPct val="90000"/>
              </a:lnSpc>
              <a:spcAft>
                <a:spcPts val="600"/>
              </a:spcAft>
              <a:buNone/>
            </a:pPr>
            <a:r>
              <a:rPr lang="en-US" sz="2000" kern="1200" dirty="0">
                <a:solidFill>
                  <a:schemeClr val="tx1"/>
                </a:solidFill>
                <a:latin typeface="+mn-lt"/>
                <a:ea typeface="+mn-ea"/>
                <a:cs typeface="+mn-cs"/>
              </a:rPr>
              <a:t>(615) 815-2041</a:t>
            </a:r>
          </a:p>
          <a:p>
            <a:pPr marL="0" lvl="1" indent="0" algn="ctr">
              <a:lnSpc>
                <a:spcPct val="90000"/>
              </a:lnSpc>
              <a:spcAft>
                <a:spcPts val="600"/>
              </a:spcAft>
              <a:buNone/>
            </a:pPr>
            <a:r>
              <a:rPr lang="en-US" sz="2000" kern="1200" dirty="0">
                <a:solidFill>
                  <a:schemeClr val="tx1"/>
                </a:solidFill>
                <a:latin typeface="+mn-lt"/>
                <a:ea typeface="+mn-ea"/>
                <a:cs typeface="+mn-cs"/>
                <a:hlinkClick r:id="rId4"/>
              </a:rPr>
              <a:t>cballinger@thda.org</a:t>
            </a: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r>
              <a:rPr lang="en-US" sz="2000" b="1" kern="1200" dirty="0">
                <a:solidFill>
                  <a:schemeClr val="accent3"/>
                </a:solidFill>
                <a:latin typeface="+mn-lt"/>
                <a:ea typeface="+mn-ea"/>
                <a:cs typeface="+mn-cs"/>
              </a:rPr>
              <a:t>To reach our entire team – </a:t>
            </a:r>
          </a:p>
          <a:p>
            <a:pPr marL="0" lvl="1" indent="0" algn="ctr">
              <a:lnSpc>
                <a:spcPct val="90000"/>
              </a:lnSpc>
              <a:spcAft>
                <a:spcPts val="600"/>
              </a:spcAft>
              <a:buNone/>
            </a:pPr>
            <a:r>
              <a:rPr lang="en-US" sz="2000" kern="1200" dirty="0">
                <a:solidFill>
                  <a:schemeClr val="tx1"/>
                </a:solidFill>
                <a:latin typeface="+mn-lt"/>
                <a:ea typeface="+mn-ea"/>
                <a:cs typeface="+mn-cs"/>
                <a:hlinkClick r:id="rId5"/>
              </a:rPr>
              <a:t>ESG@thda.org</a:t>
            </a: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endParaRPr lang="en-US" sz="2000" dirty="0">
              <a:solidFill>
                <a:schemeClr val="tx1"/>
              </a:solidFill>
            </a:endParaRPr>
          </a:p>
          <a:p>
            <a:pPr marL="0" lvl="1" indent="0" algn="ctr">
              <a:lnSpc>
                <a:spcPct val="90000"/>
              </a:lnSpc>
              <a:spcAft>
                <a:spcPts val="600"/>
              </a:spcAft>
              <a:buNone/>
            </a:pPr>
            <a:r>
              <a:rPr lang="en-US" sz="2000" b="1" kern="1200" dirty="0">
                <a:solidFill>
                  <a:schemeClr val="accent1"/>
                </a:solidFill>
                <a:latin typeface="+mn-lt"/>
                <a:ea typeface="+mn-ea"/>
                <a:cs typeface="+mn-cs"/>
              </a:rPr>
              <a:t>Brianna Atol</a:t>
            </a:r>
          </a:p>
          <a:p>
            <a:pPr marL="0" lvl="1" indent="0" algn="ctr">
              <a:lnSpc>
                <a:spcPct val="90000"/>
              </a:lnSpc>
              <a:spcAft>
                <a:spcPts val="600"/>
              </a:spcAft>
              <a:buNone/>
            </a:pPr>
            <a:r>
              <a:rPr lang="en-US" sz="2000" kern="1200" dirty="0">
                <a:solidFill>
                  <a:schemeClr val="tx1"/>
                </a:solidFill>
                <a:latin typeface="+mn-lt"/>
                <a:ea typeface="+mn-ea"/>
                <a:cs typeface="+mn-cs"/>
              </a:rPr>
              <a:t>Senior Housing</a:t>
            </a:r>
          </a:p>
          <a:p>
            <a:pPr marL="0" lvl="1" indent="0" algn="ctr">
              <a:lnSpc>
                <a:spcPct val="90000"/>
              </a:lnSpc>
              <a:spcAft>
                <a:spcPts val="600"/>
              </a:spcAft>
              <a:buNone/>
            </a:pPr>
            <a:r>
              <a:rPr lang="en-US" sz="2000" kern="1200" dirty="0">
                <a:solidFill>
                  <a:schemeClr val="tx1"/>
                </a:solidFill>
                <a:latin typeface="+mn-lt"/>
                <a:ea typeface="+mn-ea"/>
                <a:cs typeface="+mn-cs"/>
              </a:rPr>
              <a:t>Program Coordinator</a:t>
            </a:r>
          </a:p>
          <a:p>
            <a:pPr marL="0" lvl="1" indent="0" algn="ctr">
              <a:lnSpc>
                <a:spcPct val="90000"/>
              </a:lnSpc>
              <a:spcAft>
                <a:spcPts val="600"/>
              </a:spcAft>
              <a:buNone/>
            </a:pPr>
            <a:r>
              <a:rPr lang="en-US" sz="2000" kern="1200" dirty="0">
                <a:solidFill>
                  <a:schemeClr val="tx1"/>
                </a:solidFill>
                <a:latin typeface="+mn-lt"/>
                <a:ea typeface="+mn-ea"/>
                <a:cs typeface="+mn-cs"/>
              </a:rPr>
              <a:t> (615) 815-2216</a:t>
            </a:r>
          </a:p>
          <a:p>
            <a:pPr marL="0" lvl="1" indent="0" algn="ctr">
              <a:lnSpc>
                <a:spcPct val="90000"/>
              </a:lnSpc>
              <a:spcAft>
                <a:spcPts val="600"/>
              </a:spcAft>
              <a:buNone/>
            </a:pPr>
            <a:r>
              <a:rPr lang="en-US" sz="2000" kern="1200" dirty="0">
                <a:solidFill>
                  <a:schemeClr val="tx1"/>
                </a:solidFill>
                <a:latin typeface="+mn-lt"/>
                <a:ea typeface="+mn-ea"/>
                <a:cs typeface="+mn-cs"/>
                <a:hlinkClick r:id="rId6"/>
              </a:rPr>
              <a:t>batol@thda.org</a:t>
            </a:r>
            <a:endParaRPr lang="en-US" sz="2000" kern="1200" dirty="0">
              <a:solidFill>
                <a:schemeClr val="tx1"/>
              </a:solidFill>
              <a:latin typeface="+mn-lt"/>
              <a:ea typeface="+mn-ea"/>
              <a:cs typeface="+mn-cs"/>
            </a:endParaRPr>
          </a:p>
          <a:p>
            <a:pPr marL="0" lvl="1" indent="0" algn="ctr">
              <a:lnSpc>
                <a:spcPct val="90000"/>
              </a:lnSpc>
              <a:spcAft>
                <a:spcPts val="600"/>
              </a:spcAft>
              <a:buNone/>
            </a:pPr>
            <a:endParaRPr lang="en-US" sz="2000" kern="1200" dirty="0">
              <a:solidFill>
                <a:schemeClr val="tx1"/>
              </a:solidFill>
              <a:latin typeface="+mn-lt"/>
              <a:ea typeface="+mn-ea"/>
              <a:cs typeface="+mn-cs"/>
            </a:endParaRPr>
          </a:p>
        </p:txBody>
      </p:sp>
    </p:spTree>
    <p:extLst>
      <p:ext uri="{BB962C8B-B14F-4D97-AF65-F5344CB8AC3E}">
        <p14:creationId xmlns:p14="http://schemas.microsoft.com/office/powerpoint/2010/main" val="10776065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F427-9B79-729E-5199-E7C99F7AE9FB}"/>
              </a:ext>
            </a:extLst>
          </p:cNvPr>
          <p:cNvSpPr>
            <a:spLocks noGrp="1"/>
          </p:cNvSpPr>
          <p:nvPr>
            <p:ph type="title"/>
          </p:nvPr>
        </p:nvSpPr>
        <p:spPr/>
        <p:txBody>
          <a:bodyPr/>
          <a:lstStyle/>
          <a:p>
            <a:r>
              <a:rPr lang="en-US" dirty="0"/>
              <a:t>Street Outreach: Core Elements</a:t>
            </a:r>
          </a:p>
        </p:txBody>
      </p:sp>
      <p:graphicFrame>
        <p:nvGraphicFramePr>
          <p:cNvPr id="5" name="Content Placeholder 4">
            <a:extLst>
              <a:ext uri="{FF2B5EF4-FFF2-40B4-BE49-F238E27FC236}">
                <a16:creationId xmlns:a16="http://schemas.microsoft.com/office/drawing/2014/main" id="{CAF270B4-E7E1-C5E1-A8A4-C4D249C26F0F}"/>
              </a:ext>
            </a:extLst>
          </p:cNvPr>
          <p:cNvGraphicFramePr>
            <a:graphicFrameLocks noGrp="1"/>
          </p:cNvGraphicFramePr>
          <p:nvPr>
            <p:ph idx="1"/>
            <p:extLst>
              <p:ext uri="{D42A27DB-BD31-4B8C-83A1-F6EECF244321}">
                <p14:modId xmlns:p14="http://schemas.microsoft.com/office/powerpoint/2010/main" val="552450549"/>
              </p:ext>
            </p:extLst>
          </p:nvPr>
        </p:nvGraphicFramePr>
        <p:xfrm>
          <a:off x="1066800" y="2286000"/>
          <a:ext cx="100584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6396014B-6615-A394-AB24-9FC5EA4DFC0C}"/>
              </a:ext>
            </a:extLst>
          </p:cNvPr>
          <p:cNvSpPr txBox="1">
            <a:spLocks/>
          </p:cNvSpPr>
          <p:nvPr/>
        </p:nvSpPr>
        <p:spPr>
          <a:xfrm>
            <a:off x="1363980" y="4953000"/>
            <a:ext cx="9525000" cy="992294"/>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auto">
              <a:buNone/>
            </a:pPr>
            <a:r>
              <a:rPr lang="en-US" sz="2300" dirty="0">
                <a:solidFill>
                  <a:srgbClr val="333333"/>
                </a:solidFill>
                <a:highlight>
                  <a:srgbClr val="FFFFFF"/>
                </a:highlight>
              </a:rPr>
              <a:t>As we go through each element, share your Words of Wisdom on how you exemplify each core element in your own Street Outreach activity. </a:t>
            </a:r>
          </a:p>
        </p:txBody>
      </p:sp>
    </p:spTree>
    <p:extLst>
      <p:ext uri="{BB962C8B-B14F-4D97-AF65-F5344CB8AC3E}">
        <p14:creationId xmlns:p14="http://schemas.microsoft.com/office/powerpoint/2010/main" val="72928684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207C-80EF-FE1F-25E1-B15EEA8FEA83}"/>
              </a:ext>
            </a:extLst>
          </p:cNvPr>
          <p:cNvSpPr>
            <a:spLocks noGrp="1"/>
          </p:cNvSpPr>
          <p:nvPr>
            <p:ph type="title"/>
          </p:nvPr>
        </p:nvSpPr>
        <p:spPr/>
        <p:txBody>
          <a:bodyPr>
            <a:normAutofit/>
          </a:bodyPr>
          <a:lstStyle/>
          <a:p>
            <a:r>
              <a:rPr lang="en-US" sz="4000" dirty="0">
                <a:solidFill>
                  <a:schemeClr val="accent2"/>
                </a:solidFill>
              </a:rPr>
              <a:t>Compliance and Asset Management (CAM) Team</a:t>
            </a:r>
            <a:endParaRPr lang="en-US" dirty="0"/>
          </a:p>
        </p:txBody>
      </p:sp>
      <p:graphicFrame>
        <p:nvGraphicFramePr>
          <p:cNvPr id="3" name="Content Placeholder 2">
            <a:extLst>
              <a:ext uri="{FF2B5EF4-FFF2-40B4-BE49-F238E27FC236}">
                <a16:creationId xmlns:a16="http://schemas.microsoft.com/office/drawing/2014/main" id="{54E63C66-6B2D-5EF2-13DF-2703E0610474}"/>
              </a:ext>
            </a:extLst>
          </p:cNvPr>
          <p:cNvGraphicFramePr>
            <a:graphicFrameLocks noGrp="1"/>
          </p:cNvGraphicFramePr>
          <p:nvPr>
            <p:ph idx="1"/>
            <p:extLst>
              <p:ext uri="{D42A27DB-BD31-4B8C-83A1-F6EECF244321}">
                <p14:modId xmlns:p14="http://schemas.microsoft.com/office/powerpoint/2010/main" val="1835213505"/>
              </p:ext>
            </p:extLst>
          </p:nvPr>
        </p:nvGraphicFramePr>
        <p:xfrm>
          <a:off x="1066800" y="1295400"/>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CACF8D71-2186-2B01-BEE1-8E571C105B38}"/>
              </a:ext>
            </a:extLst>
          </p:cNvPr>
          <p:cNvSpPr txBox="1"/>
          <p:nvPr/>
        </p:nvSpPr>
        <p:spPr>
          <a:xfrm>
            <a:off x="2819400" y="5577279"/>
            <a:ext cx="6094638" cy="994118"/>
          </a:xfrm>
          <a:prstGeom prst="rect">
            <a:avLst/>
          </a:prstGeom>
          <a:noFill/>
        </p:spPr>
        <p:txBody>
          <a:bodyPr wrap="square">
            <a:spAutoFit/>
          </a:bodyPr>
          <a:lstStyle/>
          <a:p>
            <a:pPr marL="0" lvl="1" indent="0" algn="ctr">
              <a:lnSpc>
                <a:spcPct val="90000"/>
              </a:lnSpc>
              <a:spcAft>
                <a:spcPts val="600"/>
              </a:spcAft>
              <a:buNone/>
            </a:pPr>
            <a:r>
              <a:rPr lang="en-US" b="1" kern="1200" dirty="0">
                <a:solidFill>
                  <a:schemeClr val="accent3"/>
                </a:solidFill>
                <a:latin typeface="+mn-lt"/>
                <a:ea typeface="+mn-ea"/>
                <a:cs typeface="+mn-cs"/>
              </a:rPr>
              <a:t>To reach our entire team – </a:t>
            </a:r>
          </a:p>
          <a:p>
            <a:pPr marL="0" lvl="1" indent="0" algn="ctr">
              <a:lnSpc>
                <a:spcPct val="90000"/>
              </a:lnSpc>
              <a:spcAft>
                <a:spcPts val="600"/>
              </a:spcAft>
              <a:buNone/>
            </a:pPr>
            <a:r>
              <a:rPr lang="en-US" dirty="0">
                <a:solidFill>
                  <a:schemeClr val="tx2"/>
                </a:solidFill>
                <a:hlinkClick r:id="rId8">
                  <a:extLst>
                    <a:ext uri="{A12FA001-AC4F-418D-AE19-62706E023703}">
                      <ahyp:hlinkClr xmlns:ahyp="http://schemas.microsoft.com/office/drawing/2018/hyperlinkcolor" val="tx"/>
                    </a:ext>
                  </a:extLst>
                </a:hlinkClick>
              </a:rPr>
              <a:t>CPCompliance@thda.org</a:t>
            </a:r>
            <a:endParaRPr lang="en-US" dirty="0">
              <a:solidFill>
                <a:schemeClr val="tx2"/>
              </a:solidFill>
            </a:endParaRPr>
          </a:p>
          <a:p>
            <a:pPr marL="0" lvl="1" indent="0" algn="ctr">
              <a:lnSpc>
                <a:spcPct val="90000"/>
              </a:lnSpc>
              <a:spcAft>
                <a:spcPts val="600"/>
              </a:spcAft>
              <a:buNone/>
            </a:pPr>
            <a:endParaRPr lang="en-US" sz="1800" b="1" kern="1200" dirty="0">
              <a:solidFill>
                <a:schemeClr val="accent3"/>
              </a:solidFill>
              <a:latin typeface="+mn-lt"/>
              <a:ea typeface="+mn-ea"/>
              <a:cs typeface="+mn-cs"/>
            </a:endParaRPr>
          </a:p>
        </p:txBody>
      </p:sp>
    </p:spTree>
    <p:extLst>
      <p:ext uri="{BB962C8B-B14F-4D97-AF65-F5344CB8AC3E}">
        <p14:creationId xmlns:p14="http://schemas.microsoft.com/office/powerpoint/2010/main" val="248033730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605896"/>
            <a:ext cx="3084844" cy="5646208"/>
          </a:xfrm>
        </p:spPr>
        <p:txBody>
          <a:bodyPr anchor="ctr">
            <a:normAutofit/>
          </a:bodyPr>
          <a:lstStyle/>
          <a:p>
            <a:r>
              <a:rPr lang="en-US" sz="3600" dirty="0">
                <a:solidFill>
                  <a:srgbClr val="FFFFFF"/>
                </a:solidFill>
              </a:rPr>
              <a:t>Additional Resources</a:t>
            </a:r>
          </a:p>
        </p:txBody>
      </p:sp>
      <p:sp>
        <p:nvSpPr>
          <p:cNvPr id="16" name="Rectangle 1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4742016" y="152400"/>
            <a:ext cx="6413663" cy="6477000"/>
          </a:xfrm>
        </p:spPr>
        <p:txBody>
          <a:bodyPr anchor="ctr">
            <a:normAutofit fontScale="92500"/>
          </a:bodyPr>
          <a:lstStyle/>
          <a:p>
            <a:pPr marL="201168" lvl="1" indent="0">
              <a:buNone/>
            </a:pPr>
            <a:r>
              <a:rPr lang="en-US" sz="1400" dirty="0"/>
              <a:t>HUD Exchange</a:t>
            </a:r>
          </a:p>
          <a:p>
            <a:pPr lvl="1"/>
            <a:r>
              <a:rPr lang="en-US" sz="1400" dirty="0">
                <a:hlinkClick r:id="rId3"/>
              </a:rPr>
              <a:t>https://www.hudexchange.info/programs/esg/</a:t>
            </a:r>
            <a:endParaRPr lang="en-US" sz="1400" dirty="0"/>
          </a:p>
          <a:p>
            <a:pPr marL="201168" lvl="1" indent="0">
              <a:buNone/>
            </a:pPr>
            <a:endParaRPr lang="en-US" sz="1400" dirty="0"/>
          </a:p>
          <a:p>
            <a:pPr marL="201168" lvl="1" indent="0">
              <a:buNone/>
            </a:pPr>
            <a:r>
              <a:rPr lang="en-US" sz="1400" dirty="0"/>
              <a:t>Code of Federal Regulations (24 CFR 576)</a:t>
            </a:r>
          </a:p>
          <a:p>
            <a:pPr lvl="1"/>
            <a:r>
              <a:rPr lang="en-US" sz="1400" dirty="0">
                <a:hlinkClick r:id="rId4"/>
              </a:rPr>
              <a:t>https://www.ecfr.gov/current/title-24/subtitle-B/chapter-V/subchapter-C/part-576</a:t>
            </a:r>
            <a:endParaRPr lang="en-US" sz="1400" dirty="0"/>
          </a:p>
          <a:p>
            <a:pPr marL="201168" lvl="1" indent="0">
              <a:buNone/>
            </a:pPr>
            <a:endParaRPr lang="en-US" sz="1400" dirty="0"/>
          </a:p>
          <a:p>
            <a:pPr marL="201168" lvl="1" indent="0">
              <a:buNone/>
            </a:pPr>
            <a:r>
              <a:rPr lang="en-US" sz="1400" dirty="0"/>
              <a:t>HUD Exchange Unsheltered Homelessness</a:t>
            </a:r>
          </a:p>
          <a:p>
            <a:pPr lvl="1"/>
            <a:r>
              <a:rPr lang="en-US" sz="1400" dirty="0">
                <a:hlinkClick r:id="rId5"/>
              </a:rPr>
              <a:t>https://www.hudexchange.info/homelessness-assistance/unsheltered-homelessness/</a:t>
            </a:r>
            <a:endParaRPr lang="en-US" sz="1400" dirty="0"/>
          </a:p>
          <a:p>
            <a:pPr lvl="1"/>
            <a:endParaRPr lang="en-US" sz="1400" dirty="0"/>
          </a:p>
          <a:p>
            <a:pPr marL="201168" lvl="1" indent="0">
              <a:buNone/>
            </a:pPr>
            <a:r>
              <a:rPr lang="en-US" sz="1400" dirty="0"/>
              <a:t>Housing First Implementation Resources</a:t>
            </a:r>
          </a:p>
          <a:p>
            <a:pPr lvl="1"/>
            <a:r>
              <a:rPr lang="en-US" sz="1400" dirty="0">
                <a:hlinkClick r:id="rId6"/>
              </a:rPr>
              <a:t>https://www.hudexchange.info/programs/coc/toolkit/responsibilities-and-duties/housing-first-implementation-resources/#housing-first-implementation</a:t>
            </a:r>
            <a:endParaRPr lang="en-US" sz="1400" dirty="0"/>
          </a:p>
          <a:p>
            <a:pPr lvl="1"/>
            <a:endParaRPr lang="en-US" sz="1400" dirty="0"/>
          </a:p>
          <a:p>
            <a:pPr marL="201168" lvl="1" indent="0">
              <a:buNone/>
            </a:pPr>
            <a:r>
              <a:rPr lang="en-US" sz="1400" dirty="0"/>
              <a:t>THDA’s ESG Program Guide</a:t>
            </a:r>
          </a:p>
          <a:p>
            <a:pPr lvl="1"/>
            <a:r>
              <a:rPr lang="en-US" sz="1400" dirty="0">
                <a:solidFill>
                  <a:schemeClr val="accent2">
                    <a:lumMod val="75000"/>
                  </a:schemeClr>
                </a:solidFill>
                <a:hlinkClick r:id="rId7">
                  <a:extLst>
                    <a:ext uri="{A12FA001-AC4F-418D-AE19-62706E023703}">
                      <ahyp:hlinkClr xmlns:ahyp="http://schemas.microsoft.com/office/drawing/2018/hyperlinkcolor" val="tx"/>
                    </a:ext>
                  </a:extLst>
                </a:hlinkClick>
              </a:rPr>
              <a:t>https://thda.org/pdf/1.-ESG-Guide.pdf</a:t>
            </a:r>
            <a:endParaRPr lang="en-US" sz="1400" dirty="0">
              <a:solidFill>
                <a:schemeClr val="accent2">
                  <a:lumMod val="75000"/>
                </a:schemeClr>
              </a:solidFill>
            </a:endParaRPr>
          </a:p>
          <a:p>
            <a:pPr marL="201168" lvl="1" indent="0">
              <a:buNone/>
            </a:pPr>
            <a:endParaRPr lang="en-US" sz="1400" dirty="0"/>
          </a:p>
          <a:p>
            <a:pPr marL="201168" lvl="1" indent="0">
              <a:buNone/>
            </a:pPr>
            <a:r>
              <a:rPr lang="en-US" sz="1400" dirty="0"/>
              <a:t>Recording and Documenting Homeless Status</a:t>
            </a:r>
          </a:p>
          <a:p>
            <a:pPr lvl="1"/>
            <a:r>
              <a:rPr lang="en-US" sz="1400" dirty="0">
                <a:solidFill>
                  <a:schemeClr val="accent2">
                    <a:lumMod val="75000"/>
                  </a:schemeClr>
                </a:solidFill>
                <a:hlinkClick r:id="rId8">
                  <a:extLst>
                    <a:ext uri="{A12FA001-AC4F-418D-AE19-62706E023703}">
                      <ahyp:hlinkClr xmlns:ahyp="http://schemas.microsoft.com/office/drawing/2018/hyperlinkcolor" val="tx"/>
                    </a:ext>
                  </a:extLst>
                </a:hlinkClick>
              </a:rPr>
              <a:t>https://www.hudexchange.info/trainings/courses/recording-and-documenting-homeless-status/</a:t>
            </a:r>
            <a:endParaRPr lang="en-US" sz="1400" dirty="0">
              <a:solidFill>
                <a:schemeClr val="accent2">
                  <a:lumMod val="75000"/>
                </a:schemeClr>
              </a:solidFill>
            </a:endParaRPr>
          </a:p>
          <a:p>
            <a:pPr lvl="1"/>
            <a:endParaRPr lang="en-US" sz="1400" dirty="0"/>
          </a:p>
          <a:p>
            <a:pPr marL="201168" lvl="1" indent="0">
              <a:buNone/>
            </a:pPr>
            <a:r>
              <a:rPr lang="en-US" sz="1400" dirty="0"/>
              <a:t>Closing the Gap: Homelessness to Housing Webinar Series – Street Outreach</a:t>
            </a:r>
          </a:p>
          <a:p>
            <a:pPr lvl="1"/>
            <a:r>
              <a:rPr lang="en-US" sz="1400" dirty="0">
                <a:hlinkClick r:id="rId9"/>
              </a:rPr>
              <a:t>https://files.hudexchange.info/resources/documents/Closing-the-Gap-Homelessness-to-Housing-Street-Outreach-Slides.pdf</a:t>
            </a:r>
            <a:endParaRPr lang="en-US" sz="1400" dirty="0"/>
          </a:p>
          <a:p>
            <a:pPr marL="201168" lvl="1" indent="0">
              <a:buNone/>
            </a:pPr>
            <a:endParaRPr lang="en-US" sz="1400" dirty="0"/>
          </a:p>
          <a:p>
            <a:pPr marL="201168" lvl="1" indent="0">
              <a:buNone/>
            </a:pPr>
            <a:r>
              <a:rPr lang="en-US" sz="1400" dirty="0"/>
              <a:t>Effectively equipping law enforcement to work with people experiencing homelessness</a:t>
            </a:r>
          </a:p>
          <a:p>
            <a:pPr lvl="1"/>
            <a:r>
              <a:rPr lang="en-US" sz="1400" dirty="0">
                <a:hlinkClick r:id="rId10"/>
              </a:rPr>
              <a:t>https://bja.ojp.gov/program/pmhc/responding-homelessness</a:t>
            </a:r>
            <a:endParaRPr lang="en-US" sz="1400" dirty="0"/>
          </a:p>
          <a:p>
            <a:pPr lvl="1"/>
            <a:endParaRPr lang="en-US" sz="1400" dirty="0"/>
          </a:p>
        </p:txBody>
      </p:sp>
    </p:spTree>
    <p:extLst>
      <p:ext uri="{BB962C8B-B14F-4D97-AF65-F5344CB8AC3E}">
        <p14:creationId xmlns:p14="http://schemas.microsoft.com/office/powerpoint/2010/main" val="3504104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9F44-D81D-1DDA-76C0-622A4382468C}"/>
              </a:ext>
            </a:extLst>
          </p:cNvPr>
          <p:cNvSpPr>
            <a:spLocks noGrp="1"/>
          </p:cNvSpPr>
          <p:nvPr>
            <p:ph type="title"/>
          </p:nvPr>
        </p:nvSpPr>
        <p:spPr/>
        <p:txBody>
          <a:bodyPr/>
          <a:lstStyle/>
          <a:p>
            <a:r>
              <a:rPr lang="en-US" dirty="0"/>
              <a:t>Street Outreach is Housing Focused</a:t>
            </a:r>
          </a:p>
        </p:txBody>
      </p:sp>
      <p:sp>
        <p:nvSpPr>
          <p:cNvPr id="3" name="Content Placeholder 2">
            <a:extLst>
              <a:ext uri="{FF2B5EF4-FFF2-40B4-BE49-F238E27FC236}">
                <a16:creationId xmlns:a16="http://schemas.microsoft.com/office/drawing/2014/main" id="{B6777449-5CA3-AFE1-1AB2-E1C3DC0E4F79}"/>
              </a:ext>
            </a:extLst>
          </p:cNvPr>
          <p:cNvSpPr>
            <a:spLocks noGrp="1"/>
          </p:cNvSpPr>
          <p:nvPr>
            <p:ph idx="1"/>
          </p:nvPr>
        </p:nvSpPr>
        <p:spPr/>
        <p:txBody>
          <a:bodyPr anchor="t"/>
          <a:lstStyle/>
          <a:p>
            <a:pPr marL="0" indent="0">
              <a:buNone/>
            </a:pPr>
            <a:r>
              <a:rPr lang="en-US" dirty="0"/>
              <a:t>The goal of street outreach is to return people to safe, stable permanent housing. Emergency shelter can be a powerful tool, but only if it addresses a specific need or barrier.</a:t>
            </a:r>
          </a:p>
          <a:p>
            <a:pPr>
              <a:buFont typeface="Wingdings" panose="05000000000000000000" pitchFamily="2" charset="2"/>
              <a:buChar char="Ø"/>
            </a:pPr>
            <a:r>
              <a:rPr lang="en-US" dirty="0"/>
              <a:t> Street outreach should adopt a Housing First approach and never impose preconditions such as sobriety or project participation. </a:t>
            </a:r>
          </a:p>
          <a:p>
            <a:pPr>
              <a:buFont typeface="Wingdings" panose="05000000000000000000" pitchFamily="2" charset="2"/>
              <a:buChar char="Ø"/>
            </a:pPr>
            <a:r>
              <a:rPr lang="en-US" dirty="0"/>
              <a:t> Creating, working from, and frequently updating a housing plan can be a great way to operationalize housing focused street outreach.</a:t>
            </a:r>
          </a:p>
          <a:p>
            <a:pPr>
              <a:buFont typeface="Wingdings" panose="05000000000000000000" pitchFamily="2" charset="2"/>
              <a:buChar char="Ø"/>
            </a:pPr>
            <a:r>
              <a:rPr lang="en-US" dirty="0"/>
              <a:t> Asking the question: “What would your ideal housing situation look like if you could have it today?”</a:t>
            </a:r>
          </a:p>
        </p:txBody>
      </p:sp>
    </p:spTree>
    <p:extLst>
      <p:ext uri="{BB962C8B-B14F-4D97-AF65-F5344CB8AC3E}">
        <p14:creationId xmlns:p14="http://schemas.microsoft.com/office/powerpoint/2010/main" val="18707375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9F44-D81D-1DDA-76C0-622A4382468C}"/>
              </a:ext>
            </a:extLst>
          </p:cNvPr>
          <p:cNvSpPr>
            <a:spLocks noGrp="1"/>
          </p:cNvSpPr>
          <p:nvPr>
            <p:ph type="title"/>
          </p:nvPr>
        </p:nvSpPr>
        <p:spPr/>
        <p:txBody>
          <a:bodyPr/>
          <a:lstStyle/>
          <a:p>
            <a:r>
              <a:rPr lang="en-US" dirty="0"/>
              <a:t>Street Outreach is Coordinated</a:t>
            </a:r>
          </a:p>
        </p:txBody>
      </p:sp>
      <p:sp>
        <p:nvSpPr>
          <p:cNvPr id="3" name="Content Placeholder 2">
            <a:extLst>
              <a:ext uri="{FF2B5EF4-FFF2-40B4-BE49-F238E27FC236}">
                <a16:creationId xmlns:a16="http://schemas.microsoft.com/office/drawing/2014/main" id="{B6777449-5CA3-AFE1-1AB2-E1C3DC0E4F79}"/>
              </a:ext>
            </a:extLst>
          </p:cNvPr>
          <p:cNvSpPr>
            <a:spLocks noGrp="1"/>
          </p:cNvSpPr>
          <p:nvPr>
            <p:ph idx="1"/>
          </p:nvPr>
        </p:nvSpPr>
        <p:spPr/>
        <p:txBody>
          <a:bodyPr anchor="ctr">
            <a:normAutofit fontScale="92500"/>
          </a:bodyPr>
          <a:lstStyle/>
          <a:p>
            <a:r>
              <a:rPr lang="en-US" dirty="0"/>
              <a:t>Street outreach is conducted on behalf of the community rather than one agency, requiring collaboration among multiple stakeholders. Knowledge of and engagement with all partners implementing street outreach efforts leads to more strategic use of resources and more comprehensive coverage and identification of all people experiencing unsheltered homelessness.</a:t>
            </a:r>
          </a:p>
          <a:p>
            <a:pPr>
              <a:buFont typeface="Wingdings" panose="05000000000000000000" pitchFamily="2" charset="2"/>
              <a:buChar char="Ø"/>
            </a:pPr>
            <a:r>
              <a:rPr lang="en-US" dirty="0"/>
              <a:t>Coordinate with the broader network of programs, services, or staff who are likely to encounter individuals experiencing unsheltered homelessness, but whose regular focus is broader than homelessness. </a:t>
            </a:r>
          </a:p>
          <a:p>
            <a:pPr>
              <a:buFont typeface="Wingdings" panose="05000000000000000000" pitchFamily="2" charset="2"/>
              <a:buChar char="Ø"/>
            </a:pPr>
            <a:r>
              <a:rPr lang="en-US" dirty="0"/>
              <a:t>This might include law enforcement and other first responders, hospitals, health and behavioral healthcare providers, child welfare agencies, homeless education liaisons, workforce systems, faith-based organizations, and other community-based providers.</a:t>
            </a:r>
          </a:p>
          <a:p>
            <a:pPr>
              <a:buFont typeface="Wingdings" panose="05000000000000000000" pitchFamily="2" charset="2"/>
              <a:buChar char="Ø"/>
            </a:pPr>
            <a:r>
              <a:rPr lang="en-US" dirty="0"/>
              <a:t>If there are multiple street outreach activities in one area, collaborate with one another to maximize services. Ensure you don’t visit the same areas on the same days or split areas of coverage when possible. </a:t>
            </a:r>
          </a:p>
        </p:txBody>
      </p:sp>
    </p:spTree>
    <p:extLst>
      <p:ext uri="{BB962C8B-B14F-4D97-AF65-F5344CB8AC3E}">
        <p14:creationId xmlns:p14="http://schemas.microsoft.com/office/powerpoint/2010/main" val="20613783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2126-158E-2469-973E-ABFA05C34030}"/>
              </a:ext>
            </a:extLst>
          </p:cNvPr>
          <p:cNvSpPr>
            <a:spLocks noGrp="1"/>
          </p:cNvSpPr>
          <p:nvPr>
            <p:ph type="title"/>
          </p:nvPr>
        </p:nvSpPr>
        <p:spPr/>
        <p:txBody>
          <a:bodyPr/>
          <a:lstStyle/>
          <a:p>
            <a:r>
              <a:rPr lang="en-US" dirty="0"/>
              <a:t>Street Outreach is Person-Centered</a:t>
            </a:r>
          </a:p>
        </p:txBody>
      </p:sp>
      <p:sp>
        <p:nvSpPr>
          <p:cNvPr id="3" name="Content Placeholder 2">
            <a:extLst>
              <a:ext uri="{FF2B5EF4-FFF2-40B4-BE49-F238E27FC236}">
                <a16:creationId xmlns:a16="http://schemas.microsoft.com/office/drawing/2014/main" id="{DE630989-28FA-BE33-7538-6D8D9E0341D3}"/>
              </a:ext>
            </a:extLst>
          </p:cNvPr>
          <p:cNvSpPr>
            <a:spLocks noGrp="1"/>
          </p:cNvSpPr>
          <p:nvPr>
            <p:ph idx="1"/>
          </p:nvPr>
        </p:nvSpPr>
        <p:spPr>
          <a:xfrm>
            <a:off x="1143000" y="1981200"/>
            <a:ext cx="10058400" cy="4023360"/>
          </a:xfrm>
        </p:spPr>
        <p:txBody>
          <a:bodyPr anchor="ctr">
            <a:normAutofit fontScale="92500"/>
          </a:bodyPr>
          <a:lstStyle/>
          <a:p>
            <a:r>
              <a:rPr lang="en-US" dirty="0"/>
              <a:t>Street outreach should use a person-centered approach that seeks to identify and work from each person’s strengths, resources, and support networks. To be consistently successful, street outreach must empower participants to explore many routes to housing to discover what works best for them, including housing subsidies outside Coordinated Entry and routes to housing via existing support networks.</a:t>
            </a:r>
          </a:p>
          <a:p>
            <a:pPr>
              <a:buFont typeface="Wingdings" panose="05000000000000000000" pitchFamily="2" charset="2"/>
              <a:buChar char="Ø"/>
            </a:pPr>
            <a:r>
              <a:rPr lang="en-US" dirty="0"/>
              <a:t>To maximize connections, learn when people experiencing homelessness are present at known sites, heighten urgency when extreme weather is possible, and consider early morning or late evening outreach to reach people before/after jobs begin or people move indoors for climate control.</a:t>
            </a:r>
          </a:p>
          <a:p>
            <a:r>
              <a:rPr lang="en-US" dirty="0"/>
              <a:t>Where one or more outreach teams work in the same area, it is important to collaborate services by:</a:t>
            </a:r>
          </a:p>
          <a:p>
            <a:pPr marL="544068" lvl="1" indent="-342900">
              <a:buFont typeface="+mj-lt"/>
              <a:buAutoNum type="arabicPeriod"/>
            </a:pPr>
            <a:r>
              <a:rPr lang="en-US" dirty="0"/>
              <a:t>Establishing a lead person/agency that will promote an agreed upon intervention for the individual/family.</a:t>
            </a:r>
          </a:p>
          <a:p>
            <a:pPr marL="544068" lvl="1" indent="-342900">
              <a:buFont typeface="+mj-lt"/>
              <a:buAutoNum type="arabicPeriod"/>
            </a:pPr>
            <a:r>
              <a:rPr lang="en-US" dirty="0"/>
              <a:t>The agency will lead the case management of the homeless individual until either the individual has been re-housed, or a more appropriate case manager is ready to take over.</a:t>
            </a:r>
          </a:p>
          <a:p>
            <a:pPr marL="544068" lvl="1" indent="-342900">
              <a:buFont typeface="+mj-lt"/>
              <a:buAutoNum type="arabicPeriod"/>
            </a:pPr>
            <a:r>
              <a:rPr lang="en-US" dirty="0"/>
              <a:t>Other agencies will reinforce this intervention so that agencies are not working against one another.</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3475416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2126-158E-2469-973E-ABFA05C34030}"/>
              </a:ext>
            </a:extLst>
          </p:cNvPr>
          <p:cNvSpPr>
            <a:spLocks noGrp="1"/>
          </p:cNvSpPr>
          <p:nvPr>
            <p:ph type="title"/>
          </p:nvPr>
        </p:nvSpPr>
        <p:spPr>
          <a:xfrm>
            <a:off x="1097280" y="286603"/>
            <a:ext cx="10058400" cy="1450757"/>
          </a:xfrm>
        </p:spPr>
        <p:txBody>
          <a:bodyPr>
            <a:normAutofit/>
          </a:bodyPr>
          <a:lstStyle/>
          <a:p>
            <a:r>
              <a:rPr lang="en-US" sz="4400"/>
              <a:t>Street Outreach is </a:t>
            </a:r>
            <a:br>
              <a:rPr lang="en-US" sz="4400"/>
            </a:br>
            <a:r>
              <a:rPr lang="en-US" sz="4400"/>
              <a:t>Trauma-Informed &amp; Culturally Responsive</a:t>
            </a:r>
          </a:p>
        </p:txBody>
      </p:sp>
      <p:pic>
        <p:nvPicPr>
          <p:cNvPr id="5" name="Picture 4">
            <a:extLst>
              <a:ext uri="{FF2B5EF4-FFF2-40B4-BE49-F238E27FC236}">
                <a16:creationId xmlns:a16="http://schemas.microsoft.com/office/drawing/2014/main" id="{6603041C-CC60-9B11-7D41-160483FC338C}"/>
              </a:ext>
            </a:extLst>
          </p:cNvPr>
          <p:cNvPicPr>
            <a:picLocks noChangeAspect="1"/>
          </p:cNvPicPr>
          <p:nvPr/>
        </p:nvPicPr>
        <p:blipFill>
          <a:blip r:embed="rId3"/>
          <a:stretch>
            <a:fillRect/>
          </a:stretch>
        </p:blipFill>
        <p:spPr>
          <a:xfrm>
            <a:off x="1076432" y="2479594"/>
            <a:ext cx="3094997" cy="2344460"/>
          </a:xfrm>
          <a:prstGeom prst="rect">
            <a:avLst/>
          </a:prstGeom>
        </p:spPr>
      </p:pic>
      <p:sp>
        <p:nvSpPr>
          <p:cNvPr id="3" name="Content Placeholder 2">
            <a:extLst>
              <a:ext uri="{FF2B5EF4-FFF2-40B4-BE49-F238E27FC236}">
                <a16:creationId xmlns:a16="http://schemas.microsoft.com/office/drawing/2014/main" id="{DE630989-28FA-BE33-7538-6D8D9E0341D3}"/>
              </a:ext>
            </a:extLst>
          </p:cNvPr>
          <p:cNvSpPr>
            <a:spLocks noGrp="1"/>
          </p:cNvSpPr>
          <p:nvPr>
            <p:ph idx="1"/>
          </p:nvPr>
        </p:nvSpPr>
        <p:spPr>
          <a:xfrm>
            <a:off x="4639733" y="1845734"/>
            <a:ext cx="6515947" cy="4023360"/>
          </a:xfrm>
        </p:spPr>
        <p:txBody>
          <a:bodyPr>
            <a:normAutofit/>
          </a:bodyPr>
          <a:lstStyle/>
          <a:p>
            <a:r>
              <a:rPr lang="en-US"/>
              <a:t>Street outreach must be culturally responsive and deploy evidence-based practices including trauma-informed care. Homelessness is traumatic, and outreach workers must recognize and be responsive to the reality that people experiencing homelessness are at elevated risk for physical, mental, and emotional harm. </a:t>
            </a:r>
          </a:p>
          <a:p>
            <a:pPr>
              <a:buFont typeface="Wingdings" panose="05000000000000000000" pitchFamily="2" charset="2"/>
              <a:buChar char="Ø"/>
            </a:pPr>
            <a:r>
              <a:rPr lang="en-US"/>
              <a:t>Street outreach networks must provide clear avenues for referral when participants need specialized services, such as creating and maintaining mechanisms to connect participants with domestic violence services, veteran-specific supports, or gender-affirming care.</a:t>
            </a:r>
          </a:p>
          <a:p>
            <a:pPr>
              <a:buFont typeface="Wingdings" panose="05000000000000000000" pitchFamily="2" charset="2"/>
              <a:buChar char="Ø"/>
            </a:pPr>
            <a:r>
              <a:rPr lang="en-US"/>
              <a:t>Involve persons with lived-experience as much as possible </a:t>
            </a:r>
            <a:endParaRPr lang="en-US" dirty="0"/>
          </a:p>
        </p:txBody>
      </p:sp>
    </p:spTree>
    <p:extLst>
      <p:ext uri="{BB962C8B-B14F-4D97-AF65-F5344CB8AC3E}">
        <p14:creationId xmlns:p14="http://schemas.microsoft.com/office/powerpoint/2010/main" val="5239751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2126-158E-2469-973E-ABFA05C34030}"/>
              </a:ext>
            </a:extLst>
          </p:cNvPr>
          <p:cNvSpPr>
            <a:spLocks noGrp="1"/>
          </p:cNvSpPr>
          <p:nvPr>
            <p:ph type="title"/>
          </p:nvPr>
        </p:nvSpPr>
        <p:spPr/>
        <p:txBody>
          <a:bodyPr>
            <a:normAutofit/>
          </a:bodyPr>
          <a:lstStyle/>
          <a:p>
            <a:r>
              <a:rPr lang="en-US" dirty="0"/>
              <a:t>Street Outreach is Safety Oriented</a:t>
            </a:r>
          </a:p>
        </p:txBody>
      </p:sp>
      <p:sp>
        <p:nvSpPr>
          <p:cNvPr id="3" name="Content Placeholder 2">
            <a:extLst>
              <a:ext uri="{FF2B5EF4-FFF2-40B4-BE49-F238E27FC236}">
                <a16:creationId xmlns:a16="http://schemas.microsoft.com/office/drawing/2014/main" id="{DE630989-28FA-BE33-7538-6D8D9E0341D3}"/>
              </a:ext>
            </a:extLst>
          </p:cNvPr>
          <p:cNvSpPr>
            <a:spLocks noGrp="1"/>
          </p:cNvSpPr>
          <p:nvPr>
            <p:ph idx="1"/>
          </p:nvPr>
        </p:nvSpPr>
        <p:spPr/>
        <p:txBody>
          <a:bodyPr anchor="ctr">
            <a:normAutofit lnSpcReduction="10000"/>
          </a:bodyPr>
          <a:lstStyle/>
          <a:p>
            <a:r>
              <a:rPr lang="en-US" dirty="0"/>
              <a:t>Street outreach networks and providers should have established protocols to ensure the safety of all people seeking assistance. Outreach workers should practice harm reduction principles, including non-judgmental, noncoercive provision of services. </a:t>
            </a:r>
          </a:p>
          <a:p>
            <a:pPr>
              <a:buFont typeface="Wingdings" panose="05000000000000000000" pitchFamily="2" charset="2"/>
              <a:buChar char="Ø"/>
            </a:pPr>
            <a:r>
              <a:rPr lang="en-US" dirty="0"/>
              <a:t>Acts of humanity and compassion establish trust and rapport with participants while providing life-saving needs. Street outreach workers should provide critical, life-saving resources such as food, water, clothing, blankets, and other necessities.</a:t>
            </a:r>
          </a:p>
          <a:p>
            <a:pPr>
              <a:buFont typeface="Wingdings" panose="05000000000000000000" pitchFamily="2" charset="2"/>
              <a:buChar char="Ø"/>
            </a:pPr>
            <a:r>
              <a:rPr lang="en-US" dirty="0"/>
              <a:t>Be alert for any participants who exhibit the need for immediate medical or mental health intervention to provide swift care. </a:t>
            </a:r>
          </a:p>
          <a:p>
            <a:pPr>
              <a:buFont typeface="Wingdings" panose="05000000000000000000" pitchFamily="2" charset="2"/>
              <a:buChar char="Ø"/>
            </a:pPr>
            <a:r>
              <a:rPr lang="en-US" dirty="0"/>
              <a:t>Safety of Street Outreach workers should always be considered prior to going out into the community.</a:t>
            </a:r>
          </a:p>
          <a:p>
            <a:pPr>
              <a:buFont typeface="Wingdings" panose="05000000000000000000" pitchFamily="2" charset="2"/>
              <a:buChar char="Ø"/>
            </a:pPr>
            <a:r>
              <a:rPr lang="en-US" dirty="0"/>
              <a:t>Provide outreach workers with all the resources necessary to do their jobs well while working; provide cell phones and other electronics and facilitate appropriate training such as motivational interviewing, personal safety, and use of rescue medications like NARCAN. </a:t>
            </a:r>
          </a:p>
        </p:txBody>
      </p:sp>
    </p:spTree>
    <p:extLst>
      <p:ext uri="{BB962C8B-B14F-4D97-AF65-F5344CB8AC3E}">
        <p14:creationId xmlns:p14="http://schemas.microsoft.com/office/powerpoint/2010/main" val="3237298047"/>
      </p:ext>
    </p:extLst>
  </p:cSld>
  <p:clrMapOvr>
    <a:masterClrMapping/>
  </p:clrMapOvr>
  <p:transition>
    <p:fade/>
  </p:transition>
</p:sld>
</file>

<file path=ppt/theme/theme1.xml><?xml version="1.0" encoding="utf-8"?>
<a:theme xmlns:a="http://schemas.openxmlformats.org/drawingml/2006/main" name="Retrospect">
  <a:themeElements>
    <a:clrScheme name="Custom 2">
      <a:dk1>
        <a:srgbClr val="000000"/>
      </a:dk1>
      <a:lt1>
        <a:sysClr val="window" lastClr="FFFFFF"/>
      </a:lt1>
      <a:dk2>
        <a:srgbClr val="39576F"/>
      </a:dk2>
      <a:lt2>
        <a:srgbClr val="DDDDDD"/>
      </a:lt2>
      <a:accent1>
        <a:srgbClr val="9F2122"/>
      </a:accent1>
      <a:accent2>
        <a:srgbClr val="4F7898"/>
      </a:accent2>
      <a:accent3>
        <a:srgbClr val="9F2122"/>
      </a:accent3>
      <a:accent4>
        <a:srgbClr val="426781"/>
      </a:accent4>
      <a:accent5>
        <a:srgbClr val="39576F"/>
      </a:accent5>
      <a:accent6>
        <a:srgbClr val="871E1B"/>
      </a:accent6>
      <a:hlink>
        <a:srgbClr val="39576F"/>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16456</TotalTime>
  <Words>4275</Words>
  <Application>Microsoft Office PowerPoint</Application>
  <PresentationFormat>Widescreen</PresentationFormat>
  <Paragraphs>331</Paragraphs>
  <Slides>41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Century Gothic</vt:lpstr>
      <vt:lpstr>Georgia</vt:lpstr>
      <vt:lpstr>Open Sans</vt:lpstr>
      <vt:lpstr>Wingdings</vt:lpstr>
      <vt:lpstr>Retrospect</vt:lpstr>
      <vt:lpstr>Understanding ESG’s Street Outreach Component</vt:lpstr>
      <vt:lpstr>Street Outreach Objective</vt:lpstr>
      <vt:lpstr>Minimum Period of Use</vt:lpstr>
      <vt:lpstr>Street Outreach: Core Elements</vt:lpstr>
      <vt:lpstr>Street Outreach is Housing Focused</vt:lpstr>
      <vt:lpstr>Street Outreach is Coordinated</vt:lpstr>
      <vt:lpstr>Street Outreach is Person-Centered</vt:lpstr>
      <vt:lpstr>Street Outreach is  Trauma-Informed &amp; Culturally Responsive</vt:lpstr>
      <vt:lpstr>Street Outreach is Safety Oriented</vt:lpstr>
      <vt:lpstr>Eligible Participants of Street Outreach</vt:lpstr>
      <vt:lpstr>Chronic Homelessness Definition </vt:lpstr>
      <vt:lpstr>Eligible Street Outreach Activities</vt:lpstr>
      <vt:lpstr>Engagement</vt:lpstr>
      <vt:lpstr>Case Management</vt:lpstr>
      <vt:lpstr>Employee Compensation</vt:lpstr>
      <vt:lpstr>Emergency Health Services</vt:lpstr>
      <vt:lpstr>Emergency Mental Health Services</vt:lpstr>
      <vt:lpstr>Transportation</vt:lpstr>
      <vt:lpstr>Services for Special Populations</vt:lpstr>
      <vt:lpstr>Ineligible Costs Under Street Outreach</vt:lpstr>
      <vt:lpstr>Street Outreach Client File Checklist</vt:lpstr>
      <vt:lpstr>1.  Enrollment into HMIS</vt:lpstr>
      <vt:lpstr>2.  Case Notes</vt:lpstr>
      <vt:lpstr>3.  Financial Assistance Tracking</vt:lpstr>
      <vt:lpstr>4. Termination Procedure</vt:lpstr>
      <vt:lpstr>What are ESG Written Standards?</vt:lpstr>
      <vt:lpstr>Written Standards for Street Outreach</vt:lpstr>
      <vt:lpstr>Reporting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a record from HMIS or a comparable  database count as documentation of homelessness?</vt:lpstr>
      <vt:lpstr>What if a client declines permission  of entry into HMIS?</vt:lpstr>
      <vt:lpstr>Can the records for ESG be retained in  an electronic format or must hard copy  records be retained?</vt:lpstr>
      <vt:lpstr>Contact Information</vt:lpstr>
      <vt:lpstr>Compliance and Asset Management (CAM) Team</vt:lpstr>
      <vt:lpstr>Additional Resources</vt:lpstr>
    </vt:vector>
  </TitlesOfParts>
  <Company>THDA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Charmaine J. McNeilly</dc:creator>
  <cp:lastModifiedBy>Jodi Smith</cp:lastModifiedBy>
  <cp:revision>250</cp:revision>
  <cp:lastPrinted>2024-06-13T17:38:30Z</cp:lastPrinted>
  <dcterms:created xsi:type="dcterms:W3CDTF">2014-12-05T18:45:15Z</dcterms:created>
  <dcterms:modified xsi:type="dcterms:W3CDTF">2024-09-25T17:31:14Z</dcterms:modified>
</cp:coreProperties>
</file>