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69"/>
  </p:notesMasterIdLst>
  <p:handoutMasterIdLst>
    <p:handoutMasterId r:id="rId70"/>
  </p:handoutMasterIdLst>
  <p:sldIdLst>
    <p:sldId id="347" r:id="rId2"/>
    <p:sldId id="348" r:id="rId3"/>
    <p:sldId id="409" r:id="rId4"/>
    <p:sldId id="445" r:id="rId5"/>
    <p:sldId id="470" r:id="rId6"/>
    <p:sldId id="459" r:id="rId7"/>
    <p:sldId id="469" r:id="rId8"/>
    <p:sldId id="443" r:id="rId9"/>
    <p:sldId id="446" r:id="rId10"/>
    <p:sldId id="484" r:id="rId11"/>
    <p:sldId id="472" r:id="rId12"/>
    <p:sldId id="482" r:id="rId13"/>
    <p:sldId id="442" r:id="rId14"/>
    <p:sldId id="444" r:id="rId15"/>
    <p:sldId id="455" r:id="rId16"/>
    <p:sldId id="483" r:id="rId17"/>
    <p:sldId id="426" r:id="rId18"/>
    <p:sldId id="460" r:id="rId19"/>
    <p:sldId id="462" r:id="rId20"/>
    <p:sldId id="463" r:id="rId21"/>
    <p:sldId id="464" r:id="rId22"/>
    <p:sldId id="465" r:id="rId23"/>
    <p:sldId id="425" r:id="rId24"/>
    <p:sldId id="447" r:id="rId25"/>
    <p:sldId id="448" r:id="rId26"/>
    <p:sldId id="449" r:id="rId27"/>
    <p:sldId id="450" r:id="rId28"/>
    <p:sldId id="451" r:id="rId29"/>
    <p:sldId id="453" r:id="rId30"/>
    <p:sldId id="410" r:id="rId31"/>
    <p:sldId id="412" r:id="rId32"/>
    <p:sldId id="430" r:id="rId33"/>
    <p:sldId id="435" r:id="rId34"/>
    <p:sldId id="436" r:id="rId35"/>
    <p:sldId id="437" r:id="rId36"/>
    <p:sldId id="413" r:id="rId37"/>
    <p:sldId id="438" r:id="rId38"/>
    <p:sldId id="439" r:id="rId39"/>
    <p:sldId id="414" r:id="rId40"/>
    <p:sldId id="440" r:id="rId41"/>
    <p:sldId id="415" r:id="rId42"/>
    <p:sldId id="416" r:id="rId43"/>
    <p:sldId id="441" r:id="rId44"/>
    <p:sldId id="419" r:id="rId45"/>
    <p:sldId id="418" r:id="rId46"/>
    <p:sldId id="420" r:id="rId47"/>
    <p:sldId id="421" r:id="rId48"/>
    <p:sldId id="422" r:id="rId49"/>
    <p:sldId id="423" r:id="rId50"/>
    <p:sldId id="432" r:id="rId51"/>
    <p:sldId id="433" r:id="rId52"/>
    <p:sldId id="434" r:id="rId53"/>
    <p:sldId id="456" r:id="rId54"/>
    <p:sldId id="457" r:id="rId55"/>
    <p:sldId id="473" r:id="rId56"/>
    <p:sldId id="474" r:id="rId57"/>
    <p:sldId id="475" r:id="rId58"/>
    <p:sldId id="476" r:id="rId59"/>
    <p:sldId id="477" r:id="rId60"/>
    <p:sldId id="478" r:id="rId61"/>
    <p:sldId id="479" r:id="rId62"/>
    <p:sldId id="427" r:id="rId63"/>
    <p:sldId id="431" r:id="rId64"/>
    <p:sldId id="468" r:id="rId65"/>
    <p:sldId id="429" r:id="rId66"/>
    <p:sldId id="481" r:id="rId67"/>
    <p:sldId id="407" r:id="rId68"/>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Watt" initials="DW" lastIdx="5" clrIdx="0">
    <p:extLst>
      <p:ext uri="{19B8F6BF-5375-455C-9EA6-DF929625EA0E}">
        <p15:presenceInfo xmlns:p15="http://schemas.microsoft.com/office/powerpoint/2012/main" userId="Don W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96"/>
    <a:srgbClr val="00529B"/>
    <a:srgbClr val="DB172E"/>
    <a:srgbClr val="000000"/>
    <a:srgbClr val="E71831"/>
    <a:srgbClr val="D8162D"/>
    <a:srgbClr val="B20000"/>
    <a:srgbClr val="0000CC"/>
    <a:srgbClr val="6B010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70902" autoAdjust="0"/>
  </p:normalViewPr>
  <p:slideViewPr>
    <p:cSldViewPr>
      <p:cViewPr varScale="1">
        <p:scale>
          <a:sx n="49" d="100"/>
          <a:sy n="49" d="100"/>
        </p:scale>
        <p:origin x="1954"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04" y="84"/>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diagrams/_rels/data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1" Type="http://schemas.openxmlformats.org/officeDocument/2006/relationships/hyperlink" Target="https://www.hudexchange.info/resource/1927/hearth-esg-program-and-consolidated-plan-conforming-amendment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1" Type="http://schemas.openxmlformats.org/officeDocument/2006/relationships/hyperlink" Target="https://files.hudexchange.info/resources/documents/LSHR-Screening-For-Exemption-or-Limited-Exemption.pdf"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files.hudexchange.info/resources/documents/LSHR-Special-Needs-Housing-Programs-and-the-Lead-Safe-Housing-Regulations-Info.pdf" TargetMode="External"/><Relationship Id="rId2" Type="http://schemas.openxmlformats.org/officeDocument/2006/relationships/hyperlink" Target="https://www.epa.gov/lead/lessors-disclosure-information-lead-based-paint-andor-lead-based-paint-hazards" TargetMode="External"/><Relationship Id="rId1" Type="http://schemas.openxmlformats.org/officeDocument/2006/relationships/hyperlink" Target="https://www.epa.gov/lead/protect-your-family-lead-your-home-english"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file:///C:\Users\BAtol\Desktop\LSHR-Sample-Certification-for-Ongoing-Monitoring-and-Maintenance-Visual-Assessment.docx" TargetMode="External"/><Relationship Id="rId1" Type="http://schemas.openxmlformats.org/officeDocument/2006/relationships/hyperlink" Target="https://files.hudexchange.info/resources/documents/LSHR-Visual-Assessments-Findings-Resolution.pdf"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files.hudexchange.info/resources/documents/LSHR-Screening-For-Exemption-or-Limited-Exemption.pdf" TargetMode="External"/></Relationships>
</file>

<file path=ppt/diagrams/_rels/drawing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hudexchange.info/resource/1927/hearth-esg-program-and-consolidated-plan-conforming-amendment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1" Type="http://schemas.openxmlformats.org/officeDocument/2006/relationships/hyperlink" Target="https://files.hudexchange.info/resources/documents/LSHR-Screening-For-Exemption-or-Limited-Exemption.pdf"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files.hudexchange.info/resources/documents/LSHR-Special-Needs-Housing-Programs-and-the-Lead-Safe-Housing-Regulations-Info.pdf" TargetMode="External"/><Relationship Id="rId2" Type="http://schemas.openxmlformats.org/officeDocument/2006/relationships/hyperlink" Target="https://www.epa.gov/lead/lessors-disclosure-information-lead-based-paint-andor-lead-based-paint-hazards" TargetMode="External"/><Relationship Id="rId1" Type="http://schemas.openxmlformats.org/officeDocument/2006/relationships/hyperlink" Target="https://www.epa.gov/lead/protect-your-family-lead-your-home-english"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file:///C:\Users\BAtol\Desktop\LSHR-Sample-Certification-for-Ongoing-Monitoring-and-Maintenance-Visual-Assessment.docx" TargetMode="External"/><Relationship Id="rId1" Type="http://schemas.openxmlformats.org/officeDocument/2006/relationships/hyperlink" Target="https://files.hudexchange.info/resources/documents/LSHR-Visual-Assessments-Findings-Resolution.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files.hudexchange.info/resources/documents/LSHR-Screening-For-Exemption-or-Limited-Exemption.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70721-F859-43A7-8D0B-391EA659AFD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ACE3B3F-27F0-4DE2-BD2B-0A54C96ED69F}">
      <dgm:prSet/>
      <dgm:spPr/>
      <dgm:t>
        <a:bodyPr/>
        <a:lstStyle/>
        <a:p>
          <a:r>
            <a:rPr lang="en-US" dirty="0"/>
            <a:t>Emergency shelter means any facility, the primary purpose of which is to provide a temporary shelter for the homeless in general or for specific populations of the homeless and which </a:t>
          </a:r>
          <a:r>
            <a:rPr lang="en-US" u="sng" dirty="0"/>
            <a:t>does not require occupants to sign leases or occupancy agreements</a:t>
          </a:r>
          <a:r>
            <a:rPr lang="en-US" dirty="0"/>
            <a:t>. </a:t>
          </a:r>
        </a:p>
      </dgm:t>
    </dgm:pt>
    <dgm:pt modelId="{30BCC672-8390-4460-90C8-DA1786B873B5}" type="parTrans" cxnId="{B22DBBD6-3F2E-40E0-B2EB-E4B1B244D909}">
      <dgm:prSet/>
      <dgm:spPr/>
      <dgm:t>
        <a:bodyPr/>
        <a:lstStyle/>
        <a:p>
          <a:endParaRPr lang="en-US"/>
        </a:p>
      </dgm:t>
    </dgm:pt>
    <dgm:pt modelId="{5D1AE494-ECAF-4926-B559-3FF1C6997D01}" type="sibTrans" cxnId="{B22DBBD6-3F2E-40E0-B2EB-E4B1B244D909}">
      <dgm:prSet/>
      <dgm:spPr/>
      <dgm:t>
        <a:bodyPr/>
        <a:lstStyle/>
        <a:p>
          <a:endParaRPr lang="en-US"/>
        </a:p>
      </dgm:t>
    </dgm:pt>
    <dgm:pt modelId="{FFF640CB-4EBF-46B2-A5BE-C5704A309BCA}">
      <dgm:prSet/>
      <dgm:spPr/>
      <dgm:t>
        <a:bodyPr/>
        <a:lstStyle/>
        <a:p>
          <a:r>
            <a:rPr lang="en-US"/>
            <a:t>Both day shelters and overnight shelters are considered Emergency Shelter under ESG.</a:t>
          </a:r>
        </a:p>
      </dgm:t>
    </dgm:pt>
    <dgm:pt modelId="{2CF78FAD-EF8A-4D28-87CD-A2AE37B787C2}" type="parTrans" cxnId="{4D02C585-F876-46A9-8719-1806BD030510}">
      <dgm:prSet/>
      <dgm:spPr/>
      <dgm:t>
        <a:bodyPr/>
        <a:lstStyle/>
        <a:p>
          <a:endParaRPr lang="en-US"/>
        </a:p>
      </dgm:t>
    </dgm:pt>
    <dgm:pt modelId="{9AE5DF03-9846-4FCF-86DB-EEB8DC43AA56}" type="sibTrans" cxnId="{4D02C585-F876-46A9-8719-1806BD030510}">
      <dgm:prSet/>
      <dgm:spPr/>
      <dgm:t>
        <a:bodyPr/>
        <a:lstStyle/>
        <a:p>
          <a:endParaRPr lang="en-US"/>
        </a:p>
      </dgm:t>
    </dgm:pt>
    <dgm:pt modelId="{B94A543C-3DD1-4874-A1F3-BD186289EDD2}" type="pres">
      <dgm:prSet presAssocID="{79670721-F859-43A7-8D0B-391EA659AFD1}" presName="diagram" presStyleCnt="0">
        <dgm:presLayoutVars>
          <dgm:dir/>
          <dgm:resizeHandles val="exact"/>
        </dgm:presLayoutVars>
      </dgm:prSet>
      <dgm:spPr/>
    </dgm:pt>
    <dgm:pt modelId="{C728348B-EB04-4AA6-9FA2-27552D5DE9E4}" type="pres">
      <dgm:prSet presAssocID="{AACE3B3F-27F0-4DE2-BD2B-0A54C96ED69F}" presName="node" presStyleLbl="node1" presStyleIdx="0" presStyleCnt="2">
        <dgm:presLayoutVars>
          <dgm:bulletEnabled val="1"/>
        </dgm:presLayoutVars>
      </dgm:prSet>
      <dgm:spPr/>
    </dgm:pt>
    <dgm:pt modelId="{72ECD7C1-27F8-470C-BDC9-ADF3D9105B0C}" type="pres">
      <dgm:prSet presAssocID="{5D1AE494-ECAF-4926-B559-3FF1C6997D01}" presName="sibTrans" presStyleCnt="0"/>
      <dgm:spPr/>
    </dgm:pt>
    <dgm:pt modelId="{5EFD9022-FFC5-4D5B-8088-DC821F046B1C}" type="pres">
      <dgm:prSet presAssocID="{FFF640CB-4EBF-46B2-A5BE-C5704A309BCA}" presName="node" presStyleLbl="node1" presStyleIdx="1" presStyleCnt="2">
        <dgm:presLayoutVars>
          <dgm:bulletEnabled val="1"/>
        </dgm:presLayoutVars>
      </dgm:prSet>
      <dgm:spPr/>
    </dgm:pt>
  </dgm:ptLst>
  <dgm:cxnLst>
    <dgm:cxn modelId="{3DF99862-5477-44AC-B917-73BFFCFDBBC6}" type="presOf" srcId="{79670721-F859-43A7-8D0B-391EA659AFD1}" destId="{B94A543C-3DD1-4874-A1F3-BD186289EDD2}" srcOrd="0" destOrd="0" presId="urn:microsoft.com/office/officeart/2005/8/layout/default"/>
    <dgm:cxn modelId="{4D02C585-F876-46A9-8719-1806BD030510}" srcId="{79670721-F859-43A7-8D0B-391EA659AFD1}" destId="{FFF640CB-4EBF-46B2-A5BE-C5704A309BCA}" srcOrd="1" destOrd="0" parTransId="{2CF78FAD-EF8A-4D28-87CD-A2AE37B787C2}" sibTransId="{9AE5DF03-9846-4FCF-86DB-EEB8DC43AA56}"/>
    <dgm:cxn modelId="{98363BCF-03BD-444D-8AD6-1C9A0FD4A5B9}" type="presOf" srcId="{AACE3B3F-27F0-4DE2-BD2B-0A54C96ED69F}" destId="{C728348B-EB04-4AA6-9FA2-27552D5DE9E4}" srcOrd="0" destOrd="0" presId="urn:microsoft.com/office/officeart/2005/8/layout/default"/>
    <dgm:cxn modelId="{B22DBBD6-3F2E-40E0-B2EB-E4B1B244D909}" srcId="{79670721-F859-43A7-8D0B-391EA659AFD1}" destId="{AACE3B3F-27F0-4DE2-BD2B-0A54C96ED69F}" srcOrd="0" destOrd="0" parTransId="{30BCC672-8390-4460-90C8-DA1786B873B5}" sibTransId="{5D1AE494-ECAF-4926-B559-3FF1C6997D01}"/>
    <dgm:cxn modelId="{EE4966FB-545F-4FC7-8F45-BDB440D91D42}" type="presOf" srcId="{FFF640CB-4EBF-46B2-A5BE-C5704A309BCA}" destId="{5EFD9022-FFC5-4D5B-8088-DC821F046B1C}" srcOrd="0" destOrd="0" presId="urn:microsoft.com/office/officeart/2005/8/layout/default"/>
    <dgm:cxn modelId="{DBF94808-38B9-4378-96FF-39A1A110360D}" type="presParOf" srcId="{B94A543C-3DD1-4874-A1F3-BD186289EDD2}" destId="{C728348B-EB04-4AA6-9FA2-27552D5DE9E4}" srcOrd="0" destOrd="0" presId="urn:microsoft.com/office/officeart/2005/8/layout/default"/>
    <dgm:cxn modelId="{DAD30490-8719-4446-B481-665B877B962E}" type="presParOf" srcId="{B94A543C-3DD1-4874-A1F3-BD186289EDD2}" destId="{72ECD7C1-27F8-470C-BDC9-ADF3D9105B0C}" srcOrd="1" destOrd="0" presId="urn:microsoft.com/office/officeart/2005/8/layout/default"/>
    <dgm:cxn modelId="{D209AC1B-7BCD-4D05-84EF-DED1D8057022}" type="presParOf" srcId="{B94A543C-3DD1-4874-A1F3-BD186289EDD2}" destId="{5EFD9022-FFC5-4D5B-8088-DC821F046B1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81579C-C3CF-4F52-9654-4982E3FEC955}"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0604CCAE-D43E-4AD9-B411-6FF0F6CB03B3}">
      <dgm:prSet custT="1"/>
      <dgm:spPr>
        <a:solidFill>
          <a:schemeClr val="tx2">
            <a:lumMod val="20000"/>
            <a:lumOff val="80000"/>
          </a:schemeClr>
        </a:solidFill>
      </dgm:spPr>
      <dgm:t>
        <a:bodyPr/>
        <a:lstStyle/>
        <a:p>
          <a:r>
            <a:rPr lang="en-US" sz="1600" dirty="0"/>
            <a:t>2) An individual who has been residing in an institutional care facility, including jail, substance abuse or mental health treatment facility, hospital, or other similar facility, for fewer than 90 days and met all of the criteria of #1 before entering that facility; </a:t>
          </a:r>
          <a:r>
            <a:rPr lang="en-US" sz="1600" u="sng" dirty="0"/>
            <a:t>or</a:t>
          </a:r>
        </a:p>
      </dgm:t>
    </dgm:pt>
    <dgm:pt modelId="{61E217DD-F9DA-422A-B1DF-E82A1974F3EA}" type="parTrans" cxnId="{A5281AB9-B14E-4BD3-B1B7-F3FF10AE51CB}">
      <dgm:prSet/>
      <dgm:spPr/>
      <dgm:t>
        <a:bodyPr/>
        <a:lstStyle/>
        <a:p>
          <a:endParaRPr lang="en-US"/>
        </a:p>
      </dgm:t>
    </dgm:pt>
    <dgm:pt modelId="{3890C190-AB27-45B9-A779-4F2DDB191ACE}" type="sibTrans" cxnId="{A5281AB9-B14E-4BD3-B1B7-F3FF10AE51CB}">
      <dgm:prSet/>
      <dgm:spPr/>
      <dgm:t>
        <a:bodyPr/>
        <a:lstStyle/>
        <a:p>
          <a:endParaRPr lang="en-US"/>
        </a:p>
      </dgm:t>
    </dgm:pt>
    <dgm:pt modelId="{9187528C-664F-4737-9007-8A5A098AE547}">
      <dgm:prSet custT="1"/>
      <dgm:spPr>
        <a:solidFill>
          <a:schemeClr val="tx2">
            <a:lumMod val="20000"/>
            <a:lumOff val="80000"/>
          </a:schemeClr>
        </a:solidFill>
      </dgm:spPr>
      <dgm:t>
        <a:bodyPr/>
        <a:lstStyle/>
        <a:p>
          <a:r>
            <a:rPr lang="en-US" sz="1600" dirty="0"/>
            <a:t>3) A family with an adult head of household (or if there is no adult in the family, a minor head of household) who meets either of the criteria of #1 or #2, including a family whose composition has fluctuated while the head of household has been homeless.</a:t>
          </a:r>
        </a:p>
      </dgm:t>
    </dgm:pt>
    <dgm:pt modelId="{CDDF37DA-EAF0-4865-9249-64BD5265C41D}" type="parTrans" cxnId="{9E2DEBE4-E9D4-4B1A-9BA2-B4CD9EBA8F1A}">
      <dgm:prSet/>
      <dgm:spPr/>
      <dgm:t>
        <a:bodyPr/>
        <a:lstStyle/>
        <a:p>
          <a:endParaRPr lang="en-US"/>
        </a:p>
      </dgm:t>
    </dgm:pt>
    <dgm:pt modelId="{426A3DC3-53EB-4FD9-AABB-A50E1A204895}" type="sibTrans" cxnId="{9E2DEBE4-E9D4-4B1A-9BA2-B4CD9EBA8F1A}">
      <dgm:prSet/>
      <dgm:spPr/>
      <dgm:t>
        <a:bodyPr/>
        <a:lstStyle/>
        <a:p>
          <a:endParaRPr lang="en-US"/>
        </a:p>
      </dgm:t>
    </dgm:pt>
    <dgm:pt modelId="{B9138D02-5F66-48D1-B4F8-36DC650443F3}">
      <dgm:prSet custT="1"/>
      <dgm:spPr>
        <a:solidFill>
          <a:schemeClr val="tx2">
            <a:lumMod val="20000"/>
            <a:lumOff val="80000"/>
          </a:schemeClr>
        </a:solidFill>
      </dgm:spPr>
      <dgm:t>
        <a:bodyPr/>
        <a:lstStyle/>
        <a:p>
          <a:r>
            <a:rPr lang="en-US" sz="1600" dirty="0"/>
            <a:t>1) Lives in a place not meant for human habitation, a safe haven, or in an emergency shelter; </a:t>
          </a:r>
          <a:r>
            <a:rPr lang="en-US" sz="1600" b="1" dirty="0"/>
            <a:t>AND </a:t>
          </a:r>
          <a:r>
            <a:rPr lang="en-US" sz="1600" dirty="0"/>
            <a:t>Has been homeless and living as described above continuously for at least 12 months or on at least 4 separate occasions in the last 3 years, as long as the combined occasions equal at least 12 months and each break in homelessness separating the occasions included at least 7 consecutive nights of not living as described above. Stays in institutional care facilities for fewer than 90 days will not constitute as a break in homelessness; but rather, such stays are included in the 12-month total, as long as the individual was living or residing in a place not meant for human habitation, a safe haven, or an emergency shelter immediately before entering the institutional care facility; </a:t>
          </a:r>
          <a:r>
            <a:rPr lang="en-US" sz="1600" u="sng" dirty="0"/>
            <a:t>or</a:t>
          </a:r>
        </a:p>
      </dgm:t>
    </dgm:pt>
    <dgm:pt modelId="{344D3D97-2A35-438F-9603-E88CC2A03B9D}" type="sibTrans" cxnId="{66ECF820-907C-43C8-A498-3371EE9FE67A}">
      <dgm:prSet/>
      <dgm:spPr/>
      <dgm:t>
        <a:bodyPr/>
        <a:lstStyle/>
        <a:p>
          <a:endParaRPr lang="en-US"/>
        </a:p>
      </dgm:t>
    </dgm:pt>
    <dgm:pt modelId="{050DA88D-D7DD-449F-BEBF-56549C6D8DBF}" type="parTrans" cxnId="{66ECF820-907C-43C8-A498-3371EE9FE67A}">
      <dgm:prSet/>
      <dgm:spPr/>
      <dgm:t>
        <a:bodyPr/>
        <a:lstStyle/>
        <a:p>
          <a:endParaRPr lang="en-US"/>
        </a:p>
      </dgm:t>
    </dgm:pt>
    <dgm:pt modelId="{0D666FAC-5231-43B4-96C6-0D6B32544034}">
      <dgm:prSet/>
      <dgm:spPr>
        <a:solidFill>
          <a:schemeClr val="accent4">
            <a:lumMod val="20000"/>
            <a:lumOff val="80000"/>
          </a:schemeClr>
        </a:solidFill>
      </dgm:spPr>
      <dgm:t>
        <a:bodyPr/>
        <a:lstStyle/>
        <a:p>
          <a:r>
            <a:rPr lang="en-US" dirty="0"/>
            <a:t>A “homeless individual with a disability”, as </a:t>
          </a:r>
          <a:r>
            <a:rPr lang="en-US" b="0" i="0" dirty="0"/>
            <a:t>defined in section 401(9) of the McKinney-Vento Assistance Act (42 U.S.C. 11360(9)), who:</a:t>
          </a:r>
          <a:endParaRPr lang="en-US" dirty="0"/>
        </a:p>
      </dgm:t>
    </dgm:pt>
    <dgm:pt modelId="{673B9ECC-F7E7-4667-913E-0EEF46C3E189}" type="parTrans" cxnId="{13DCC2DC-1EB4-4C86-B955-EF4DFF7BAD83}">
      <dgm:prSet/>
      <dgm:spPr/>
      <dgm:t>
        <a:bodyPr/>
        <a:lstStyle/>
        <a:p>
          <a:endParaRPr lang="en-US"/>
        </a:p>
      </dgm:t>
    </dgm:pt>
    <dgm:pt modelId="{D7A52795-2200-4EDE-93FF-756805DCD0D7}" type="sibTrans" cxnId="{13DCC2DC-1EB4-4C86-B955-EF4DFF7BAD83}">
      <dgm:prSet/>
      <dgm:spPr/>
      <dgm:t>
        <a:bodyPr/>
        <a:lstStyle/>
        <a:p>
          <a:endParaRPr lang="en-US"/>
        </a:p>
      </dgm:t>
    </dgm:pt>
    <dgm:pt modelId="{F9001611-F0EC-4E14-BF05-9D43D5CABE4A}" type="pres">
      <dgm:prSet presAssocID="{C081579C-C3CF-4F52-9654-4982E3FEC955}" presName="diagram" presStyleCnt="0">
        <dgm:presLayoutVars>
          <dgm:dir/>
          <dgm:resizeHandles val="exact"/>
        </dgm:presLayoutVars>
      </dgm:prSet>
      <dgm:spPr/>
    </dgm:pt>
    <dgm:pt modelId="{ECDA5370-B8A5-4445-8376-7A23973C6732}" type="pres">
      <dgm:prSet presAssocID="{0D666FAC-5231-43B4-96C6-0D6B32544034}" presName="node" presStyleLbl="node1" presStyleIdx="0" presStyleCnt="4" custScaleX="387146" custScaleY="45105" custLinFactNeighborX="3050" custLinFactNeighborY="-57215">
        <dgm:presLayoutVars>
          <dgm:bulletEnabled val="1"/>
        </dgm:presLayoutVars>
      </dgm:prSet>
      <dgm:spPr/>
    </dgm:pt>
    <dgm:pt modelId="{288ED24E-B340-4668-8FE9-35F5FC203755}" type="pres">
      <dgm:prSet presAssocID="{D7A52795-2200-4EDE-93FF-756805DCD0D7}" presName="sibTrans" presStyleCnt="0"/>
      <dgm:spPr/>
    </dgm:pt>
    <dgm:pt modelId="{4FB1DE8D-181A-45E5-9CE4-3978F2210151}" type="pres">
      <dgm:prSet presAssocID="{B9138D02-5F66-48D1-B4F8-36DC650443F3}" presName="node" presStyleLbl="node1" presStyleIdx="1" presStyleCnt="4" custScaleX="162478" custScaleY="205116" custLinFactNeighborX="163" custLinFactNeighborY="-11836">
        <dgm:presLayoutVars>
          <dgm:bulletEnabled val="1"/>
        </dgm:presLayoutVars>
      </dgm:prSet>
      <dgm:spPr/>
    </dgm:pt>
    <dgm:pt modelId="{9A739A34-BE5F-4613-80EB-34BE0094654E}" type="pres">
      <dgm:prSet presAssocID="{344D3D97-2A35-438F-9603-E88CC2A03B9D}" presName="sibTrans" presStyleCnt="0"/>
      <dgm:spPr/>
    </dgm:pt>
    <dgm:pt modelId="{C3768A16-54C5-4488-A217-761E27226E6E}" type="pres">
      <dgm:prSet presAssocID="{0604CCAE-D43E-4AD9-B411-6FF0F6CB03B3}" presName="node" presStyleLbl="node1" presStyleIdx="2" presStyleCnt="4" custScaleY="202720" custLinFactNeighborX="-1041" custLinFactNeighborY="-11836">
        <dgm:presLayoutVars>
          <dgm:bulletEnabled val="1"/>
        </dgm:presLayoutVars>
      </dgm:prSet>
      <dgm:spPr/>
    </dgm:pt>
    <dgm:pt modelId="{8DE9AD68-EA91-4A2B-A51F-D15020CF044E}" type="pres">
      <dgm:prSet presAssocID="{3890C190-AB27-45B9-A779-4F2DDB191ACE}" presName="sibTrans" presStyleCnt="0"/>
      <dgm:spPr/>
    </dgm:pt>
    <dgm:pt modelId="{688EF65D-2D8E-4977-99A4-A3CBCEAFB980}" type="pres">
      <dgm:prSet presAssocID="{9187528C-664F-4737-9007-8A5A098AE547}" presName="node" presStyleLbl="node1" presStyleIdx="3" presStyleCnt="4" custScaleY="201852" custLinFactNeighborX="-1167" custLinFactNeighborY="-10204">
        <dgm:presLayoutVars>
          <dgm:bulletEnabled val="1"/>
        </dgm:presLayoutVars>
      </dgm:prSet>
      <dgm:spPr/>
    </dgm:pt>
  </dgm:ptLst>
  <dgm:cxnLst>
    <dgm:cxn modelId="{66ECF820-907C-43C8-A498-3371EE9FE67A}" srcId="{C081579C-C3CF-4F52-9654-4982E3FEC955}" destId="{B9138D02-5F66-48D1-B4F8-36DC650443F3}" srcOrd="1" destOrd="0" parTransId="{050DA88D-D7DD-449F-BEBF-56549C6D8DBF}" sibTransId="{344D3D97-2A35-438F-9603-E88CC2A03B9D}"/>
    <dgm:cxn modelId="{08E81934-361A-4182-A3F6-91E3B6B4F559}" type="presOf" srcId="{B9138D02-5F66-48D1-B4F8-36DC650443F3}" destId="{4FB1DE8D-181A-45E5-9CE4-3978F2210151}" srcOrd="0" destOrd="0" presId="urn:microsoft.com/office/officeart/2005/8/layout/default"/>
    <dgm:cxn modelId="{0C93AE89-F4A2-402E-9B91-EA5EA4BED1B5}" type="presOf" srcId="{C081579C-C3CF-4F52-9654-4982E3FEC955}" destId="{F9001611-F0EC-4E14-BF05-9D43D5CABE4A}" srcOrd="0" destOrd="0" presId="urn:microsoft.com/office/officeart/2005/8/layout/default"/>
    <dgm:cxn modelId="{A5281AB9-B14E-4BD3-B1B7-F3FF10AE51CB}" srcId="{C081579C-C3CF-4F52-9654-4982E3FEC955}" destId="{0604CCAE-D43E-4AD9-B411-6FF0F6CB03B3}" srcOrd="2" destOrd="0" parTransId="{61E217DD-F9DA-422A-B1DF-E82A1974F3EA}" sibTransId="{3890C190-AB27-45B9-A779-4F2DDB191ACE}"/>
    <dgm:cxn modelId="{BBCF56DA-EDB8-4FDA-99F3-FE90625E0855}" type="presOf" srcId="{0604CCAE-D43E-4AD9-B411-6FF0F6CB03B3}" destId="{C3768A16-54C5-4488-A217-761E27226E6E}" srcOrd="0" destOrd="0" presId="urn:microsoft.com/office/officeart/2005/8/layout/default"/>
    <dgm:cxn modelId="{13DCC2DC-1EB4-4C86-B955-EF4DFF7BAD83}" srcId="{C081579C-C3CF-4F52-9654-4982E3FEC955}" destId="{0D666FAC-5231-43B4-96C6-0D6B32544034}" srcOrd="0" destOrd="0" parTransId="{673B9ECC-F7E7-4667-913E-0EEF46C3E189}" sibTransId="{D7A52795-2200-4EDE-93FF-756805DCD0D7}"/>
    <dgm:cxn modelId="{9E2DEBE4-E9D4-4B1A-9BA2-B4CD9EBA8F1A}" srcId="{C081579C-C3CF-4F52-9654-4982E3FEC955}" destId="{9187528C-664F-4737-9007-8A5A098AE547}" srcOrd="3" destOrd="0" parTransId="{CDDF37DA-EAF0-4865-9249-64BD5265C41D}" sibTransId="{426A3DC3-53EB-4FD9-AABB-A50E1A204895}"/>
    <dgm:cxn modelId="{580BC4EE-10DC-4149-AA2A-FEBE76B0E7A9}" type="presOf" srcId="{0D666FAC-5231-43B4-96C6-0D6B32544034}" destId="{ECDA5370-B8A5-4445-8376-7A23973C6732}" srcOrd="0" destOrd="0" presId="urn:microsoft.com/office/officeart/2005/8/layout/default"/>
    <dgm:cxn modelId="{DA5159F9-8B45-4AE1-86FE-BF94FF06E68A}" type="presOf" srcId="{9187528C-664F-4737-9007-8A5A098AE547}" destId="{688EF65D-2D8E-4977-99A4-A3CBCEAFB980}" srcOrd="0" destOrd="0" presId="urn:microsoft.com/office/officeart/2005/8/layout/default"/>
    <dgm:cxn modelId="{5A070101-67CA-41A7-81DB-4CEE87A77A9E}" type="presParOf" srcId="{F9001611-F0EC-4E14-BF05-9D43D5CABE4A}" destId="{ECDA5370-B8A5-4445-8376-7A23973C6732}" srcOrd="0" destOrd="0" presId="urn:microsoft.com/office/officeart/2005/8/layout/default"/>
    <dgm:cxn modelId="{4CDC87CF-B307-420F-AF46-B6BB2C34AAB0}" type="presParOf" srcId="{F9001611-F0EC-4E14-BF05-9D43D5CABE4A}" destId="{288ED24E-B340-4668-8FE9-35F5FC203755}" srcOrd="1" destOrd="0" presId="urn:microsoft.com/office/officeart/2005/8/layout/default"/>
    <dgm:cxn modelId="{7CF36F2F-9834-47D1-8165-D3B146C211E3}" type="presParOf" srcId="{F9001611-F0EC-4E14-BF05-9D43D5CABE4A}" destId="{4FB1DE8D-181A-45E5-9CE4-3978F2210151}" srcOrd="2" destOrd="0" presId="urn:microsoft.com/office/officeart/2005/8/layout/default"/>
    <dgm:cxn modelId="{E2D9F797-9CB0-4752-A526-D3DDFB1363E8}" type="presParOf" srcId="{F9001611-F0EC-4E14-BF05-9D43D5CABE4A}" destId="{9A739A34-BE5F-4613-80EB-34BE0094654E}" srcOrd="3" destOrd="0" presId="urn:microsoft.com/office/officeart/2005/8/layout/default"/>
    <dgm:cxn modelId="{5BE5A3A4-376F-4196-B152-E5F48F71D3F3}" type="presParOf" srcId="{F9001611-F0EC-4E14-BF05-9D43D5CABE4A}" destId="{C3768A16-54C5-4488-A217-761E27226E6E}" srcOrd="4" destOrd="0" presId="urn:microsoft.com/office/officeart/2005/8/layout/default"/>
    <dgm:cxn modelId="{C7596293-2512-4FB1-87AD-F47C1E2A7A8A}" type="presParOf" srcId="{F9001611-F0EC-4E14-BF05-9D43D5CABE4A}" destId="{8DE9AD68-EA91-4A2B-A51F-D15020CF044E}" srcOrd="5" destOrd="0" presId="urn:microsoft.com/office/officeart/2005/8/layout/default"/>
    <dgm:cxn modelId="{41803282-DFF7-42EE-87DB-CBB9A1BCDE6F}" type="presParOf" srcId="{F9001611-F0EC-4E14-BF05-9D43D5CABE4A}" destId="{688EF65D-2D8E-4977-99A4-A3CBCEAFB98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4D6934-010C-463D-BE96-F715FEB6B34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218CF92F-E792-435D-800E-BF5BCFBDB794}">
      <dgm:prSet custT="1">
        <dgm:style>
          <a:lnRef idx="2">
            <a:schemeClr val="accent1"/>
          </a:lnRef>
          <a:fillRef idx="1">
            <a:schemeClr val="lt1"/>
          </a:fillRef>
          <a:effectRef idx="0">
            <a:schemeClr val="accent1"/>
          </a:effectRef>
          <a:fontRef idx="minor">
            <a:schemeClr val="dk1"/>
          </a:fontRef>
        </dgm:style>
      </dgm:prSet>
      <dgm:spPr/>
      <dgm:t>
        <a:bodyPr/>
        <a:lstStyle/>
        <a:p>
          <a:r>
            <a:rPr lang="en-US" sz="2000" b="0" dirty="0"/>
            <a:t>Essential Services</a:t>
          </a:r>
        </a:p>
      </dgm:t>
    </dgm:pt>
    <dgm:pt modelId="{8210D032-E2A7-4836-947E-472B524F02D7}" type="parTrans" cxnId="{36F28274-92D4-4096-AD57-4280DD34AA69}">
      <dgm:prSet/>
      <dgm:spPr/>
      <dgm:t>
        <a:bodyPr/>
        <a:lstStyle/>
        <a:p>
          <a:endParaRPr lang="en-US" sz="2000"/>
        </a:p>
      </dgm:t>
    </dgm:pt>
    <dgm:pt modelId="{8C74F2A8-05E7-41A2-B4CD-7D641C784377}" type="sibTrans" cxnId="{36F28274-92D4-4096-AD57-4280DD34AA69}">
      <dgm:prSet phldrT="1" phldr="0"/>
      <dgm:spPr/>
      <dgm:t>
        <a:bodyPr/>
        <a:lstStyle/>
        <a:p>
          <a:endParaRPr lang="en-US" sz="2000"/>
        </a:p>
      </dgm:t>
    </dgm:pt>
    <dgm:pt modelId="{DF7B64D0-E71F-43C4-9004-D965EFE49F39}">
      <dgm:prSet custT="1"/>
      <dgm:spPr/>
      <dgm:t>
        <a:bodyPr/>
        <a:lstStyle/>
        <a:p>
          <a:r>
            <a:rPr lang="en-US" sz="2000" b="0" dirty="0"/>
            <a:t>Case Management</a:t>
          </a:r>
        </a:p>
      </dgm:t>
    </dgm:pt>
    <dgm:pt modelId="{A7B0BA5B-226A-49D1-879F-C2BD293CD954}" type="parTrans" cxnId="{6139ACE7-8E69-4820-8BC9-91B19AD7DA23}">
      <dgm:prSet/>
      <dgm:spPr/>
      <dgm:t>
        <a:bodyPr/>
        <a:lstStyle/>
        <a:p>
          <a:endParaRPr lang="en-US" sz="2000"/>
        </a:p>
      </dgm:t>
    </dgm:pt>
    <dgm:pt modelId="{1DFB2AE1-1089-497E-9A56-2BE0AF4DF59D}" type="sibTrans" cxnId="{6139ACE7-8E69-4820-8BC9-91B19AD7DA23}">
      <dgm:prSet phldrT="2" phldr="0"/>
      <dgm:spPr/>
      <dgm:t>
        <a:bodyPr/>
        <a:lstStyle/>
        <a:p>
          <a:endParaRPr lang="en-US" sz="2000"/>
        </a:p>
      </dgm:t>
    </dgm:pt>
    <dgm:pt modelId="{CA05E3B0-ABF5-4CC1-A7D3-7968531EA52B}">
      <dgm:prSet custT="1"/>
      <dgm:spPr/>
      <dgm:t>
        <a:bodyPr/>
        <a:lstStyle/>
        <a:p>
          <a:r>
            <a:rPr lang="en-US" sz="2000" b="0" dirty="0"/>
            <a:t>Mental Health Services</a:t>
          </a:r>
        </a:p>
      </dgm:t>
    </dgm:pt>
    <dgm:pt modelId="{67C2A692-EF11-431F-A197-1FAC124C59CF}" type="parTrans" cxnId="{08CB9518-6EB7-47E1-85C7-B03B04B53CB9}">
      <dgm:prSet/>
      <dgm:spPr/>
      <dgm:t>
        <a:bodyPr/>
        <a:lstStyle/>
        <a:p>
          <a:endParaRPr lang="en-US" sz="2000"/>
        </a:p>
      </dgm:t>
    </dgm:pt>
    <dgm:pt modelId="{1074D593-A4FA-43E2-ACEE-153EB64F5107}" type="sibTrans" cxnId="{08CB9518-6EB7-47E1-85C7-B03B04B53CB9}">
      <dgm:prSet phldrT="4" phldr="0"/>
      <dgm:spPr/>
      <dgm:t>
        <a:bodyPr/>
        <a:lstStyle/>
        <a:p>
          <a:endParaRPr lang="en-US" sz="2000"/>
        </a:p>
      </dgm:t>
    </dgm:pt>
    <dgm:pt modelId="{CAD5846D-6E60-4EF0-AE0F-BEF268CF15DD}">
      <dgm:prSet custT="1"/>
      <dgm:spPr/>
      <dgm:t>
        <a:bodyPr/>
        <a:lstStyle/>
        <a:p>
          <a:r>
            <a:rPr lang="en-US" sz="2000" b="0" dirty="0"/>
            <a:t>Child Care</a:t>
          </a:r>
        </a:p>
      </dgm:t>
    </dgm:pt>
    <dgm:pt modelId="{455705BA-13EA-4342-94E4-6C2A88687246}" type="parTrans" cxnId="{FF1A3EA3-50C9-4930-9A0B-09B606C9F720}">
      <dgm:prSet/>
      <dgm:spPr/>
      <dgm:t>
        <a:bodyPr/>
        <a:lstStyle/>
        <a:p>
          <a:endParaRPr lang="en-US" sz="2000"/>
        </a:p>
      </dgm:t>
    </dgm:pt>
    <dgm:pt modelId="{FCBDAD22-9F40-4C40-925E-63C66459DE93}" type="sibTrans" cxnId="{FF1A3EA3-50C9-4930-9A0B-09B606C9F720}">
      <dgm:prSet/>
      <dgm:spPr/>
      <dgm:t>
        <a:bodyPr/>
        <a:lstStyle/>
        <a:p>
          <a:endParaRPr lang="en-US" sz="2000"/>
        </a:p>
      </dgm:t>
    </dgm:pt>
    <dgm:pt modelId="{C02E9F4F-BA49-4C4A-8148-18DC849499BC}">
      <dgm:prSet custT="1"/>
      <dgm:spPr/>
      <dgm:t>
        <a:bodyPr/>
        <a:lstStyle/>
        <a:p>
          <a:r>
            <a:rPr lang="en-US" sz="2000" b="0" dirty="0"/>
            <a:t>Education Services</a:t>
          </a:r>
        </a:p>
      </dgm:t>
    </dgm:pt>
    <dgm:pt modelId="{A63ECDE0-A2E7-4F92-9A25-F3EC2181C50B}" type="parTrans" cxnId="{359BD3BC-A26A-4AB5-8DA9-37F06A9704F8}">
      <dgm:prSet/>
      <dgm:spPr/>
      <dgm:t>
        <a:bodyPr/>
        <a:lstStyle/>
        <a:p>
          <a:endParaRPr lang="en-US" sz="2000"/>
        </a:p>
      </dgm:t>
    </dgm:pt>
    <dgm:pt modelId="{C2C79FA3-C30D-40BC-8586-4F820ED7B020}" type="sibTrans" cxnId="{359BD3BC-A26A-4AB5-8DA9-37F06A9704F8}">
      <dgm:prSet/>
      <dgm:spPr/>
      <dgm:t>
        <a:bodyPr/>
        <a:lstStyle/>
        <a:p>
          <a:endParaRPr lang="en-US" sz="2000"/>
        </a:p>
      </dgm:t>
    </dgm:pt>
    <dgm:pt modelId="{77FC5B99-69A7-4251-9FDE-697344D52E2F}">
      <dgm:prSet custT="1"/>
      <dgm:spPr/>
      <dgm:t>
        <a:bodyPr/>
        <a:lstStyle/>
        <a:p>
          <a:r>
            <a:rPr lang="en-US" sz="2000" b="0" dirty="0"/>
            <a:t>Employment assistance &amp; job training</a:t>
          </a:r>
        </a:p>
      </dgm:t>
    </dgm:pt>
    <dgm:pt modelId="{AE03C50F-5C95-49C1-949B-19253963EC1E}" type="parTrans" cxnId="{61754D3A-9111-4B44-A9B8-E4708DF9B086}">
      <dgm:prSet/>
      <dgm:spPr/>
      <dgm:t>
        <a:bodyPr/>
        <a:lstStyle/>
        <a:p>
          <a:endParaRPr lang="en-US" sz="2000"/>
        </a:p>
      </dgm:t>
    </dgm:pt>
    <dgm:pt modelId="{53DE5542-EE7A-4BBF-8A7A-4FBEF940A0F4}" type="sibTrans" cxnId="{61754D3A-9111-4B44-A9B8-E4708DF9B086}">
      <dgm:prSet/>
      <dgm:spPr/>
      <dgm:t>
        <a:bodyPr/>
        <a:lstStyle/>
        <a:p>
          <a:endParaRPr lang="en-US" sz="2000"/>
        </a:p>
      </dgm:t>
    </dgm:pt>
    <dgm:pt modelId="{F7E71B53-8436-43F5-81CE-9E48F8416A39}">
      <dgm:prSet custT="1"/>
      <dgm:spPr/>
      <dgm:t>
        <a:bodyPr/>
        <a:lstStyle/>
        <a:p>
          <a:r>
            <a:rPr lang="en-US" sz="2000" b="0" dirty="0"/>
            <a:t>Outpatient Health Services</a:t>
          </a:r>
        </a:p>
      </dgm:t>
    </dgm:pt>
    <dgm:pt modelId="{2DB3CED7-23FC-4ABE-94D7-680E508D53B8}" type="parTrans" cxnId="{3201F43F-7F58-4C4C-AE95-302AF64933CE}">
      <dgm:prSet/>
      <dgm:spPr/>
      <dgm:t>
        <a:bodyPr/>
        <a:lstStyle/>
        <a:p>
          <a:endParaRPr lang="en-US" sz="2000"/>
        </a:p>
      </dgm:t>
    </dgm:pt>
    <dgm:pt modelId="{1FDF4B96-3753-4E31-91B9-338B75C0D5D5}" type="sibTrans" cxnId="{3201F43F-7F58-4C4C-AE95-302AF64933CE}">
      <dgm:prSet/>
      <dgm:spPr/>
      <dgm:t>
        <a:bodyPr/>
        <a:lstStyle/>
        <a:p>
          <a:endParaRPr lang="en-US" sz="2000"/>
        </a:p>
      </dgm:t>
    </dgm:pt>
    <dgm:pt modelId="{567B7806-1126-477C-A4F8-4EC75F2FEF86}">
      <dgm:prSet custT="1"/>
      <dgm:spPr/>
      <dgm:t>
        <a:bodyPr/>
        <a:lstStyle/>
        <a:p>
          <a:r>
            <a:rPr lang="en-US" sz="2000" b="0" dirty="0"/>
            <a:t>Legal Services</a:t>
          </a:r>
        </a:p>
      </dgm:t>
    </dgm:pt>
    <dgm:pt modelId="{30AEAD98-4DC4-4466-BBC4-5A1B76C6EFD8}" type="parTrans" cxnId="{EF25AB37-0140-4E40-B78E-0EA38AE8EE4B}">
      <dgm:prSet/>
      <dgm:spPr/>
      <dgm:t>
        <a:bodyPr/>
        <a:lstStyle/>
        <a:p>
          <a:endParaRPr lang="en-US" sz="2000"/>
        </a:p>
      </dgm:t>
    </dgm:pt>
    <dgm:pt modelId="{60AB1446-C02E-4E42-A68A-9AE410335C5A}" type="sibTrans" cxnId="{EF25AB37-0140-4E40-B78E-0EA38AE8EE4B}">
      <dgm:prSet/>
      <dgm:spPr/>
      <dgm:t>
        <a:bodyPr/>
        <a:lstStyle/>
        <a:p>
          <a:endParaRPr lang="en-US" sz="2000"/>
        </a:p>
      </dgm:t>
    </dgm:pt>
    <dgm:pt modelId="{63C42EA0-E97F-472B-94DB-E478BD51F0D9}">
      <dgm:prSet custT="1"/>
      <dgm:spPr/>
      <dgm:t>
        <a:bodyPr/>
        <a:lstStyle/>
        <a:p>
          <a:r>
            <a:rPr lang="en-US" sz="2000" b="0" dirty="0"/>
            <a:t>Life Skills training</a:t>
          </a:r>
        </a:p>
      </dgm:t>
    </dgm:pt>
    <dgm:pt modelId="{6B787B13-32EA-4677-8144-D68EE4E4753C}" type="parTrans" cxnId="{889F857B-1AB3-4DC5-9BEA-FCACC8BB9527}">
      <dgm:prSet/>
      <dgm:spPr/>
      <dgm:t>
        <a:bodyPr/>
        <a:lstStyle/>
        <a:p>
          <a:endParaRPr lang="en-US" sz="2000"/>
        </a:p>
      </dgm:t>
    </dgm:pt>
    <dgm:pt modelId="{19217022-0675-42EA-BA76-7CD80E4F0BA8}" type="sibTrans" cxnId="{889F857B-1AB3-4DC5-9BEA-FCACC8BB9527}">
      <dgm:prSet/>
      <dgm:spPr/>
      <dgm:t>
        <a:bodyPr/>
        <a:lstStyle/>
        <a:p>
          <a:endParaRPr lang="en-US" sz="2000"/>
        </a:p>
      </dgm:t>
    </dgm:pt>
    <dgm:pt modelId="{2D1F1B9A-F70E-4B38-9136-F4FC3F2399F6}">
      <dgm:prSet custT="1"/>
      <dgm:spPr/>
      <dgm:t>
        <a:bodyPr/>
        <a:lstStyle/>
        <a:p>
          <a:r>
            <a:rPr lang="en-US" sz="1800" b="0" dirty="0"/>
            <a:t>Transportation</a:t>
          </a:r>
        </a:p>
      </dgm:t>
    </dgm:pt>
    <dgm:pt modelId="{14797044-043F-4BA9-9BC3-69E7B781D032}" type="parTrans" cxnId="{DD3B2286-5684-4077-8D2D-B2DF37D95085}">
      <dgm:prSet/>
      <dgm:spPr/>
      <dgm:t>
        <a:bodyPr/>
        <a:lstStyle/>
        <a:p>
          <a:endParaRPr lang="en-US" sz="2000"/>
        </a:p>
      </dgm:t>
    </dgm:pt>
    <dgm:pt modelId="{C87F74D3-5473-44A8-AB95-38EA96556F0D}" type="sibTrans" cxnId="{DD3B2286-5684-4077-8D2D-B2DF37D95085}">
      <dgm:prSet/>
      <dgm:spPr/>
      <dgm:t>
        <a:bodyPr/>
        <a:lstStyle/>
        <a:p>
          <a:endParaRPr lang="en-US" sz="2000"/>
        </a:p>
      </dgm:t>
    </dgm:pt>
    <dgm:pt modelId="{29570EE5-159D-4F4F-ACE8-8823F743B557}">
      <dgm:prSet custT="1"/>
      <dgm:spPr/>
      <dgm:t>
        <a:bodyPr/>
        <a:lstStyle/>
        <a:p>
          <a:r>
            <a:rPr lang="en-US" sz="2000" b="0" dirty="0"/>
            <a:t>Services for Special Populations</a:t>
          </a:r>
        </a:p>
      </dgm:t>
    </dgm:pt>
    <dgm:pt modelId="{79C3640E-E508-4A9B-B9E9-8B9E7AC72E79}" type="parTrans" cxnId="{1136D9F4-BAB7-4B23-80CC-6B417A223E2B}">
      <dgm:prSet/>
      <dgm:spPr/>
      <dgm:t>
        <a:bodyPr/>
        <a:lstStyle/>
        <a:p>
          <a:endParaRPr lang="en-US" sz="2000"/>
        </a:p>
      </dgm:t>
    </dgm:pt>
    <dgm:pt modelId="{205B97B8-7B2D-4925-994B-A0E59E4FF85D}" type="sibTrans" cxnId="{1136D9F4-BAB7-4B23-80CC-6B417A223E2B}">
      <dgm:prSet/>
      <dgm:spPr/>
      <dgm:t>
        <a:bodyPr/>
        <a:lstStyle/>
        <a:p>
          <a:endParaRPr lang="en-US" sz="2000"/>
        </a:p>
      </dgm:t>
    </dgm:pt>
    <dgm:pt modelId="{C91A28B9-FA09-469F-955B-9D20A9D31597}">
      <dgm:prSet custT="1"/>
      <dgm:spPr/>
      <dgm:t>
        <a:bodyPr/>
        <a:lstStyle/>
        <a:p>
          <a:r>
            <a:rPr lang="en-US" sz="1600" b="0" dirty="0"/>
            <a:t>Substance Abuse Treatment Services</a:t>
          </a:r>
        </a:p>
      </dgm:t>
    </dgm:pt>
    <dgm:pt modelId="{082667B8-933A-424C-80C6-3C6D8702468E}" type="parTrans" cxnId="{AA8495BA-8EAA-4A1C-9DC1-DCA01ECAC5CC}">
      <dgm:prSet/>
      <dgm:spPr/>
      <dgm:t>
        <a:bodyPr/>
        <a:lstStyle/>
        <a:p>
          <a:endParaRPr lang="en-US"/>
        </a:p>
      </dgm:t>
    </dgm:pt>
    <dgm:pt modelId="{5E9EC3DC-D370-47AB-B09C-F767CCD47075}" type="sibTrans" cxnId="{AA8495BA-8EAA-4A1C-9DC1-DCA01ECAC5CC}">
      <dgm:prSet/>
      <dgm:spPr/>
      <dgm:t>
        <a:bodyPr/>
        <a:lstStyle/>
        <a:p>
          <a:endParaRPr lang="en-US"/>
        </a:p>
      </dgm:t>
    </dgm:pt>
    <dgm:pt modelId="{58E9B075-A452-49FE-B8C2-0F338E5F32B4}" type="pres">
      <dgm:prSet presAssocID="{4D4D6934-010C-463D-BE96-F715FEB6B344}" presName="diagram" presStyleCnt="0">
        <dgm:presLayoutVars>
          <dgm:dir/>
          <dgm:resizeHandles val="exact"/>
        </dgm:presLayoutVars>
      </dgm:prSet>
      <dgm:spPr/>
    </dgm:pt>
    <dgm:pt modelId="{3597FFF6-4588-4AAF-AB0E-CD3CEC4A0D20}" type="pres">
      <dgm:prSet presAssocID="{218CF92F-E792-435D-800E-BF5BCFBDB794}" presName="node" presStyleLbl="node1" presStyleIdx="0" presStyleCnt="12">
        <dgm:presLayoutVars>
          <dgm:bulletEnabled val="1"/>
        </dgm:presLayoutVars>
      </dgm:prSet>
      <dgm:spPr/>
    </dgm:pt>
    <dgm:pt modelId="{7B026B10-BC7D-4EC4-A910-6B4A5E2F2D88}" type="pres">
      <dgm:prSet presAssocID="{8C74F2A8-05E7-41A2-B4CD-7D641C784377}" presName="sibTrans" presStyleCnt="0"/>
      <dgm:spPr/>
    </dgm:pt>
    <dgm:pt modelId="{ECA4459D-6D75-4CE9-821C-20FF8E883369}" type="pres">
      <dgm:prSet presAssocID="{DF7B64D0-E71F-43C4-9004-D965EFE49F39}" presName="node" presStyleLbl="node1" presStyleIdx="1" presStyleCnt="12">
        <dgm:presLayoutVars>
          <dgm:bulletEnabled val="1"/>
        </dgm:presLayoutVars>
      </dgm:prSet>
      <dgm:spPr/>
    </dgm:pt>
    <dgm:pt modelId="{C0400ACF-4864-403D-ADDF-3BDD997B50AF}" type="pres">
      <dgm:prSet presAssocID="{1DFB2AE1-1089-497E-9A56-2BE0AF4DF59D}" presName="sibTrans" presStyleCnt="0"/>
      <dgm:spPr/>
    </dgm:pt>
    <dgm:pt modelId="{32A83C22-F18B-43B1-9D74-5745A6B0E9D3}" type="pres">
      <dgm:prSet presAssocID="{CAD5846D-6E60-4EF0-AE0F-BEF268CF15DD}" presName="node" presStyleLbl="node1" presStyleIdx="2" presStyleCnt="12">
        <dgm:presLayoutVars>
          <dgm:bulletEnabled val="1"/>
        </dgm:presLayoutVars>
      </dgm:prSet>
      <dgm:spPr/>
    </dgm:pt>
    <dgm:pt modelId="{DA33A2FA-5D11-4C8D-9133-D92D18F378BB}" type="pres">
      <dgm:prSet presAssocID="{FCBDAD22-9F40-4C40-925E-63C66459DE93}" presName="sibTrans" presStyleCnt="0"/>
      <dgm:spPr/>
    </dgm:pt>
    <dgm:pt modelId="{2D74CF09-1BCF-4D79-BA0F-7198CA6627CC}" type="pres">
      <dgm:prSet presAssocID="{C02E9F4F-BA49-4C4A-8148-18DC849499BC}" presName="node" presStyleLbl="node1" presStyleIdx="3" presStyleCnt="12">
        <dgm:presLayoutVars>
          <dgm:bulletEnabled val="1"/>
        </dgm:presLayoutVars>
      </dgm:prSet>
      <dgm:spPr/>
    </dgm:pt>
    <dgm:pt modelId="{AC7A170A-583B-43F9-9221-AB71B9539998}" type="pres">
      <dgm:prSet presAssocID="{C2C79FA3-C30D-40BC-8586-4F820ED7B020}" presName="sibTrans" presStyleCnt="0"/>
      <dgm:spPr/>
    </dgm:pt>
    <dgm:pt modelId="{0E0323BF-75DC-40EA-A779-ED3E36E07C91}" type="pres">
      <dgm:prSet presAssocID="{77FC5B99-69A7-4251-9FDE-697344D52E2F}" presName="node" presStyleLbl="node1" presStyleIdx="4" presStyleCnt="12">
        <dgm:presLayoutVars>
          <dgm:bulletEnabled val="1"/>
        </dgm:presLayoutVars>
      </dgm:prSet>
      <dgm:spPr/>
    </dgm:pt>
    <dgm:pt modelId="{F45FC3D7-9A7E-4D80-888C-CF8F7C51A6AC}" type="pres">
      <dgm:prSet presAssocID="{53DE5542-EE7A-4BBF-8A7A-4FBEF940A0F4}" presName="sibTrans" presStyleCnt="0"/>
      <dgm:spPr/>
    </dgm:pt>
    <dgm:pt modelId="{764BD2B2-8C3D-42CD-8F38-8DD64EA6E8F0}" type="pres">
      <dgm:prSet presAssocID="{F7E71B53-8436-43F5-81CE-9E48F8416A39}" presName="node" presStyleLbl="node1" presStyleIdx="5" presStyleCnt="12">
        <dgm:presLayoutVars>
          <dgm:bulletEnabled val="1"/>
        </dgm:presLayoutVars>
      </dgm:prSet>
      <dgm:spPr/>
    </dgm:pt>
    <dgm:pt modelId="{55B3DD44-B3D3-46F8-A23D-6A75EA55D918}" type="pres">
      <dgm:prSet presAssocID="{1FDF4B96-3753-4E31-91B9-338B75C0D5D5}" presName="sibTrans" presStyleCnt="0"/>
      <dgm:spPr/>
    </dgm:pt>
    <dgm:pt modelId="{21F0A812-38A2-4FCF-A9F8-F46DDE80C059}" type="pres">
      <dgm:prSet presAssocID="{567B7806-1126-477C-A4F8-4EC75F2FEF86}" presName="node" presStyleLbl="node1" presStyleIdx="6" presStyleCnt="12">
        <dgm:presLayoutVars>
          <dgm:bulletEnabled val="1"/>
        </dgm:presLayoutVars>
      </dgm:prSet>
      <dgm:spPr/>
    </dgm:pt>
    <dgm:pt modelId="{77FA011B-EDE9-4994-AB2F-927437643969}" type="pres">
      <dgm:prSet presAssocID="{60AB1446-C02E-4E42-A68A-9AE410335C5A}" presName="sibTrans" presStyleCnt="0"/>
      <dgm:spPr/>
    </dgm:pt>
    <dgm:pt modelId="{775B3738-05E0-42C3-B8DB-C2BAE7845A3A}" type="pres">
      <dgm:prSet presAssocID="{63C42EA0-E97F-472B-94DB-E478BD51F0D9}" presName="node" presStyleLbl="node1" presStyleIdx="7" presStyleCnt="12">
        <dgm:presLayoutVars>
          <dgm:bulletEnabled val="1"/>
        </dgm:presLayoutVars>
      </dgm:prSet>
      <dgm:spPr/>
    </dgm:pt>
    <dgm:pt modelId="{36640856-0770-4008-984E-C6E6DB01A7D7}" type="pres">
      <dgm:prSet presAssocID="{19217022-0675-42EA-BA76-7CD80E4F0BA8}" presName="sibTrans" presStyleCnt="0"/>
      <dgm:spPr/>
    </dgm:pt>
    <dgm:pt modelId="{CCCAD721-5E7E-4CAB-91EB-535127585B1F}" type="pres">
      <dgm:prSet presAssocID="{CA05E3B0-ABF5-4CC1-A7D3-7968531EA52B}" presName="node" presStyleLbl="node1" presStyleIdx="8" presStyleCnt="12">
        <dgm:presLayoutVars>
          <dgm:bulletEnabled val="1"/>
        </dgm:presLayoutVars>
      </dgm:prSet>
      <dgm:spPr/>
    </dgm:pt>
    <dgm:pt modelId="{DC8BBF04-4071-4BF7-B787-CA907398A2C3}" type="pres">
      <dgm:prSet presAssocID="{1074D593-A4FA-43E2-ACEE-153EB64F5107}" presName="sibTrans" presStyleCnt="0"/>
      <dgm:spPr/>
    </dgm:pt>
    <dgm:pt modelId="{7F73CDE4-1C4B-4392-BB64-D39CBDA514E2}" type="pres">
      <dgm:prSet presAssocID="{C91A28B9-FA09-469F-955B-9D20A9D31597}" presName="node" presStyleLbl="node1" presStyleIdx="9" presStyleCnt="12">
        <dgm:presLayoutVars>
          <dgm:bulletEnabled val="1"/>
        </dgm:presLayoutVars>
      </dgm:prSet>
      <dgm:spPr/>
    </dgm:pt>
    <dgm:pt modelId="{B749A7FC-EC21-430B-B8A2-D813FA1AB2A5}" type="pres">
      <dgm:prSet presAssocID="{5E9EC3DC-D370-47AB-B09C-F767CCD47075}" presName="sibTrans" presStyleCnt="0"/>
      <dgm:spPr/>
    </dgm:pt>
    <dgm:pt modelId="{5DAB6F46-16CA-409A-B627-419E6D4D8738}" type="pres">
      <dgm:prSet presAssocID="{2D1F1B9A-F70E-4B38-9136-F4FC3F2399F6}" presName="node" presStyleLbl="node1" presStyleIdx="10" presStyleCnt="12" custLinFactNeighborX="789" custLinFactNeighborY="2593">
        <dgm:presLayoutVars>
          <dgm:bulletEnabled val="1"/>
        </dgm:presLayoutVars>
      </dgm:prSet>
      <dgm:spPr/>
    </dgm:pt>
    <dgm:pt modelId="{4BE06228-6242-4223-91A4-505A9993594F}" type="pres">
      <dgm:prSet presAssocID="{C87F74D3-5473-44A8-AB95-38EA96556F0D}" presName="sibTrans" presStyleCnt="0"/>
      <dgm:spPr/>
    </dgm:pt>
    <dgm:pt modelId="{770CE58B-4A06-48DA-A67A-066908C2B924}" type="pres">
      <dgm:prSet presAssocID="{29570EE5-159D-4F4F-ACE8-8823F743B557}" presName="node" presStyleLbl="node1" presStyleIdx="11" presStyleCnt="12" custLinFactNeighborX="102" custLinFactNeighborY="393">
        <dgm:presLayoutVars>
          <dgm:bulletEnabled val="1"/>
        </dgm:presLayoutVars>
      </dgm:prSet>
      <dgm:spPr/>
    </dgm:pt>
  </dgm:ptLst>
  <dgm:cxnLst>
    <dgm:cxn modelId="{BE1AD002-337A-4266-BF1A-7127DCC75560}" type="presOf" srcId="{2D1F1B9A-F70E-4B38-9136-F4FC3F2399F6}" destId="{5DAB6F46-16CA-409A-B627-419E6D4D8738}" srcOrd="0" destOrd="0" presId="urn:microsoft.com/office/officeart/2005/8/layout/default"/>
    <dgm:cxn modelId="{7E8C850C-FFDF-4543-B798-372675DE4158}" type="presOf" srcId="{F7E71B53-8436-43F5-81CE-9E48F8416A39}" destId="{764BD2B2-8C3D-42CD-8F38-8DD64EA6E8F0}" srcOrd="0" destOrd="0" presId="urn:microsoft.com/office/officeart/2005/8/layout/default"/>
    <dgm:cxn modelId="{4B476910-4628-4EAD-9F0F-E4C75FF1A199}" type="presOf" srcId="{CA05E3B0-ABF5-4CC1-A7D3-7968531EA52B}" destId="{CCCAD721-5E7E-4CAB-91EB-535127585B1F}" srcOrd="0" destOrd="0" presId="urn:microsoft.com/office/officeart/2005/8/layout/default"/>
    <dgm:cxn modelId="{08CB9518-6EB7-47E1-85C7-B03B04B53CB9}" srcId="{4D4D6934-010C-463D-BE96-F715FEB6B344}" destId="{CA05E3B0-ABF5-4CC1-A7D3-7968531EA52B}" srcOrd="8" destOrd="0" parTransId="{67C2A692-EF11-431F-A197-1FAC124C59CF}" sibTransId="{1074D593-A4FA-43E2-ACEE-153EB64F5107}"/>
    <dgm:cxn modelId="{C5F8A332-CB95-41B2-8790-1BA3DDE0C75E}" type="presOf" srcId="{CAD5846D-6E60-4EF0-AE0F-BEF268CF15DD}" destId="{32A83C22-F18B-43B1-9D74-5745A6B0E9D3}" srcOrd="0" destOrd="0" presId="urn:microsoft.com/office/officeart/2005/8/layout/default"/>
    <dgm:cxn modelId="{EF25AB37-0140-4E40-B78E-0EA38AE8EE4B}" srcId="{4D4D6934-010C-463D-BE96-F715FEB6B344}" destId="{567B7806-1126-477C-A4F8-4EC75F2FEF86}" srcOrd="6" destOrd="0" parTransId="{30AEAD98-4DC4-4466-BBC4-5A1B76C6EFD8}" sibTransId="{60AB1446-C02E-4E42-A68A-9AE410335C5A}"/>
    <dgm:cxn modelId="{61754D3A-9111-4B44-A9B8-E4708DF9B086}" srcId="{4D4D6934-010C-463D-BE96-F715FEB6B344}" destId="{77FC5B99-69A7-4251-9FDE-697344D52E2F}" srcOrd="4" destOrd="0" parTransId="{AE03C50F-5C95-49C1-949B-19253963EC1E}" sibTransId="{53DE5542-EE7A-4BBF-8A7A-4FBEF940A0F4}"/>
    <dgm:cxn modelId="{3201F43F-7F58-4C4C-AE95-302AF64933CE}" srcId="{4D4D6934-010C-463D-BE96-F715FEB6B344}" destId="{F7E71B53-8436-43F5-81CE-9E48F8416A39}" srcOrd="5" destOrd="0" parTransId="{2DB3CED7-23FC-4ABE-94D7-680E508D53B8}" sibTransId="{1FDF4B96-3753-4E31-91B9-338B75C0D5D5}"/>
    <dgm:cxn modelId="{3A235F41-AABA-41EE-9DE8-968BCB5B1952}" type="presOf" srcId="{4D4D6934-010C-463D-BE96-F715FEB6B344}" destId="{58E9B075-A452-49FE-B8C2-0F338E5F32B4}" srcOrd="0" destOrd="0" presId="urn:microsoft.com/office/officeart/2005/8/layout/default"/>
    <dgm:cxn modelId="{C47C3666-B63C-4432-98A9-690F2F3A2570}" type="presOf" srcId="{77FC5B99-69A7-4251-9FDE-697344D52E2F}" destId="{0E0323BF-75DC-40EA-A779-ED3E36E07C91}" srcOrd="0" destOrd="0" presId="urn:microsoft.com/office/officeart/2005/8/layout/default"/>
    <dgm:cxn modelId="{3B213E68-07ED-4FCF-8EA5-90E2BB005A6C}" type="presOf" srcId="{29570EE5-159D-4F4F-ACE8-8823F743B557}" destId="{770CE58B-4A06-48DA-A67A-066908C2B924}" srcOrd="0" destOrd="0" presId="urn:microsoft.com/office/officeart/2005/8/layout/default"/>
    <dgm:cxn modelId="{36F28274-92D4-4096-AD57-4280DD34AA69}" srcId="{4D4D6934-010C-463D-BE96-F715FEB6B344}" destId="{218CF92F-E792-435D-800E-BF5BCFBDB794}" srcOrd="0" destOrd="0" parTransId="{8210D032-E2A7-4836-947E-472B524F02D7}" sibTransId="{8C74F2A8-05E7-41A2-B4CD-7D641C784377}"/>
    <dgm:cxn modelId="{B5B8CC56-AE7B-46FF-9612-2B256AF2FEA6}" type="presOf" srcId="{567B7806-1126-477C-A4F8-4EC75F2FEF86}" destId="{21F0A812-38A2-4FCF-A9F8-F46DDE80C059}" srcOrd="0" destOrd="0" presId="urn:microsoft.com/office/officeart/2005/8/layout/default"/>
    <dgm:cxn modelId="{889F857B-1AB3-4DC5-9BEA-FCACC8BB9527}" srcId="{4D4D6934-010C-463D-BE96-F715FEB6B344}" destId="{63C42EA0-E97F-472B-94DB-E478BD51F0D9}" srcOrd="7" destOrd="0" parTransId="{6B787B13-32EA-4677-8144-D68EE4E4753C}" sibTransId="{19217022-0675-42EA-BA76-7CD80E4F0BA8}"/>
    <dgm:cxn modelId="{DD3B2286-5684-4077-8D2D-B2DF37D95085}" srcId="{4D4D6934-010C-463D-BE96-F715FEB6B344}" destId="{2D1F1B9A-F70E-4B38-9136-F4FC3F2399F6}" srcOrd="10" destOrd="0" parTransId="{14797044-043F-4BA9-9BC3-69E7B781D032}" sibTransId="{C87F74D3-5473-44A8-AB95-38EA96556F0D}"/>
    <dgm:cxn modelId="{D55FF68A-B47E-4C63-8F94-D9F88AE1A940}" type="presOf" srcId="{C02E9F4F-BA49-4C4A-8148-18DC849499BC}" destId="{2D74CF09-1BCF-4D79-BA0F-7198CA6627CC}" srcOrd="0" destOrd="0" presId="urn:microsoft.com/office/officeart/2005/8/layout/default"/>
    <dgm:cxn modelId="{FF1A3EA3-50C9-4930-9A0B-09B606C9F720}" srcId="{4D4D6934-010C-463D-BE96-F715FEB6B344}" destId="{CAD5846D-6E60-4EF0-AE0F-BEF268CF15DD}" srcOrd="2" destOrd="0" parTransId="{455705BA-13EA-4342-94E4-6C2A88687246}" sibTransId="{FCBDAD22-9F40-4C40-925E-63C66459DE93}"/>
    <dgm:cxn modelId="{162CDAB7-1689-4320-B172-6D5E3A14054C}" type="presOf" srcId="{218CF92F-E792-435D-800E-BF5BCFBDB794}" destId="{3597FFF6-4588-4AAF-AB0E-CD3CEC4A0D20}" srcOrd="0" destOrd="0" presId="urn:microsoft.com/office/officeart/2005/8/layout/default"/>
    <dgm:cxn modelId="{AA8495BA-8EAA-4A1C-9DC1-DCA01ECAC5CC}" srcId="{4D4D6934-010C-463D-BE96-F715FEB6B344}" destId="{C91A28B9-FA09-469F-955B-9D20A9D31597}" srcOrd="9" destOrd="0" parTransId="{082667B8-933A-424C-80C6-3C6D8702468E}" sibTransId="{5E9EC3DC-D370-47AB-B09C-F767CCD47075}"/>
    <dgm:cxn modelId="{359BD3BC-A26A-4AB5-8DA9-37F06A9704F8}" srcId="{4D4D6934-010C-463D-BE96-F715FEB6B344}" destId="{C02E9F4F-BA49-4C4A-8148-18DC849499BC}" srcOrd="3" destOrd="0" parTransId="{A63ECDE0-A2E7-4F92-9A25-F3EC2181C50B}" sibTransId="{C2C79FA3-C30D-40BC-8586-4F820ED7B020}"/>
    <dgm:cxn modelId="{6EE33EBE-41A4-42EF-AC2B-7DAAE0C35634}" type="presOf" srcId="{DF7B64D0-E71F-43C4-9004-D965EFE49F39}" destId="{ECA4459D-6D75-4CE9-821C-20FF8E883369}" srcOrd="0" destOrd="0" presId="urn:microsoft.com/office/officeart/2005/8/layout/default"/>
    <dgm:cxn modelId="{34E04CCE-777E-4E5C-93E4-5CB81D24FB80}" type="presOf" srcId="{63C42EA0-E97F-472B-94DB-E478BD51F0D9}" destId="{775B3738-05E0-42C3-B8DB-C2BAE7845A3A}" srcOrd="0" destOrd="0" presId="urn:microsoft.com/office/officeart/2005/8/layout/default"/>
    <dgm:cxn modelId="{D898C4D6-1EB3-4F82-A234-E803E56D748B}" type="presOf" srcId="{C91A28B9-FA09-469F-955B-9D20A9D31597}" destId="{7F73CDE4-1C4B-4392-BB64-D39CBDA514E2}" srcOrd="0" destOrd="0" presId="urn:microsoft.com/office/officeart/2005/8/layout/default"/>
    <dgm:cxn modelId="{6139ACE7-8E69-4820-8BC9-91B19AD7DA23}" srcId="{4D4D6934-010C-463D-BE96-F715FEB6B344}" destId="{DF7B64D0-E71F-43C4-9004-D965EFE49F39}" srcOrd="1" destOrd="0" parTransId="{A7B0BA5B-226A-49D1-879F-C2BD293CD954}" sibTransId="{1DFB2AE1-1089-497E-9A56-2BE0AF4DF59D}"/>
    <dgm:cxn modelId="{1136D9F4-BAB7-4B23-80CC-6B417A223E2B}" srcId="{4D4D6934-010C-463D-BE96-F715FEB6B344}" destId="{29570EE5-159D-4F4F-ACE8-8823F743B557}" srcOrd="11" destOrd="0" parTransId="{79C3640E-E508-4A9B-B9E9-8B9E7AC72E79}" sibTransId="{205B97B8-7B2D-4925-994B-A0E59E4FF85D}"/>
    <dgm:cxn modelId="{18BDC8E5-5B46-4E65-8809-EC2847261F45}" type="presParOf" srcId="{58E9B075-A452-49FE-B8C2-0F338E5F32B4}" destId="{3597FFF6-4588-4AAF-AB0E-CD3CEC4A0D20}" srcOrd="0" destOrd="0" presId="urn:microsoft.com/office/officeart/2005/8/layout/default"/>
    <dgm:cxn modelId="{4C6ABF0B-A02D-42A3-BA45-557F28D43BB1}" type="presParOf" srcId="{58E9B075-A452-49FE-B8C2-0F338E5F32B4}" destId="{7B026B10-BC7D-4EC4-A910-6B4A5E2F2D88}" srcOrd="1" destOrd="0" presId="urn:microsoft.com/office/officeart/2005/8/layout/default"/>
    <dgm:cxn modelId="{33C8E992-F1E7-47F6-958C-C00C60F10109}" type="presParOf" srcId="{58E9B075-A452-49FE-B8C2-0F338E5F32B4}" destId="{ECA4459D-6D75-4CE9-821C-20FF8E883369}" srcOrd="2" destOrd="0" presId="urn:microsoft.com/office/officeart/2005/8/layout/default"/>
    <dgm:cxn modelId="{AFBE3565-5FA8-4CE4-A4B2-0D16050DDD65}" type="presParOf" srcId="{58E9B075-A452-49FE-B8C2-0F338E5F32B4}" destId="{C0400ACF-4864-403D-ADDF-3BDD997B50AF}" srcOrd="3" destOrd="0" presId="urn:microsoft.com/office/officeart/2005/8/layout/default"/>
    <dgm:cxn modelId="{262D019A-F822-43F0-A885-5ADB0FA946D1}" type="presParOf" srcId="{58E9B075-A452-49FE-B8C2-0F338E5F32B4}" destId="{32A83C22-F18B-43B1-9D74-5745A6B0E9D3}" srcOrd="4" destOrd="0" presId="urn:microsoft.com/office/officeart/2005/8/layout/default"/>
    <dgm:cxn modelId="{E56FC66C-E4CF-489D-9415-DD3D00460CE5}" type="presParOf" srcId="{58E9B075-A452-49FE-B8C2-0F338E5F32B4}" destId="{DA33A2FA-5D11-4C8D-9133-D92D18F378BB}" srcOrd="5" destOrd="0" presId="urn:microsoft.com/office/officeart/2005/8/layout/default"/>
    <dgm:cxn modelId="{5F605304-F709-48DE-AB64-2A2173F08718}" type="presParOf" srcId="{58E9B075-A452-49FE-B8C2-0F338E5F32B4}" destId="{2D74CF09-1BCF-4D79-BA0F-7198CA6627CC}" srcOrd="6" destOrd="0" presId="urn:microsoft.com/office/officeart/2005/8/layout/default"/>
    <dgm:cxn modelId="{7BF3D4EF-6936-42C8-98FB-FFC482CB3B2F}" type="presParOf" srcId="{58E9B075-A452-49FE-B8C2-0F338E5F32B4}" destId="{AC7A170A-583B-43F9-9221-AB71B9539998}" srcOrd="7" destOrd="0" presId="urn:microsoft.com/office/officeart/2005/8/layout/default"/>
    <dgm:cxn modelId="{D933CC65-E100-45FD-AD90-5F45D7690443}" type="presParOf" srcId="{58E9B075-A452-49FE-B8C2-0F338E5F32B4}" destId="{0E0323BF-75DC-40EA-A779-ED3E36E07C91}" srcOrd="8" destOrd="0" presId="urn:microsoft.com/office/officeart/2005/8/layout/default"/>
    <dgm:cxn modelId="{D96DF0C1-B12E-4F4A-A20B-69DEFD2C9394}" type="presParOf" srcId="{58E9B075-A452-49FE-B8C2-0F338E5F32B4}" destId="{F45FC3D7-9A7E-4D80-888C-CF8F7C51A6AC}" srcOrd="9" destOrd="0" presId="urn:microsoft.com/office/officeart/2005/8/layout/default"/>
    <dgm:cxn modelId="{2FDD9EB4-3CE3-40FC-8416-048DBC9E235B}" type="presParOf" srcId="{58E9B075-A452-49FE-B8C2-0F338E5F32B4}" destId="{764BD2B2-8C3D-42CD-8F38-8DD64EA6E8F0}" srcOrd="10" destOrd="0" presId="urn:microsoft.com/office/officeart/2005/8/layout/default"/>
    <dgm:cxn modelId="{2051C98B-146C-4F5D-A86A-458E4D52ECCF}" type="presParOf" srcId="{58E9B075-A452-49FE-B8C2-0F338E5F32B4}" destId="{55B3DD44-B3D3-46F8-A23D-6A75EA55D918}" srcOrd="11" destOrd="0" presId="urn:microsoft.com/office/officeart/2005/8/layout/default"/>
    <dgm:cxn modelId="{7EFAE883-4F9B-4AD7-A237-9E4AEBE3FA25}" type="presParOf" srcId="{58E9B075-A452-49FE-B8C2-0F338E5F32B4}" destId="{21F0A812-38A2-4FCF-A9F8-F46DDE80C059}" srcOrd="12" destOrd="0" presId="urn:microsoft.com/office/officeart/2005/8/layout/default"/>
    <dgm:cxn modelId="{0FFA81E6-1E4E-42D8-8B24-58A4A7D6E8C6}" type="presParOf" srcId="{58E9B075-A452-49FE-B8C2-0F338E5F32B4}" destId="{77FA011B-EDE9-4994-AB2F-927437643969}" srcOrd="13" destOrd="0" presId="urn:microsoft.com/office/officeart/2005/8/layout/default"/>
    <dgm:cxn modelId="{2D0CE968-BE6D-49C1-902E-7F595E420B45}" type="presParOf" srcId="{58E9B075-A452-49FE-B8C2-0F338E5F32B4}" destId="{775B3738-05E0-42C3-B8DB-C2BAE7845A3A}" srcOrd="14" destOrd="0" presId="urn:microsoft.com/office/officeart/2005/8/layout/default"/>
    <dgm:cxn modelId="{79B83FE2-678E-499B-B213-B7BED34457DB}" type="presParOf" srcId="{58E9B075-A452-49FE-B8C2-0F338E5F32B4}" destId="{36640856-0770-4008-984E-C6E6DB01A7D7}" srcOrd="15" destOrd="0" presId="urn:microsoft.com/office/officeart/2005/8/layout/default"/>
    <dgm:cxn modelId="{456FA750-3F0D-4334-81FE-B4DEF0911496}" type="presParOf" srcId="{58E9B075-A452-49FE-B8C2-0F338E5F32B4}" destId="{CCCAD721-5E7E-4CAB-91EB-535127585B1F}" srcOrd="16" destOrd="0" presId="urn:microsoft.com/office/officeart/2005/8/layout/default"/>
    <dgm:cxn modelId="{0945A2D1-2676-4F96-A2A4-23A2077D2238}" type="presParOf" srcId="{58E9B075-A452-49FE-B8C2-0F338E5F32B4}" destId="{DC8BBF04-4071-4BF7-B787-CA907398A2C3}" srcOrd="17" destOrd="0" presId="urn:microsoft.com/office/officeart/2005/8/layout/default"/>
    <dgm:cxn modelId="{C4272EC9-9DE7-4091-A526-B190050B4594}" type="presParOf" srcId="{58E9B075-A452-49FE-B8C2-0F338E5F32B4}" destId="{7F73CDE4-1C4B-4392-BB64-D39CBDA514E2}" srcOrd="18" destOrd="0" presId="urn:microsoft.com/office/officeart/2005/8/layout/default"/>
    <dgm:cxn modelId="{715D564D-6801-4A61-B346-BB621EDD6DB6}" type="presParOf" srcId="{58E9B075-A452-49FE-B8C2-0F338E5F32B4}" destId="{B749A7FC-EC21-430B-B8A2-D813FA1AB2A5}" srcOrd="19" destOrd="0" presId="urn:microsoft.com/office/officeart/2005/8/layout/default"/>
    <dgm:cxn modelId="{32B02980-8D73-4926-B316-BA8A2DD7830B}" type="presParOf" srcId="{58E9B075-A452-49FE-B8C2-0F338E5F32B4}" destId="{5DAB6F46-16CA-409A-B627-419E6D4D8738}" srcOrd="20" destOrd="0" presId="urn:microsoft.com/office/officeart/2005/8/layout/default"/>
    <dgm:cxn modelId="{8862D273-D54D-43F7-A35D-C9EBF36E2022}" type="presParOf" srcId="{58E9B075-A452-49FE-B8C2-0F338E5F32B4}" destId="{4BE06228-6242-4223-91A4-505A9993594F}" srcOrd="21" destOrd="0" presId="urn:microsoft.com/office/officeart/2005/8/layout/default"/>
    <dgm:cxn modelId="{DD0359EA-B72F-42E4-BCC8-9AF79D7B2411}" type="presParOf" srcId="{58E9B075-A452-49FE-B8C2-0F338E5F32B4}" destId="{770CE58B-4A06-48DA-A67A-066908C2B92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992832-EAD9-4CF6-B4A5-BE3AA74400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3FBAC9-292D-440B-AEFF-6B41AC4DDC31}">
      <dgm:prSet>
        <dgm:style>
          <a:lnRef idx="2">
            <a:schemeClr val="accent4"/>
          </a:lnRef>
          <a:fillRef idx="1">
            <a:schemeClr val="lt1"/>
          </a:fillRef>
          <a:effectRef idx="0">
            <a:schemeClr val="accent4"/>
          </a:effectRef>
          <a:fontRef idx="minor">
            <a:schemeClr val="dk1"/>
          </a:fontRef>
        </dgm:style>
      </dgm:prSet>
      <dgm:spPr/>
      <dgm:t>
        <a:bodyPr/>
        <a:lstStyle/>
        <a:p>
          <a:r>
            <a:rPr lang="en-US" b="0" dirty="0"/>
            <a:t>Shelter Operations</a:t>
          </a:r>
          <a:endParaRPr lang="en-US" dirty="0"/>
        </a:p>
      </dgm:t>
    </dgm:pt>
    <dgm:pt modelId="{149F580C-89B4-4B67-83B1-100DCD874467}" type="parTrans" cxnId="{C3A76CC3-B10D-44DF-862F-E7665C60F726}">
      <dgm:prSet/>
      <dgm:spPr/>
      <dgm:t>
        <a:bodyPr/>
        <a:lstStyle/>
        <a:p>
          <a:endParaRPr lang="en-US"/>
        </a:p>
      </dgm:t>
    </dgm:pt>
    <dgm:pt modelId="{628DC7BB-16A0-4B31-B701-DC26FC8D1752}" type="sibTrans" cxnId="{C3A76CC3-B10D-44DF-862F-E7665C60F726}">
      <dgm:prSet/>
      <dgm:spPr/>
      <dgm:t>
        <a:bodyPr/>
        <a:lstStyle/>
        <a:p>
          <a:endParaRPr lang="en-US"/>
        </a:p>
      </dgm:t>
    </dgm:pt>
    <dgm:pt modelId="{3EB78C8C-9125-4527-824F-50E1446D1921}">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Rent for shelter space</a:t>
          </a:r>
        </a:p>
      </dgm:t>
    </dgm:pt>
    <dgm:pt modelId="{FBADCE1B-D97B-457E-A5B8-F8C3041D7617}" type="parTrans" cxnId="{98FADBC3-20FA-4C6E-9DB2-14BAA9AF7F8C}">
      <dgm:prSet/>
      <dgm:spPr/>
      <dgm:t>
        <a:bodyPr/>
        <a:lstStyle/>
        <a:p>
          <a:endParaRPr lang="en-US"/>
        </a:p>
      </dgm:t>
    </dgm:pt>
    <dgm:pt modelId="{093423CB-CE17-4E89-A036-B3D1C83C77F2}" type="sibTrans" cxnId="{98FADBC3-20FA-4C6E-9DB2-14BAA9AF7F8C}">
      <dgm:prSet/>
      <dgm:spPr/>
      <dgm:t>
        <a:bodyPr/>
        <a:lstStyle/>
        <a:p>
          <a:endParaRPr lang="en-US"/>
        </a:p>
      </dgm:t>
    </dgm:pt>
    <dgm:pt modelId="{5803116E-62A3-493E-A30D-5BB2FCF1A3D3}">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Security</a:t>
          </a:r>
        </a:p>
      </dgm:t>
    </dgm:pt>
    <dgm:pt modelId="{F6D2058C-A5BC-4951-A1C4-12CD6A9D0349}" type="parTrans" cxnId="{D2F6F93E-A545-4691-88E2-10B6DC605627}">
      <dgm:prSet/>
      <dgm:spPr/>
      <dgm:t>
        <a:bodyPr/>
        <a:lstStyle/>
        <a:p>
          <a:endParaRPr lang="en-US"/>
        </a:p>
      </dgm:t>
    </dgm:pt>
    <dgm:pt modelId="{3ECAE707-A453-4AF4-B3B1-CE7DA58B3A2E}" type="sibTrans" cxnId="{D2F6F93E-A545-4691-88E2-10B6DC605627}">
      <dgm:prSet/>
      <dgm:spPr/>
      <dgm:t>
        <a:bodyPr/>
        <a:lstStyle/>
        <a:p>
          <a:endParaRPr lang="en-US"/>
        </a:p>
      </dgm:t>
    </dgm:pt>
    <dgm:pt modelId="{67504B48-7A54-433C-8576-A2B88919FC1A}">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Fuel </a:t>
          </a:r>
        </a:p>
      </dgm:t>
    </dgm:pt>
    <dgm:pt modelId="{4BC0EC5F-90EC-4E0B-ACFE-160F24550F01}" type="parTrans" cxnId="{79094243-91A1-4141-93C0-609A13929751}">
      <dgm:prSet/>
      <dgm:spPr/>
      <dgm:t>
        <a:bodyPr/>
        <a:lstStyle/>
        <a:p>
          <a:endParaRPr lang="en-US"/>
        </a:p>
      </dgm:t>
    </dgm:pt>
    <dgm:pt modelId="{1016515F-30DE-42B0-BAAE-B5E2A19DA3A5}" type="sibTrans" cxnId="{79094243-91A1-4141-93C0-609A13929751}">
      <dgm:prSet/>
      <dgm:spPr/>
      <dgm:t>
        <a:bodyPr/>
        <a:lstStyle/>
        <a:p>
          <a:endParaRPr lang="en-US"/>
        </a:p>
      </dgm:t>
    </dgm:pt>
    <dgm:pt modelId="{AF321EB3-5551-446D-BE8A-5422A7056A10}">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Insurance</a:t>
          </a:r>
        </a:p>
      </dgm:t>
    </dgm:pt>
    <dgm:pt modelId="{CFDD1CF0-E75E-4B33-91EA-F03C48EC4ED8}" type="parTrans" cxnId="{69D1218B-05DF-4D88-8E5D-A0ED47C09AF0}">
      <dgm:prSet/>
      <dgm:spPr/>
      <dgm:t>
        <a:bodyPr/>
        <a:lstStyle/>
        <a:p>
          <a:endParaRPr lang="en-US"/>
        </a:p>
      </dgm:t>
    </dgm:pt>
    <dgm:pt modelId="{48E2F668-6EC3-4ABF-8C42-F7C9F74649DD}" type="sibTrans" cxnId="{69D1218B-05DF-4D88-8E5D-A0ED47C09AF0}">
      <dgm:prSet/>
      <dgm:spPr/>
      <dgm:t>
        <a:bodyPr/>
        <a:lstStyle/>
        <a:p>
          <a:endParaRPr lang="en-US"/>
        </a:p>
      </dgm:t>
    </dgm:pt>
    <dgm:pt modelId="{5CDFCB1D-56D1-4B6F-8063-2E72246A183B}">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Utilities</a:t>
          </a:r>
        </a:p>
      </dgm:t>
    </dgm:pt>
    <dgm:pt modelId="{B39657B9-9CD5-4136-B8CE-0E374FEFECAC}" type="parTrans" cxnId="{F21EDB9F-CE08-4137-9F73-24A65A8DE6B1}">
      <dgm:prSet/>
      <dgm:spPr/>
      <dgm:t>
        <a:bodyPr/>
        <a:lstStyle/>
        <a:p>
          <a:endParaRPr lang="en-US"/>
        </a:p>
      </dgm:t>
    </dgm:pt>
    <dgm:pt modelId="{90CB927B-31A2-4D2E-B528-9040F0FF5599}" type="sibTrans" cxnId="{F21EDB9F-CE08-4137-9F73-24A65A8DE6B1}">
      <dgm:prSet/>
      <dgm:spPr/>
      <dgm:t>
        <a:bodyPr/>
        <a:lstStyle/>
        <a:p>
          <a:endParaRPr lang="en-US"/>
        </a:p>
      </dgm:t>
    </dgm:pt>
    <dgm:pt modelId="{EC3F86EC-7C5F-4E90-86B5-4300C0C92B5E}">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Food</a:t>
          </a:r>
        </a:p>
      </dgm:t>
    </dgm:pt>
    <dgm:pt modelId="{595D09D4-A494-4D45-833E-D6FA10CBFA82}" type="parTrans" cxnId="{3DA45440-A5BA-4ACA-B81B-1781D12F1CAD}">
      <dgm:prSet/>
      <dgm:spPr/>
      <dgm:t>
        <a:bodyPr/>
        <a:lstStyle/>
        <a:p>
          <a:endParaRPr lang="en-US"/>
        </a:p>
      </dgm:t>
    </dgm:pt>
    <dgm:pt modelId="{5798777A-577F-49F5-B41A-B6FB94F65155}" type="sibTrans" cxnId="{3DA45440-A5BA-4ACA-B81B-1781D12F1CAD}">
      <dgm:prSet/>
      <dgm:spPr/>
      <dgm:t>
        <a:bodyPr/>
        <a:lstStyle/>
        <a:p>
          <a:endParaRPr lang="en-US"/>
        </a:p>
      </dgm:t>
    </dgm:pt>
    <dgm:pt modelId="{7DAAA11D-62B4-40C0-B840-E35AAE197C38}">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Furnishings</a:t>
          </a:r>
        </a:p>
      </dgm:t>
    </dgm:pt>
    <dgm:pt modelId="{14B73CEA-B116-4A6F-BEBF-1163D1F4C861}" type="parTrans" cxnId="{4D1C9C53-A1A4-4C46-AAD1-68940C01408F}">
      <dgm:prSet/>
      <dgm:spPr/>
      <dgm:t>
        <a:bodyPr/>
        <a:lstStyle/>
        <a:p>
          <a:endParaRPr lang="en-US"/>
        </a:p>
      </dgm:t>
    </dgm:pt>
    <dgm:pt modelId="{C111B097-4AD8-4F7B-9BC0-6021F2FDB0FB}" type="sibTrans" cxnId="{4D1C9C53-A1A4-4C46-AAD1-68940C01408F}">
      <dgm:prSet/>
      <dgm:spPr/>
      <dgm:t>
        <a:bodyPr/>
        <a:lstStyle/>
        <a:p>
          <a:endParaRPr lang="en-US"/>
        </a:p>
      </dgm:t>
    </dgm:pt>
    <dgm:pt modelId="{1C0FBE19-7210-49D1-85C4-D4CBB8B1610D}">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Essential supplies</a:t>
          </a:r>
        </a:p>
      </dgm:t>
    </dgm:pt>
    <dgm:pt modelId="{2D1105DF-59FE-40AA-A829-47BE7FD10E83}" type="parTrans" cxnId="{19A5EE07-0016-4340-8A41-A0A53ECD0856}">
      <dgm:prSet/>
      <dgm:spPr/>
      <dgm:t>
        <a:bodyPr/>
        <a:lstStyle/>
        <a:p>
          <a:endParaRPr lang="en-US"/>
        </a:p>
      </dgm:t>
    </dgm:pt>
    <dgm:pt modelId="{3203595C-46F3-4469-BAAC-81D0091DBFAD}" type="sibTrans" cxnId="{19A5EE07-0016-4340-8A41-A0A53ECD0856}">
      <dgm:prSet/>
      <dgm:spPr/>
      <dgm:t>
        <a:bodyPr/>
        <a:lstStyle/>
        <a:p>
          <a:endParaRPr lang="en-US"/>
        </a:p>
      </dgm:t>
    </dgm:pt>
    <dgm:pt modelId="{8C5C9701-38EF-42BA-B2D1-CEACA5A52023}">
      <dgm:prSet>
        <dgm:style>
          <a:lnRef idx="1">
            <a:schemeClr val="accent4"/>
          </a:lnRef>
          <a:fillRef idx="2">
            <a:schemeClr val="accent4"/>
          </a:fillRef>
          <a:effectRef idx="1">
            <a:schemeClr val="accent4"/>
          </a:effectRef>
          <a:fontRef idx="minor">
            <a:schemeClr val="dk1"/>
          </a:fontRef>
        </dgm:style>
      </dgm:prSet>
      <dgm:spPr/>
      <dgm:t>
        <a:bodyPr/>
        <a:lstStyle/>
        <a:p>
          <a:r>
            <a:rPr lang="en-US" b="0" dirty="0"/>
            <a:t>Hotel/Motel vouchers</a:t>
          </a:r>
          <a:endParaRPr lang="en-US" dirty="0"/>
        </a:p>
      </dgm:t>
    </dgm:pt>
    <dgm:pt modelId="{F884D690-AE35-4409-9CF4-30C735744FC6}" type="parTrans" cxnId="{B9342D44-88E9-4060-B8D8-98A6D105E0C4}">
      <dgm:prSet/>
      <dgm:spPr/>
      <dgm:t>
        <a:bodyPr/>
        <a:lstStyle/>
        <a:p>
          <a:endParaRPr lang="en-US"/>
        </a:p>
      </dgm:t>
    </dgm:pt>
    <dgm:pt modelId="{636B57DD-AF55-47DA-B80C-C2D6E521F167}" type="sibTrans" cxnId="{B9342D44-88E9-4060-B8D8-98A6D105E0C4}">
      <dgm:prSet/>
      <dgm:spPr/>
      <dgm:t>
        <a:bodyPr/>
        <a:lstStyle/>
        <a:p>
          <a:endParaRPr lang="en-US"/>
        </a:p>
      </dgm:t>
    </dgm:pt>
    <dgm:pt modelId="{A61B5486-8E8D-42A2-83F6-1674FD527885}" type="pres">
      <dgm:prSet presAssocID="{AE992832-EAD9-4CF6-B4A5-BE3AA7440093}" presName="diagram" presStyleCnt="0">
        <dgm:presLayoutVars>
          <dgm:dir/>
          <dgm:resizeHandles val="exact"/>
        </dgm:presLayoutVars>
      </dgm:prSet>
      <dgm:spPr/>
    </dgm:pt>
    <dgm:pt modelId="{E155B180-EF50-4A2E-9613-06533121FF27}" type="pres">
      <dgm:prSet presAssocID="{8E3FBAC9-292D-440B-AEFF-6B41AC4DDC31}" presName="node" presStyleLbl="node1" presStyleIdx="0" presStyleCnt="10">
        <dgm:presLayoutVars>
          <dgm:bulletEnabled val="1"/>
        </dgm:presLayoutVars>
      </dgm:prSet>
      <dgm:spPr/>
    </dgm:pt>
    <dgm:pt modelId="{E3A84CA7-16C8-4D36-B730-3961982D7D94}" type="pres">
      <dgm:prSet presAssocID="{628DC7BB-16A0-4B31-B701-DC26FC8D1752}" presName="sibTrans" presStyleCnt="0"/>
      <dgm:spPr/>
    </dgm:pt>
    <dgm:pt modelId="{9EF33E25-EB4C-4B2B-B0B0-2CCB879E2B18}" type="pres">
      <dgm:prSet presAssocID="{3EB78C8C-9125-4527-824F-50E1446D1921}" presName="node" presStyleLbl="node1" presStyleIdx="1" presStyleCnt="10">
        <dgm:presLayoutVars>
          <dgm:bulletEnabled val="1"/>
        </dgm:presLayoutVars>
      </dgm:prSet>
      <dgm:spPr/>
    </dgm:pt>
    <dgm:pt modelId="{8FE4307C-4F30-4722-B6A7-7EA1B07A0D7D}" type="pres">
      <dgm:prSet presAssocID="{093423CB-CE17-4E89-A036-B3D1C83C77F2}" presName="sibTrans" presStyleCnt="0"/>
      <dgm:spPr/>
    </dgm:pt>
    <dgm:pt modelId="{F629BF05-D694-4A13-A260-4D88356C7C94}" type="pres">
      <dgm:prSet presAssocID="{5803116E-62A3-493E-A30D-5BB2FCF1A3D3}" presName="node" presStyleLbl="node1" presStyleIdx="2" presStyleCnt="10">
        <dgm:presLayoutVars>
          <dgm:bulletEnabled val="1"/>
        </dgm:presLayoutVars>
      </dgm:prSet>
      <dgm:spPr/>
    </dgm:pt>
    <dgm:pt modelId="{F7A62E1E-1D08-4A44-860A-46E4083A94AB}" type="pres">
      <dgm:prSet presAssocID="{3ECAE707-A453-4AF4-B3B1-CE7DA58B3A2E}" presName="sibTrans" presStyleCnt="0"/>
      <dgm:spPr/>
    </dgm:pt>
    <dgm:pt modelId="{9E602BC7-1B74-49A6-B6A7-7B3E9F981028}" type="pres">
      <dgm:prSet presAssocID="{67504B48-7A54-433C-8576-A2B88919FC1A}" presName="node" presStyleLbl="node1" presStyleIdx="3" presStyleCnt="10">
        <dgm:presLayoutVars>
          <dgm:bulletEnabled val="1"/>
        </dgm:presLayoutVars>
      </dgm:prSet>
      <dgm:spPr/>
    </dgm:pt>
    <dgm:pt modelId="{5277F147-682E-42BA-9A9E-FF4862CC0752}" type="pres">
      <dgm:prSet presAssocID="{1016515F-30DE-42B0-BAAE-B5E2A19DA3A5}" presName="sibTrans" presStyleCnt="0"/>
      <dgm:spPr/>
    </dgm:pt>
    <dgm:pt modelId="{026DA739-56FC-493C-876C-D1B0655F2B06}" type="pres">
      <dgm:prSet presAssocID="{AF321EB3-5551-446D-BE8A-5422A7056A10}" presName="node" presStyleLbl="node1" presStyleIdx="4" presStyleCnt="10">
        <dgm:presLayoutVars>
          <dgm:bulletEnabled val="1"/>
        </dgm:presLayoutVars>
      </dgm:prSet>
      <dgm:spPr/>
    </dgm:pt>
    <dgm:pt modelId="{6F2406B9-C4ED-4E4C-804F-96AC1A8A74ED}" type="pres">
      <dgm:prSet presAssocID="{48E2F668-6EC3-4ABF-8C42-F7C9F74649DD}" presName="sibTrans" presStyleCnt="0"/>
      <dgm:spPr/>
    </dgm:pt>
    <dgm:pt modelId="{29ECDEF9-0107-4DE6-98CE-9B584DF61172}" type="pres">
      <dgm:prSet presAssocID="{5CDFCB1D-56D1-4B6F-8063-2E72246A183B}" presName="node" presStyleLbl="node1" presStyleIdx="5" presStyleCnt="10">
        <dgm:presLayoutVars>
          <dgm:bulletEnabled val="1"/>
        </dgm:presLayoutVars>
      </dgm:prSet>
      <dgm:spPr/>
    </dgm:pt>
    <dgm:pt modelId="{F7B1D912-DDCD-47B3-84B5-20E145C4201C}" type="pres">
      <dgm:prSet presAssocID="{90CB927B-31A2-4D2E-B528-9040F0FF5599}" presName="sibTrans" presStyleCnt="0"/>
      <dgm:spPr/>
    </dgm:pt>
    <dgm:pt modelId="{F1942256-668A-44F2-BA13-AC2F5DBC27AB}" type="pres">
      <dgm:prSet presAssocID="{EC3F86EC-7C5F-4E90-86B5-4300C0C92B5E}" presName="node" presStyleLbl="node1" presStyleIdx="6" presStyleCnt="10">
        <dgm:presLayoutVars>
          <dgm:bulletEnabled val="1"/>
        </dgm:presLayoutVars>
      </dgm:prSet>
      <dgm:spPr/>
    </dgm:pt>
    <dgm:pt modelId="{A4293959-E56A-4396-88C7-7B7520722DFC}" type="pres">
      <dgm:prSet presAssocID="{5798777A-577F-49F5-B41A-B6FB94F65155}" presName="sibTrans" presStyleCnt="0"/>
      <dgm:spPr/>
    </dgm:pt>
    <dgm:pt modelId="{F85518D0-540F-4404-952A-26B6C0D9AC88}" type="pres">
      <dgm:prSet presAssocID="{7DAAA11D-62B4-40C0-B840-E35AAE197C38}" presName="node" presStyleLbl="node1" presStyleIdx="7" presStyleCnt="10">
        <dgm:presLayoutVars>
          <dgm:bulletEnabled val="1"/>
        </dgm:presLayoutVars>
      </dgm:prSet>
      <dgm:spPr/>
    </dgm:pt>
    <dgm:pt modelId="{5CB8B96D-7FF9-4DCB-84C7-DE75B0C523FD}" type="pres">
      <dgm:prSet presAssocID="{C111B097-4AD8-4F7B-9BC0-6021F2FDB0FB}" presName="sibTrans" presStyleCnt="0"/>
      <dgm:spPr/>
    </dgm:pt>
    <dgm:pt modelId="{2D28BF92-12E4-40DB-9E73-D263322291D7}" type="pres">
      <dgm:prSet presAssocID="{1C0FBE19-7210-49D1-85C4-D4CBB8B1610D}" presName="node" presStyleLbl="node1" presStyleIdx="8" presStyleCnt="10">
        <dgm:presLayoutVars>
          <dgm:bulletEnabled val="1"/>
        </dgm:presLayoutVars>
      </dgm:prSet>
      <dgm:spPr/>
    </dgm:pt>
    <dgm:pt modelId="{8883DD6C-585F-4458-B308-62CCFE944974}" type="pres">
      <dgm:prSet presAssocID="{3203595C-46F3-4469-BAAC-81D0091DBFAD}" presName="sibTrans" presStyleCnt="0"/>
      <dgm:spPr/>
    </dgm:pt>
    <dgm:pt modelId="{A8D75EC7-1DE9-4E21-9594-867B46D7A414}" type="pres">
      <dgm:prSet presAssocID="{8C5C9701-38EF-42BA-B2D1-CEACA5A52023}" presName="node" presStyleLbl="node1" presStyleIdx="9" presStyleCnt="10">
        <dgm:presLayoutVars>
          <dgm:bulletEnabled val="1"/>
        </dgm:presLayoutVars>
      </dgm:prSet>
      <dgm:spPr/>
    </dgm:pt>
  </dgm:ptLst>
  <dgm:cxnLst>
    <dgm:cxn modelId="{B6D3CF00-24DA-4B26-9C33-C1AE89217063}" type="presOf" srcId="{7DAAA11D-62B4-40C0-B840-E35AAE197C38}" destId="{F85518D0-540F-4404-952A-26B6C0D9AC88}" srcOrd="0" destOrd="0" presId="urn:microsoft.com/office/officeart/2005/8/layout/default"/>
    <dgm:cxn modelId="{19A5EE07-0016-4340-8A41-A0A53ECD0856}" srcId="{AE992832-EAD9-4CF6-B4A5-BE3AA7440093}" destId="{1C0FBE19-7210-49D1-85C4-D4CBB8B1610D}" srcOrd="8" destOrd="0" parTransId="{2D1105DF-59FE-40AA-A829-47BE7FD10E83}" sibTransId="{3203595C-46F3-4469-BAAC-81D0091DBFAD}"/>
    <dgm:cxn modelId="{A9231C19-C041-401A-B1D0-F16B924036E7}" type="presOf" srcId="{AE992832-EAD9-4CF6-B4A5-BE3AA7440093}" destId="{A61B5486-8E8D-42A2-83F6-1674FD527885}" srcOrd="0" destOrd="0" presId="urn:microsoft.com/office/officeart/2005/8/layout/default"/>
    <dgm:cxn modelId="{D2F6F93E-A545-4691-88E2-10B6DC605627}" srcId="{AE992832-EAD9-4CF6-B4A5-BE3AA7440093}" destId="{5803116E-62A3-493E-A30D-5BB2FCF1A3D3}" srcOrd="2" destOrd="0" parTransId="{F6D2058C-A5BC-4951-A1C4-12CD6A9D0349}" sibTransId="{3ECAE707-A453-4AF4-B3B1-CE7DA58B3A2E}"/>
    <dgm:cxn modelId="{3DA45440-A5BA-4ACA-B81B-1781D12F1CAD}" srcId="{AE992832-EAD9-4CF6-B4A5-BE3AA7440093}" destId="{EC3F86EC-7C5F-4E90-86B5-4300C0C92B5E}" srcOrd="6" destOrd="0" parTransId="{595D09D4-A494-4D45-833E-D6FA10CBFA82}" sibTransId="{5798777A-577F-49F5-B41A-B6FB94F65155}"/>
    <dgm:cxn modelId="{CFBB095D-235B-4B1B-909E-FF7948C51440}" type="presOf" srcId="{AF321EB3-5551-446D-BE8A-5422A7056A10}" destId="{026DA739-56FC-493C-876C-D1B0655F2B06}" srcOrd="0" destOrd="0" presId="urn:microsoft.com/office/officeart/2005/8/layout/default"/>
    <dgm:cxn modelId="{79094243-91A1-4141-93C0-609A13929751}" srcId="{AE992832-EAD9-4CF6-B4A5-BE3AA7440093}" destId="{67504B48-7A54-433C-8576-A2B88919FC1A}" srcOrd="3" destOrd="0" parTransId="{4BC0EC5F-90EC-4E0B-ACFE-160F24550F01}" sibTransId="{1016515F-30DE-42B0-BAAE-B5E2A19DA3A5}"/>
    <dgm:cxn modelId="{B9342D44-88E9-4060-B8D8-98A6D105E0C4}" srcId="{AE992832-EAD9-4CF6-B4A5-BE3AA7440093}" destId="{8C5C9701-38EF-42BA-B2D1-CEACA5A52023}" srcOrd="9" destOrd="0" parTransId="{F884D690-AE35-4409-9CF4-30C735744FC6}" sibTransId="{636B57DD-AF55-47DA-B80C-C2D6E521F167}"/>
    <dgm:cxn modelId="{B7012866-67D4-4528-8881-82B6BF636BAB}" type="presOf" srcId="{8E3FBAC9-292D-440B-AEFF-6B41AC4DDC31}" destId="{E155B180-EF50-4A2E-9613-06533121FF27}" srcOrd="0" destOrd="0" presId="urn:microsoft.com/office/officeart/2005/8/layout/default"/>
    <dgm:cxn modelId="{99729670-60A8-4ED4-BFB0-25375D39CE90}" type="presOf" srcId="{3EB78C8C-9125-4527-824F-50E1446D1921}" destId="{9EF33E25-EB4C-4B2B-B0B0-2CCB879E2B18}" srcOrd="0" destOrd="0" presId="urn:microsoft.com/office/officeart/2005/8/layout/default"/>
    <dgm:cxn modelId="{4D1C9C53-A1A4-4C46-AAD1-68940C01408F}" srcId="{AE992832-EAD9-4CF6-B4A5-BE3AA7440093}" destId="{7DAAA11D-62B4-40C0-B840-E35AAE197C38}" srcOrd="7" destOrd="0" parTransId="{14B73CEA-B116-4A6F-BEBF-1163D1F4C861}" sibTransId="{C111B097-4AD8-4F7B-9BC0-6021F2FDB0FB}"/>
    <dgm:cxn modelId="{673CB354-CBE8-43AA-B97C-6FAAB9A49030}" type="presOf" srcId="{67504B48-7A54-433C-8576-A2B88919FC1A}" destId="{9E602BC7-1B74-49A6-B6A7-7B3E9F981028}" srcOrd="0" destOrd="0" presId="urn:microsoft.com/office/officeart/2005/8/layout/default"/>
    <dgm:cxn modelId="{41970057-33F5-4C0A-8BE2-BA90D545709F}" type="presOf" srcId="{8C5C9701-38EF-42BA-B2D1-CEACA5A52023}" destId="{A8D75EC7-1DE9-4E21-9594-867B46D7A414}" srcOrd="0" destOrd="0" presId="urn:microsoft.com/office/officeart/2005/8/layout/default"/>
    <dgm:cxn modelId="{69D1218B-05DF-4D88-8E5D-A0ED47C09AF0}" srcId="{AE992832-EAD9-4CF6-B4A5-BE3AA7440093}" destId="{AF321EB3-5551-446D-BE8A-5422A7056A10}" srcOrd="4" destOrd="0" parTransId="{CFDD1CF0-E75E-4B33-91EA-F03C48EC4ED8}" sibTransId="{48E2F668-6EC3-4ABF-8C42-F7C9F74649DD}"/>
    <dgm:cxn modelId="{F21EDB9F-CE08-4137-9F73-24A65A8DE6B1}" srcId="{AE992832-EAD9-4CF6-B4A5-BE3AA7440093}" destId="{5CDFCB1D-56D1-4B6F-8063-2E72246A183B}" srcOrd="5" destOrd="0" parTransId="{B39657B9-9CD5-4136-B8CE-0E374FEFECAC}" sibTransId="{90CB927B-31A2-4D2E-B528-9040F0FF5599}"/>
    <dgm:cxn modelId="{C3A76CC3-B10D-44DF-862F-E7665C60F726}" srcId="{AE992832-EAD9-4CF6-B4A5-BE3AA7440093}" destId="{8E3FBAC9-292D-440B-AEFF-6B41AC4DDC31}" srcOrd="0" destOrd="0" parTransId="{149F580C-89B4-4B67-83B1-100DCD874467}" sibTransId="{628DC7BB-16A0-4B31-B701-DC26FC8D1752}"/>
    <dgm:cxn modelId="{98FADBC3-20FA-4C6E-9DB2-14BAA9AF7F8C}" srcId="{AE992832-EAD9-4CF6-B4A5-BE3AA7440093}" destId="{3EB78C8C-9125-4527-824F-50E1446D1921}" srcOrd="1" destOrd="0" parTransId="{FBADCE1B-D97B-457E-A5B8-F8C3041D7617}" sibTransId="{093423CB-CE17-4E89-A036-B3D1C83C77F2}"/>
    <dgm:cxn modelId="{563E08E5-416B-4A5A-A27F-ED75FDD874F7}" type="presOf" srcId="{EC3F86EC-7C5F-4E90-86B5-4300C0C92B5E}" destId="{F1942256-668A-44F2-BA13-AC2F5DBC27AB}" srcOrd="0" destOrd="0" presId="urn:microsoft.com/office/officeart/2005/8/layout/default"/>
    <dgm:cxn modelId="{C7C750EB-8531-4AFF-999F-AA2A001F01A3}" type="presOf" srcId="{5CDFCB1D-56D1-4B6F-8063-2E72246A183B}" destId="{29ECDEF9-0107-4DE6-98CE-9B584DF61172}" srcOrd="0" destOrd="0" presId="urn:microsoft.com/office/officeart/2005/8/layout/default"/>
    <dgm:cxn modelId="{E8D2B0F8-9F62-4812-8B61-E07D808F4F01}" type="presOf" srcId="{5803116E-62A3-493E-A30D-5BB2FCF1A3D3}" destId="{F629BF05-D694-4A13-A260-4D88356C7C94}" srcOrd="0" destOrd="0" presId="urn:microsoft.com/office/officeart/2005/8/layout/default"/>
    <dgm:cxn modelId="{E30AC3FB-BEAA-4E3A-84A3-B1E8D4BFF6B2}" type="presOf" srcId="{1C0FBE19-7210-49D1-85C4-D4CBB8B1610D}" destId="{2D28BF92-12E4-40DB-9E73-D263322291D7}" srcOrd="0" destOrd="0" presId="urn:microsoft.com/office/officeart/2005/8/layout/default"/>
    <dgm:cxn modelId="{AFD3C357-1813-4316-89E2-A1D831AAABBC}" type="presParOf" srcId="{A61B5486-8E8D-42A2-83F6-1674FD527885}" destId="{E155B180-EF50-4A2E-9613-06533121FF27}" srcOrd="0" destOrd="0" presId="urn:microsoft.com/office/officeart/2005/8/layout/default"/>
    <dgm:cxn modelId="{13EDC6F6-4E67-462B-9223-4C3F155A07D2}" type="presParOf" srcId="{A61B5486-8E8D-42A2-83F6-1674FD527885}" destId="{E3A84CA7-16C8-4D36-B730-3961982D7D94}" srcOrd="1" destOrd="0" presId="urn:microsoft.com/office/officeart/2005/8/layout/default"/>
    <dgm:cxn modelId="{3DBAEFC5-B920-49B5-820C-E9091596185B}" type="presParOf" srcId="{A61B5486-8E8D-42A2-83F6-1674FD527885}" destId="{9EF33E25-EB4C-4B2B-B0B0-2CCB879E2B18}" srcOrd="2" destOrd="0" presId="urn:microsoft.com/office/officeart/2005/8/layout/default"/>
    <dgm:cxn modelId="{6BDAA19D-2ED5-4836-8FEF-EAD5878BB27D}" type="presParOf" srcId="{A61B5486-8E8D-42A2-83F6-1674FD527885}" destId="{8FE4307C-4F30-4722-B6A7-7EA1B07A0D7D}" srcOrd="3" destOrd="0" presId="urn:microsoft.com/office/officeart/2005/8/layout/default"/>
    <dgm:cxn modelId="{94543BE1-C27B-4EBA-8D80-FC31A420E6C8}" type="presParOf" srcId="{A61B5486-8E8D-42A2-83F6-1674FD527885}" destId="{F629BF05-D694-4A13-A260-4D88356C7C94}" srcOrd="4" destOrd="0" presId="urn:microsoft.com/office/officeart/2005/8/layout/default"/>
    <dgm:cxn modelId="{A5B334C2-7286-4F90-BD57-FFCB6FF423A2}" type="presParOf" srcId="{A61B5486-8E8D-42A2-83F6-1674FD527885}" destId="{F7A62E1E-1D08-4A44-860A-46E4083A94AB}" srcOrd="5" destOrd="0" presId="urn:microsoft.com/office/officeart/2005/8/layout/default"/>
    <dgm:cxn modelId="{88C84161-4146-4C32-9397-B8AEAA8BD0D7}" type="presParOf" srcId="{A61B5486-8E8D-42A2-83F6-1674FD527885}" destId="{9E602BC7-1B74-49A6-B6A7-7B3E9F981028}" srcOrd="6" destOrd="0" presId="urn:microsoft.com/office/officeart/2005/8/layout/default"/>
    <dgm:cxn modelId="{A5BA67CF-3D43-4DC2-9023-14E6D40F91EF}" type="presParOf" srcId="{A61B5486-8E8D-42A2-83F6-1674FD527885}" destId="{5277F147-682E-42BA-9A9E-FF4862CC0752}" srcOrd="7" destOrd="0" presId="urn:microsoft.com/office/officeart/2005/8/layout/default"/>
    <dgm:cxn modelId="{61E17B66-D5D8-4390-9EEB-D2C74D1F0B53}" type="presParOf" srcId="{A61B5486-8E8D-42A2-83F6-1674FD527885}" destId="{026DA739-56FC-493C-876C-D1B0655F2B06}" srcOrd="8" destOrd="0" presId="urn:microsoft.com/office/officeart/2005/8/layout/default"/>
    <dgm:cxn modelId="{A45D2343-312F-4ED6-B2B1-8AF785370F8E}" type="presParOf" srcId="{A61B5486-8E8D-42A2-83F6-1674FD527885}" destId="{6F2406B9-C4ED-4E4C-804F-96AC1A8A74ED}" srcOrd="9" destOrd="0" presId="urn:microsoft.com/office/officeart/2005/8/layout/default"/>
    <dgm:cxn modelId="{8185A5E8-3E1C-4AE8-9B3A-F79B5B78E7CB}" type="presParOf" srcId="{A61B5486-8E8D-42A2-83F6-1674FD527885}" destId="{29ECDEF9-0107-4DE6-98CE-9B584DF61172}" srcOrd="10" destOrd="0" presId="urn:microsoft.com/office/officeart/2005/8/layout/default"/>
    <dgm:cxn modelId="{CA193F43-1263-4916-8564-C0AD3618D31B}" type="presParOf" srcId="{A61B5486-8E8D-42A2-83F6-1674FD527885}" destId="{F7B1D912-DDCD-47B3-84B5-20E145C4201C}" srcOrd="11" destOrd="0" presId="urn:microsoft.com/office/officeart/2005/8/layout/default"/>
    <dgm:cxn modelId="{3EF0F2F4-8DF2-4C2A-B91E-10EBA6E3AB5B}" type="presParOf" srcId="{A61B5486-8E8D-42A2-83F6-1674FD527885}" destId="{F1942256-668A-44F2-BA13-AC2F5DBC27AB}" srcOrd="12" destOrd="0" presId="urn:microsoft.com/office/officeart/2005/8/layout/default"/>
    <dgm:cxn modelId="{6B241C7E-8862-4644-A2C5-1875EEF67D15}" type="presParOf" srcId="{A61B5486-8E8D-42A2-83F6-1674FD527885}" destId="{A4293959-E56A-4396-88C7-7B7520722DFC}" srcOrd="13" destOrd="0" presId="urn:microsoft.com/office/officeart/2005/8/layout/default"/>
    <dgm:cxn modelId="{552D3E8E-3702-44C9-BB8F-3D6BD3FE6352}" type="presParOf" srcId="{A61B5486-8E8D-42A2-83F6-1674FD527885}" destId="{F85518D0-540F-4404-952A-26B6C0D9AC88}" srcOrd="14" destOrd="0" presId="urn:microsoft.com/office/officeart/2005/8/layout/default"/>
    <dgm:cxn modelId="{7ADF7302-AAC8-45AF-8294-390392AA2FC2}" type="presParOf" srcId="{A61B5486-8E8D-42A2-83F6-1674FD527885}" destId="{5CB8B96D-7FF9-4DCB-84C7-DE75B0C523FD}" srcOrd="15" destOrd="0" presId="urn:microsoft.com/office/officeart/2005/8/layout/default"/>
    <dgm:cxn modelId="{488B9C27-E0AF-404B-8D4E-6CA8F691054C}" type="presParOf" srcId="{A61B5486-8E8D-42A2-83F6-1674FD527885}" destId="{2D28BF92-12E4-40DB-9E73-D263322291D7}" srcOrd="16" destOrd="0" presId="urn:microsoft.com/office/officeart/2005/8/layout/default"/>
    <dgm:cxn modelId="{BFFFCFBA-2670-4507-B085-B6C543434F73}" type="presParOf" srcId="{A61B5486-8E8D-42A2-83F6-1674FD527885}" destId="{8883DD6C-585F-4458-B308-62CCFE944974}" srcOrd="17" destOrd="0" presId="urn:microsoft.com/office/officeart/2005/8/layout/default"/>
    <dgm:cxn modelId="{D2D4EE65-A482-4062-BF75-7A2513FA9CE2}" type="presParOf" srcId="{A61B5486-8E8D-42A2-83F6-1674FD527885}" destId="{A8D75EC7-1DE9-4E21-9594-867B46D7A414}"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896583-374E-4A24-8040-0F4C0B530D85}" type="doc">
      <dgm:prSet loTypeId="urn:microsoft.com/office/officeart/2005/8/layout/architecture" loCatId="officeonline" qsTypeId="urn:microsoft.com/office/officeart/2005/8/quickstyle/simple2" qsCatId="simple" csTypeId="urn:microsoft.com/office/officeart/2005/8/colors/accent0_2" csCatId="mainScheme" phldr="1"/>
      <dgm:spPr/>
      <dgm:t>
        <a:bodyPr/>
        <a:lstStyle/>
        <a:p>
          <a:endParaRPr lang="en-US"/>
        </a:p>
      </dgm:t>
    </dgm:pt>
    <dgm:pt modelId="{531F165C-0EF9-4CE6-AD3B-7D06BC832066}">
      <dgm:prSet phldrT="[Text]" custT="1"/>
      <dgm:spPr/>
      <dgm:t>
        <a:bodyPr/>
        <a:lstStyle/>
        <a:p>
          <a:pPr>
            <a:buNone/>
          </a:pPr>
          <a:r>
            <a:rPr lang="en-US" sz="1400" dirty="0"/>
            <a:t>Standards include the area of service where assistance is to be offered.</a:t>
          </a:r>
        </a:p>
      </dgm:t>
    </dgm:pt>
    <dgm:pt modelId="{EA723BAC-1DD2-4A1E-B710-CC0675D22C70}" type="parTrans" cxnId="{714B4881-6628-42F1-A831-3ADDDEF3DA5B}">
      <dgm:prSet/>
      <dgm:spPr/>
      <dgm:t>
        <a:bodyPr/>
        <a:lstStyle/>
        <a:p>
          <a:endParaRPr lang="en-US" sz="1400"/>
        </a:p>
      </dgm:t>
    </dgm:pt>
    <dgm:pt modelId="{8F296827-0C66-488E-B8E9-46E4BBAB68E3}" type="sibTrans" cxnId="{714B4881-6628-42F1-A831-3ADDDEF3DA5B}">
      <dgm:prSet/>
      <dgm:spPr/>
      <dgm:t>
        <a:bodyPr/>
        <a:lstStyle/>
        <a:p>
          <a:endParaRPr lang="en-US" sz="1400"/>
        </a:p>
      </dgm:t>
    </dgm:pt>
    <dgm:pt modelId="{EA73110B-3FC7-401E-9EAC-831CE3DB64B7}">
      <dgm:prSet custT="1"/>
      <dgm:spPr/>
      <dgm:t>
        <a:bodyPr/>
        <a:lstStyle/>
        <a:p>
          <a:r>
            <a:rPr lang="en-US" sz="1400" dirty="0"/>
            <a:t>Standards include all type(s) of assistance that will be offered through the ESG program. Describe all ESG program components, essential services and eligible costs your agency will provide with ESG. **</a:t>
          </a:r>
        </a:p>
      </dgm:t>
    </dgm:pt>
    <dgm:pt modelId="{8BBDEE50-1A87-47AF-B3FD-FA92E4EE42C8}" type="parTrans" cxnId="{95BC5FF7-6D27-4C4A-A2D7-B0E0520D9441}">
      <dgm:prSet/>
      <dgm:spPr/>
      <dgm:t>
        <a:bodyPr/>
        <a:lstStyle/>
        <a:p>
          <a:endParaRPr lang="en-US" sz="1400"/>
        </a:p>
      </dgm:t>
    </dgm:pt>
    <dgm:pt modelId="{50F88A2F-BB69-4EDC-9986-BA816530EBE1}" type="sibTrans" cxnId="{95BC5FF7-6D27-4C4A-A2D7-B0E0520D9441}">
      <dgm:prSet/>
      <dgm:spPr/>
      <dgm:t>
        <a:bodyPr/>
        <a:lstStyle/>
        <a:p>
          <a:endParaRPr lang="en-US" sz="1400"/>
        </a:p>
      </dgm:t>
    </dgm:pt>
    <dgm:pt modelId="{DC1C4FD6-F566-4F4B-88FA-FBD5EA109A73}">
      <dgm:prSet custT="1"/>
      <dgm:spPr/>
      <dgm:t>
        <a:bodyPr/>
        <a:lstStyle/>
        <a:p>
          <a:r>
            <a:rPr lang="en-US" sz="1400"/>
            <a:t>Standards shall include HUD definitions of homeless and at-risk of homelessness, as defined in 24 CFR 576.2. </a:t>
          </a:r>
          <a:endParaRPr lang="en-US" sz="1400" dirty="0"/>
        </a:p>
      </dgm:t>
    </dgm:pt>
    <dgm:pt modelId="{456EE750-345A-4BF0-9D86-3650B1184AFB}" type="parTrans" cxnId="{6B5732EF-2532-499A-8FDC-C9AE18C7E14D}">
      <dgm:prSet/>
      <dgm:spPr/>
      <dgm:t>
        <a:bodyPr/>
        <a:lstStyle/>
        <a:p>
          <a:endParaRPr lang="en-US" sz="1400"/>
        </a:p>
      </dgm:t>
    </dgm:pt>
    <dgm:pt modelId="{2EBB1D7C-7576-4FDF-A15C-3BBDC0A3050D}" type="sibTrans" cxnId="{6B5732EF-2532-499A-8FDC-C9AE18C7E14D}">
      <dgm:prSet/>
      <dgm:spPr/>
      <dgm:t>
        <a:bodyPr/>
        <a:lstStyle/>
        <a:p>
          <a:endParaRPr lang="en-US" sz="1400"/>
        </a:p>
      </dgm:t>
    </dgm:pt>
    <dgm:pt modelId="{96E11A19-FB34-45EC-8CA6-E44E488802D9}">
      <dgm:prSet custT="1"/>
      <dgm:spPr/>
      <dgm:t>
        <a:bodyPr/>
        <a:lstStyle/>
        <a:p>
          <a:r>
            <a:rPr lang="en-US" sz="1400" dirty="0"/>
            <a:t>Standards summarize the procedure in place that defines how program participants will be evaluated for eligibility of assistance under the ESG program.**</a:t>
          </a:r>
        </a:p>
      </dgm:t>
    </dgm:pt>
    <dgm:pt modelId="{0E007D08-72E7-4184-809F-D8A3132E2692}" type="parTrans" cxnId="{636F2652-0576-41A1-B3CC-1A9D6DF618D4}">
      <dgm:prSet/>
      <dgm:spPr/>
      <dgm:t>
        <a:bodyPr/>
        <a:lstStyle/>
        <a:p>
          <a:endParaRPr lang="en-US" sz="1400"/>
        </a:p>
      </dgm:t>
    </dgm:pt>
    <dgm:pt modelId="{A6E997A0-F911-4F0E-95A2-052B87523FA8}" type="sibTrans" cxnId="{636F2652-0576-41A1-B3CC-1A9D6DF618D4}">
      <dgm:prSet/>
      <dgm:spPr/>
      <dgm:t>
        <a:bodyPr/>
        <a:lstStyle/>
        <a:p>
          <a:endParaRPr lang="en-US" sz="1400"/>
        </a:p>
      </dgm:t>
    </dgm:pt>
    <dgm:pt modelId="{8BECD3F5-8943-44E8-ACBC-BC7CAE951437}">
      <dgm:prSet custT="1"/>
      <dgm:spPr/>
      <dgm:t>
        <a:bodyPr/>
        <a:lstStyle/>
        <a:p>
          <a:r>
            <a:rPr lang="en-US" sz="1400" dirty="0"/>
            <a:t>Standards include procedures describing the coordination with other targeted homeless programs and mainstream services. Explain participation in Coordinated Entry. **</a:t>
          </a:r>
        </a:p>
      </dgm:t>
    </dgm:pt>
    <dgm:pt modelId="{34651190-2FCD-4D7C-A5A5-F3385E1EB130}" type="parTrans" cxnId="{AD8E2799-3DFC-41F5-BC3F-14D8E65867CC}">
      <dgm:prSet/>
      <dgm:spPr/>
      <dgm:t>
        <a:bodyPr/>
        <a:lstStyle/>
        <a:p>
          <a:endParaRPr lang="en-US" sz="1400"/>
        </a:p>
      </dgm:t>
    </dgm:pt>
    <dgm:pt modelId="{E98FF330-1161-4BEF-A169-C532A5D92B20}" type="sibTrans" cxnId="{AD8E2799-3DFC-41F5-BC3F-14D8E65867CC}">
      <dgm:prSet/>
      <dgm:spPr/>
      <dgm:t>
        <a:bodyPr/>
        <a:lstStyle/>
        <a:p>
          <a:endParaRPr lang="en-US" sz="1400"/>
        </a:p>
      </dgm:t>
    </dgm:pt>
    <dgm:pt modelId="{2D6FD30D-596E-4367-8036-E0F0673F6880}">
      <dgm:prSet custT="1"/>
      <dgm:spPr/>
      <dgm:t>
        <a:bodyPr/>
        <a:lstStyle/>
        <a:p>
          <a:r>
            <a:rPr lang="en-US" sz="1400" dirty="0"/>
            <a:t>Standards describe the formal termination process established by the agency that recognizes the rights of individuals affected.**</a:t>
          </a:r>
        </a:p>
      </dgm:t>
    </dgm:pt>
    <dgm:pt modelId="{0DFB91F6-0A8E-48F1-BA07-77C994C9803C}" type="parTrans" cxnId="{EBD5FA73-3F6A-4B97-9E1A-F329043B0F54}">
      <dgm:prSet/>
      <dgm:spPr/>
      <dgm:t>
        <a:bodyPr/>
        <a:lstStyle/>
        <a:p>
          <a:endParaRPr lang="en-US" sz="1400"/>
        </a:p>
      </dgm:t>
    </dgm:pt>
    <dgm:pt modelId="{65CC985B-5A3C-42C8-AB51-22FD7EB345ED}" type="sibTrans" cxnId="{EBD5FA73-3F6A-4B97-9E1A-F329043B0F54}">
      <dgm:prSet/>
      <dgm:spPr/>
      <dgm:t>
        <a:bodyPr/>
        <a:lstStyle/>
        <a:p>
          <a:endParaRPr lang="en-US" sz="1400"/>
        </a:p>
      </dgm:t>
    </dgm:pt>
    <dgm:pt modelId="{57F79B15-A940-4421-AAEC-C2DDD26DF73F}">
      <dgm:prSet custT="1"/>
      <dgm:spPr/>
      <dgm:t>
        <a:bodyPr/>
        <a:lstStyle/>
        <a:p>
          <a:r>
            <a:rPr lang="en-US" sz="1400" dirty="0"/>
            <a:t>Standards include steps used to ensure compliance with HMIS.**</a:t>
          </a:r>
        </a:p>
      </dgm:t>
    </dgm:pt>
    <dgm:pt modelId="{173B6309-1CC4-4DC3-A1BE-6FD3AEDC93FC}" type="parTrans" cxnId="{38264F52-83A9-4DC7-BF3C-0A29D9B73FAD}">
      <dgm:prSet/>
      <dgm:spPr/>
      <dgm:t>
        <a:bodyPr/>
        <a:lstStyle/>
        <a:p>
          <a:endParaRPr lang="en-US" sz="1400"/>
        </a:p>
      </dgm:t>
    </dgm:pt>
    <dgm:pt modelId="{C7C4E2E5-B5DE-4E4E-8E42-3A9A8E1711F3}" type="sibTrans" cxnId="{38264F52-83A9-4DC7-BF3C-0A29D9B73FAD}">
      <dgm:prSet/>
      <dgm:spPr/>
      <dgm:t>
        <a:bodyPr/>
        <a:lstStyle/>
        <a:p>
          <a:endParaRPr lang="en-US" sz="1400"/>
        </a:p>
      </dgm:t>
    </dgm:pt>
    <dgm:pt modelId="{BC86BA16-EAC9-42FF-8D3F-99DF77A401A2}">
      <dgm:prSet custT="1"/>
      <dgm:spPr>
        <a:solidFill>
          <a:schemeClr val="tx2">
            <a:lumMod val="20000"/>
            <a:lumOff val="80000"/>
          </a:schemeClr>
        </a:solidFill>
      </dgm:spPr>
      <dgm:t>
        <a:bodyPr/>
        <a:lstStyle/>
        <a:p>
          <a:r>
            <a:rPr lang="en-US" sz="1400" dirty="0"/>
            <a:t>Standards include policies and procedures for admission, diversion, referral, and discharge by emergency shelters assisted under ESG. **</a:t>
          </a:r>
        </a:p>
      </dgm:t>
    </dgm:pt>
    <dgm:pt modelId="{77ADC289-832C-42A3-813B-1070E506C0B0}" type="parTrans" cxnId="{559F38C8-6640-4FEC-B5FC-18C620C248E3}">
      <dgm:prSet/>
      <dgm:spPr/>
      <dgm:t>
        <a:bodyPr/>
        <a:lstStyle/>
        <a:p>
          <a:endParaRPr lang="en-US" sz="1400"/>
        </a:p>
      </dgm:t>
    </dgm:pt>
    <dgm:pt modelId="{BAAEC74B-DAA4-4E0F-A97F-4B723FE7277C}" type="sibTrans" cxnId="{559F38C8-6640-4FEC-B5FC-18C620C248E3}">
      <dgm:prSet/>
      <dgm:spPr/>
      <dgm:t>
        <a:bodyPr/>
        <a:lstStyle/>
        <a:p>
          <a:endParaRPr lang="en-US" sz="1400"/>
        </a:p>
      </dgm:t>
    </dgm:pt>
    <dgm:pt modelId="{AA6CE274-DE21-4200-A57C-D39BCF2BDDE2}">
      <dgm:prSet custT="1"/>
      <dgm:spPr>
        <a:solidFill>
          <a:schemeClr val="tx2">
            <a:lumMod val="20000"/>
            <a:lumOff val="80000"/>
          </a:schemeClr>
        </a:solidFill>
      </dgm:spPr>
      <dgm:t>
        <a:bodyPr/>
        <a:lstStyle/>
        <a:p>
          <a:pPr>
            <a:buFont typeface="Arial" panose="020B0604020202020204" pitchFamily="34" charset="0"/>
            <a:buChar char="•"/>
          </a:pPr>
          <a:r>
            <a:rPr lang="en-US" sz="1400" dirty="0"/>
            <a:t>Standards include assessing, prioritizing, &amp; reassessing individuals &amp; families’ needs for essential services related to Emergency Shelter.</a:t>
          </a:r>
        </a:p>
      </dgm:t>
    </dgm:pt>
    <dgm:pt modelId="{2655821D-27CA-4E90-B3F9-9E84D1571489}" type="parTrans" cxnId="{6E64281C-18FF-4A15-9ACD-EA36831DE068}">
      <dgm:prSet/>
      <dgm:spPr/>
      <dgm:t>
        <a:bodyPr/>
        <a:lstStyle/>
        <a:p>
          <a:endParaRPr lang="en-US"/>
        </a:p>
      </dgm:t>
    </dgm:pt>
    <dgm:pt modelId="{9936D4A8-E363-4971-8C4E-18631A774598}" type="sibTrans" cxnId="{6E64281C-18FF-4A15-9ACD-EA36831DE068}">
      <dgm:prSet/>
      <dgm:spPr/>
      <dgm:t>
        <a:bodyPr/>
        <a:lstStyle/>
        <a:p>
          <a:endParaRPr lang="en-US"/>
        </a:p>
      </dgm:t>
    </dgm:pt>
    <dgm:pt modelId="{FD9C6B09-260D-43CF-8E5E-4D4C49841C3C}" type="pres">
      <dgm:prSet presAssocID="{7D896583-374E-4A24-8040-0F4C0B530D85}" presName="Name0" presStyleCnt="0">
        <dgm:presLayoutVars>
          <dgm:chPref val="1"/>
          <dgm:dir/>
          <dgm:animOne val="branch"/>
          <dgm:animLvl val="lvl"/>
          <dgm:resizeHandles/>
        </dgm:presLayoutVars>
      </dgm:prSet>
      <dgm:spPr/>
    </dgm:pt>
    <dgm:pt modelId="{2C36F4AD-C43E-4EB7-8CA0-116404A4AF93}" type="pres">
      <dgm:prSet presAssocID="{531F165C-0EF9-4CE6-AD3B-7D06BC832066}" presName="vertOne" presStyleCnt="0"/>
      <dgm:spPr/>
    </dgm:pt>
    <dgm:pt modelId="{4453D848-24BA-4870-986D-94DB072B3EF1}" type="pres">
      <dgm:prSet presAssocID="{531F165C-0EF9-4CE6-AD3B-7D06BC832066}" presName="txOne" presStyleLbl="node0" presStyleIdx="0" presStyleCnt="9">
        <dgm:presLayoutVars>
          <dgm:chPref val="3"/>
        </dgm:presLayoutVars>
      </dgm:prSet>
      <dgm:spPr/>
    </dgm:pt>
    <dgm:pt modelId="{FF4A38CD-6969-4094-87CB-371FB14C28E5}" type="pres">
      <dgm:prSet presAssocID="{531F165C-0EF9-4CE6-AD3B-7D06BC832066}" presName="horzOne" presStyleCnt="0"/>
      <dgm:spPr/>
    </dgm:pt>
    <dgm:pt modelId="{EF77C262-52DA-47E2-AC4F-8ACA6B025B6A}" type="pres">
      <dgm:prSet presAssocID="{8F296827-0C66-488E-B8E9-46E4BBAB68E3}" presName="sibSpaceOne" presStyleCnt="0"/>
      <dgm:spPr/>
    </dgm:pt>
    <dgm:pt modelId="{9A3BA969-E66C-46E5-AA8D-9030DD2649DD}" type="pres">
      <dgm:prSet presAssocID="{EA73110B-3FC7-401E-9EAC-831CE3DB64B7}" presName="vertOne" presStyleCnt="0"/>
      <dgm:spPr/>
    </dgm:pt>
    <dgm:pt modelId="{E00B0AE1-B75D-4BC5-95C3-E0C005709DFA}" type="pres">
      <dgm:prSet presAssocID="{EA73110B-3FC7-401E-9EAC-831CE3DB64B7}" presName="txOne" presStyleLbl="node0" presStyleIdx="1" presStyleCnt="9">
        <dgm:presLayoutVars>
          <dgm:chPref val="3"/>
        </dgm:presLayoutVars>
      </dgm:prSet>
      <dgm:spPr/>
    </dgm:pt>
    <dgm:pt modelId="{2AB3859B-4E0C-4AA3-A956-355E6D0EA154}" type="pres">
      <dgm:prSet presAssocID="{EA73110B-3FC7-401E-9EAC-831CE3DB64B7}" presName="horzOne" presStyleCnt="0"/>
      <dgm:spPr/>
    </dgm:pt>
    <dgm:pt modelId="{F722640E-B702-4208-919A-43EF1B04DDEA}" type="pres">
      <dgm:prSet presAssocID="{50F88A2F-BB69-4EDC-9986-BA816530EBE1}" presName="sibSpaceOne" presStyleCnt="0"/>
      <dgm:spPr/>
    </dgm:pt>
    <dgm:pt modelId="{010C229E-C16A-45B8-A31D-39288AB86C1E}" type="pres">
      <dgm:prSet presAssocID="{DC1C4FD6-F566-4F4B-88FA-FBD5EA109A73}" presName="vertOne" presStyleCnt="0"/>
      <dgm:spPr/>
    </dgm:pt>
    <dgm:pt modelId="{E9F7EED5-97FF-4938-9193-14D6CE53877B}" type="pres">
      <dgm:prSet presAssocID="{DC1C4FD6-F566-4F4B-88FA-FBD5EA109A73}" presName="txOne" presStyleLbl="node0" presStyleIdx="2" presStyleCnt="9">
        <dgm:presLayoutVars>
          <dgm:chPref val="3"/>
        </dgm:presLayoutVars>
      </dgm:prSet>
      <dgm:spPr/>
    </dgm:pt>
    <dgm:pt modelId="{1B4591A3-FA2A-4793-80C9-447C6B23EAB4}" type="pres">
      <dgm:prSet presAssocID="{DC1C4FD6-F566-4F4B-88FA-FBD5EA109A73}" presName="horzOne" presStyleCnt="0"/>
      <dgm:spPr/>
    </dgm:pt>
    <dgm:pt modelId="{0BC44704-65DA-47F0-98B8-FA533D228B27}" type="pres">
      <dgm:prSet presAssocID="{2EBB1D7C-7576-4FDF-A15C-3BBDC0A3050D}" presName="sibSpaceOne" presStyleCnt="0"/>
      <dgm:spPr/>
    </dgm:pt>
    <dgm:pt modelId="{F45390E8-20B4-4353-8850-DF2932B1D09D}" type="pres">
      <dgm:prSet presAssocID="{96E11A19-FB34-45EC-8CA6-E44E488802D9}" presName="vertOne" presStyleCnt="0"/>
      <dgm:spPr/>
    </dgm:pt>
    <dgm:pt modelId="{440ACA4B-4B3B-48EE-92DB-72FD252B21BB}" type="pres">
      <dgm:prSet presAssocID="{96E11A19-FB34-45EC-8CA6-E44E488802D9}" presName="txOne" presStyleLbl="node0" presStyleIdx="3" presStyleCnt="9">
        <dgm:presLayoutVars>
          <dgm:chPref val="3"/>
        </dgm:presLayoutVars>
      </dgm:prSet>
      <dgm:spPr/>
    </dgm:pt>
    <dgm:pt modelId="{E36AC33D-A9D0-49CD-A38F-36F4BA541AF2}" type="pres">
      <dgm:prSet presAssocID="{96E11A19-FB34-45EC-8CA6-E44E488802D9}" presName="horzOne" presStyleCnt="0"/>
      <dgm:spPr/>
    </dgm:pt>
    <dgm:pt modelId="{FB6C3D42-9240-457F-96AB-40126DC08D17}" type="pres">
      <dgm:prSet presAssocID="{A6E997A0-F911-4F0E-95A2-052B87523FA8}" presName="sibSpaceOne" presStyleCnt="0"/>
      <dgm:spPr/>
    </dgm:pt>
    <dgm:pt modelId="{90161B68-6065-4EB7-8AE8-4D6399206DA4}" type="pres">
      <dgm:prSet presAssocID="{8BECD3F5-8943-44E8-ACBC-BC7CAE951437}" presName="vertOne" presStyleCnt="0"/>
      <dgm:spPr/>
    </dgm:pt>
    <dgm:pt modelId="{557D4008-35B9-4F59-B08D-676B17333915}" type="pres">
      <dgm:prSet presAssocID="{8BECD3F5-8943-44E8-ACBC-BC7CAE951437}" presName="txOne" presStyleLbl="node0" presStyleIdx="4" presStyleCnt="9">
        <dgm:presLayoutVars>
          <dgm:chPref val="3"/>
        </dgm:presLayoutVars>
      </dgm:prSet>
      <dgm:spPr/>
    </dgm:pt>
    <dgm:pt modelId="{49B1D815-E9B9-488E-9C1F-5681C98FC073}" type="pres">
      <dgm:prSet presAssocID="{8BECD3F5-8943-44E8-ACBC-BC7CAE951437}" presName="horzOne" presStyleCnt="0"/>
      <dgm:spPr/>
    </dgm:pt>
    <dgm:pt modelId="{21C3C9CE-DE0B-48F7-95B4-AAFA8333957A}" type="pres">
      <dgm:prSet presAssocID="{E98FF330-1161-4BEF-A169-C532A5D92B20}" presName="sibSpaceOne" presStyleCnt="0"/>
      <dgm:spPr/>
    </dgm:pt>
    <dgm:pt modelId="{E47303DF-C3B4-4F4E-AE6D-C93D721C604D}" type="pres">
      <dgm:prSet presAssocID="{2D6FD30D-596E-4367-8036-E0F0673F6880}" presName="vertOne" presStyleCnt="0"/>
      <dgm:spPr/>
    </dgm:pt>
    <dgm:pt modelId="{4C412157-718A-4B7E-B81E-D3CCC97E9AB1}" type="pres">
      <dgm:prSet presAssocID="{2D6FD30D-596E-4367-8036-E0F0673F6880}" presName="txOne" presStyleLbl="node0" presStyleIdx="5" presStyleCnt="9">
        <dgm:presLayoutVars>
          <dgm:chPref val="3"/>
        </dgm:presLayoutVars>
      </dgm:prSet>
      <dgm:spPr/>
    </dgm:pt>
    <dgm:pt modelId="{A11A8DD4-989D-417E-9CE8-E4C53381A22C}" type="pres">
      <dgm:prSet presAssocID="{2D6FD30D-596E-4367-8036-E0F0673F6880}" presName="horzOne" presStyleCnt="0"/>
      <dgm:spPr/>
    </dgm:pt>
    <dgm:pt modelId="{EC01E035-4046-4397-B958-B3F5A4F63B32}" type="pres">
      <dgm:prSet presAssocID="{65CC985B-5A3C-42C8-AB51-22FD7EB345ED}" presName="sibSpaceOne" presStyleCnt="0"/>
      <dgm:spPr/>
    </dgm:pt>
    <dgm:pt modelId="{A3708323-85A7-4AB2-8CE6-FF77015C43BA}" type="pres">
      <dgm:prSet presAssocID="{57F79B15-A940-4421-AAEC-C2DDD26DF73F}" presName="vertOne" presStyleCnt="0"/>
      <dgm:spPr/>
    </dgm:pt>
    <dgm:pt modelId="{C842A5E1-ADF2-42B4-AB50-1C702B060609}" type="pres">
      <dgm:prSet presAssocID="{57F79B15-A940-4421-AAEC-C2DDD26DF73F}" presName="txOne" presStyleLbl="node0" presStyleIdx="6" presStyleCnt="9">
        <dgm:presLayoutVars>
          <dgm:chPref val="3"/>
        </dgm:presLayoutVars>
      </dgm:prSet>
      <dgm:spPr/>
    </dgm:pt>
    <dgm:pt modelId="{EA623B78-E247-475E-84AF-0C6360808CB7}" type="pres">
      <dgm:prSet presAssocID="{57F79B15-A940-4421-AAEC-C2DDD26DF73F}" presName="horzOne" presStyleCnt="0"/>
      <dgm:spPr/>
    </dgm:pt>
    <dgm:pt modelId="{CA022AC4-255F-4735-9FC6-0CF944DD8066}" type="pres">
      <dgm:prSet presAssocID="{C7C4E2E5-B5DE-4E4E-8E42-3A9A8E1711F3}" presName="sibSpaceOne" presStyleCnt="0"/>
      <dgm:spPr/>
    </dgm:pt>
    <dgm:pt modelId="{4BF88146-B34E-4A25-A5C3-8AC2BF681844}" type="pres">
      <dgm:prSet presAssocID="{BC86BA16-EAC9-42FF-8D3F-99DF77A401A2}" presName="vertOne" presStyleCnt="0"/>
      <dgm:spPr/>
    </dgm:pt>
    <dgm:pt modelId="{6C85F1FD-EBE0-4A8A-AAD5-814F1825BFC5}" type="pres">
      <dgm:prSet presAssocID="{BC86BA16-EAC9-42FF-8D3F-99DF77A401A2}" presName="txOne" presStyleLbl="node0" presStyleIdx="7" presStyleCnt="9">
        <dgm:presLayoutVars>
          <dgm:chPref val="3"/>
        </dgm:presLayoutVars>
      </dgm:prSet>
      <dgm:spPr/>
    </dgm:pt>
    <dgm:pt modelId="{E2FAAD42-5222-4276-941E-8F7ACF29D559}" type="pres">
      <dgm:prSet presAssocID="{BC86BA16-EAC9-42FF-8D3F-99DF77A401A2}" presName="horzOne" presStyleCnt="0"/>
      <dgm:spPr/>
    </dgm:pt>
    <dgm:pt modelId="{604FC502-678C-4E0D-AC51-A48A0D75BC5D}" type="pres">
      <dgm:prSet presAssocID="{BAAEC74B-DAA4-4E0F-A97F-4B723FE7277C}" presName="sibSpaceOne" presStyleCnt="0"/>
      <dgm:spPr/>
    </dgm:pt>
    <dgm:pt modelId="{45063DF6-90B6-4C7E-9722-E61315E033AB}" type="pres">
      <dgm:prSet presAssocID="{AA6CE274-DE21-4200-A57C-D39BCF2BDDE2}" presName="vertOne" presStyleCnt="0"/>
      <dgm:spPr/>
    </dgm:pt>
    <dgm:pt modelId="{EF031B51-B163-4870-B894-881A47ADDE2F}" type="pres">
      <dgm:prSet presAssocID="{AA6CE274-DE21-4200-A57C-D39BCF2BDDE2}" presName="txOne" presStyleLbl="node0" presStyleIdx="8" presStyleCnt="9">
        <dgm:presLayoutVars>
          <dgm:chPref val="3"/>
        </dgm:presLayoutVars>
      </dgm:prSet>
      <dgm:spPr/>
    </dgm:pt>
    <dgm:pt modelId="{FBD37939-5807-4166-A049-142E09ADEE47}" type="pres">
      <dgm:prSet presAssocID="{AA6CE274-DE21-4200-A57C-D39BCF2BDDE2}" presName="horzOne" presStyleCnt="0"/>
      <dgm:spPr/>
    </dgm:pt>
  </dgm:ptLst>
  <dgm:cxnLst>
    <dgm:cxn modelId="{6E64281C-18FF-4A15-9ACD-EA36831DE068}" srcId="{7D896583-374E-4A24-8040-0F4C0B530D85}" destId="{AA6CE274-DE21-4200-A57C-D39BCF2BDDE2}" srcOrd="8" destOrd="0" parTransId="{2655821D-27CA-4E90-B3F9-9E84D1571489}" sibTransId="{9936D4A8-E363-4971-8C4E-18631A774598}"/>
    <dgm:cxn modelId="{D4E6E122-F67D-4B58-B31D-A7AE7CDABD1B}" type="presOf" srcId="{BC86BA16-EAC9-42FF-8D3F-99DF77A401A2}" destId="{6C85F1FD-EBE0-4A8A-AAD5-814F1825BFC5}" srcOrd="0" destOrd="0" presId="urn:microsoft.com/office/officeart/2005/8/layout/architecture"/>
    <dgm:cxn modelId="{636F2652-0576-41A1-B3CC-1A9D6DF618D4}" srcId="{7D896583-374E-4A24-8040-0F4C0B530D85}" destId="{96E11A19-FB34-45EC-8CA6-E44E488802D9}" srcOrd="3" destOrd="0" parTransId="{0E007D08-72E7-4184-809F-D8A3132E2692}" sibTransId="{A6E997A0-F911-4F0E-95A2-052B87523FA8}"/>
    <dgm:cxn modelId="{38264F52-83A9-4DC7-BF3C-0A29D9B73FAD}" srcId="{7D896583-374E-4A24-8040-0F4C0B530D85}" destId="{57F79B15-A940-4421-AAEC-C2DDD26DF73F}" srcOrd="6" destOrd="0" parTransId="{173B6309-1CC4-4DC3-A1BE-6FD3AEDC93FC}" sibTransId="{C7C4E2E5-B5DE-4E4E-8E42-3A9A8E1711F3}"/>
    <dgm:cxn modelId="{7B835153-341A-42D5-9D8D-A175EF45665D}" type="presOf" srcId="{96E11A19-FB34-45EC-8CA6-E44E488802D9}" destId="{440ACA4B-4B3B-48EE-92DB-72FD252B21BB}" srcOrd="0" destOrd="0" presId="urn:microsoft.com/office/officeart/2005/8/layout/architecture"/>
    <dgm:cxn modelId="{E7CEFA73-C02F-4E7F-9EEC-C85BB31ACB5E}" type="presOf" srcId="{8BECD3F5-8943-44E8-ACBC-BC7CAE951437}" destId="{557D4008-35B9-4F59-B08D-676B17333915}" srcOrd="0" destOrd="0" presId="urn:microsoft.com/office/officeart/2005/8/layout/architecture"/>
    <dgm:cxn modelId="{EBD5FA73-3F6A-4B97-9E1A-F329043B0F54}" srcId="{7D896583-374E-4A24-8040-0F4C0B530D85}" destId="{2D6FD30D-596E-4367-8036-E0F0673F6880}" srcOrd="5" destOrd="0" parTransId="{0DFB91F6-0A8E-48F1-BA07-77C994C9803C}" sibTransId="{65CC985B-5A3C-42C8-AB51-22FD7EB345ED}"/>
    <dgm:cxn modelId="{714B4881-6628-42F1-A831-3ADDDEF3DA5B}" srcId="{7D896583-374E-4A24-8040-0F4C0B530D85}" destId="{531F165C-0EF9-4CE6-AD3B-7D06BC832066}" srcOrd="0" destOrd="0" parTransId="{EA723BAC-1DD2-4A1E-B710-CC0675D22C70}" sibTransId="{8F296827-0C66-488E-B8E9-46E4BBAB68E3}"/>
    <dgm:cxn modelId="{E497FE82-0499-4841-9401-FE44F4B656ED}" type="presOf" srcId="{AA6CE274-DE21-4200-A57C-D39BCF2BDDE2}" destId="{EF031B51-B163-4870-B894-881A47ADDE2F}" srcOrd="0" destOrd="0" presId="urn:microsoft.com/office/officeart/2005/8/layout/architecture"/>
    <dgm:cxn modelId="{AD8E2799-3DFC-41F5-BC3F-14D8E65867CC}" srcId="{7D896583-374E-4A24-8040-0F4C0B530D85}" destId="{8BECD3F5-8943-44E8-ACBC-BC7CAE951437}" srcOrd="4" destOrd="0" parTransId="{34651190-2FCD-4D7C-A5A5-F3385E1EB130}" sibTransId="{E98FF330-1161-4BEF-A169-C532A5D92B20}"/>
    <dgm:cxn modelId="{EDBEC0A5-2563-4E33-B800-17F64C908CF8}" type="presOf" srcId="{2D6FD30D-596E-4367-8036-E0F0673F6880}" destId="{4C412157-718A-4B7E-B81E-D3CCC97E9AB1}" srcOrd="0" destOrd="0" presId="urn:microsoft.com/office/officeart/2005/8/layout/architecture"/>
    <dgm:cxn modelId="{7B6461A6-EA48-4265-9166-D47748FD5D25}" type="presOf" srcId="{531F165C-0EF9-4CE6-AD3B-7D06BC832066}" destId="{4453D848-24BA-4870-986D-94DB072B3EF1}" srcOrd="0" destOrd="0" presId="urn:microsoft.com/office/officeart/2005/8/layout/architecture"/>
    <dgm:cxn modelId="{4E2A28BF-25CB-482B-945F-E7ABBBC9D379}" type="presOf" srcId="{7D896583-374E-4A24-8040-0F4C0B530D85}" destId="{FD9C6B09-260D-43CF-8E5E-4D4C49841C3C}" srcOrd="0" destOrd="0" presId="urn:microsoft.com/office/officeart/2005/8/layout/architecture"/>
    <dgm:cxn modelId="{559F38C8-6640-4FEC-B5FC-18C620C248E3}" srcId="{7D896583-374E-4A24-8040-0F4C0B530D85}" destId="{BC86BA16-EAC9-42FF-8D3F-99DF77A401A2}" srcOrd="7" destOrd="0" parTransId="{77ADC289-832C-42A3-813B-1070E506C0B0}" sibTransId="{BAAEC74B-DAA4-4E0F-A97F-4B723FE7277C}"/>
    <dgm:cxn modelId="{A4DC4CCB-4CD4-4289-B172-B15838F66132}" type="presOf" srcId="{DC1C4FD6-F566-4F4B-88FA-FBD5EA109A73}" destId="{E9F7EED5-97FF-4938-9193-14D6CE53877B}" srcOrd="0" destOrd="0" presId="urn:microsoft.com/office/officeart/2005/8/layout/architecture"/>
    <dgm:cxn modelId="{CCCF8BDB-3389-4752-9591-C0F7D3A6B5CE}" type="presOf" srcId="{EA73110B-3FC7-401E-9EAC-831CE3DB64B7}" destId="{E00B0AE1-B75D-4BC5-95C3-E0C005709DFA}" srcOrd="0" destOrd="0" presId="urn:microsoft.com/office/officeart/2005/8/layout/architecture"/>
    <dgm:cxn modelId="{6B5732EF-2532-499A-8FDC-C9AE18C7E14D}" srcId="{7D896583-374E-4A24-8040-0F4C0B530D85}" destId="{DC1C4FD6-F566-4F4B-88FA-FBD5EA109A73}" srcOrd="2" destOrd="0" parTransId="{456EE750-345A-4BF0-9D86-3650B1184AFB}" sibTransId="{2EBB1D7C-7576-4FDF-A15C-3BBDC0A3050D}"/>
    <dgm:cxn modelId="{D7A855F2-EEB7-4D8E-9415-59BBDE0130C4}" type="presOf" srcId="{57F79B15-A940-4421-AAEC-C2DDD26DF73F}" destId="{C842A5E1-ADF2-42B4-AB50-1C702B060609}" srcOrd="0" destOrd="0" presId="urn:microsoft.com/office/officeart/2005/8/layout/architecture"/>
    <dgm:cxn modelId="{95BC5FF7-6D27-4C4A-A2D7-B0E0520D9441}" srcId="{7D896583-374E-4A24-8040-0F4C0B530D85}" destId="{EA73110B-3FC7-401E-9EAC-831CE3DB64B7}" srcOrd="1" destOrd="0" parTransId="{8BBDEE50-1A87-47AF-B3FD-FA92E4EE42C8}" sibTransId="{50F88A2F-BB69-4EDC-9986-BA816530EBE1}"/>
    <dgm:cxn modelId="{091C7E5C-AE5A-4C29-9FB3-AEC816D6E5FE}" type="presParOf" srcId="{FD9C6B09-260D-43CF-8E5E-4D4C49841C3C}" destId="{2C36F4AD-C43E-4EB7-8CA0-116404A4AF93}" srcOrd="0" destOrd="0" presId="urn:microsoft.com/office/officeart/2005/8/layout/architecture"/>
    <dgm:cxn modelId="{83B0A882-8C30-4FF2-B822-CE67EEF36AC3}" type="presParOf" srcId="{2C36F4AD-C43E-4EB7-8CA0-116404A4AF93}" destId="{4453D848-24BA-4870-986D-94DB072B3EF1}" srcOrd="0" destOrd="0" presId="urn:microsoft.com/office/officeart/2005/8/layout/architecture"/>
    <dgm:cxn modelId="{FFEBD61B-CE7C-4E2F-898B-077311B1C55E}" type="presParOf" srcId="{2C36F4AD-C43E-4EB7-8CA0-116404A4AF93}" destId="{FF4A38CD-6969-4094-87CB-371FB14C28E5}" srcOrd="1" destOrd="0" presId="urn:microsoft.com/office/officeart/2005/8/layout/architecture"/>
    <dgm:cxn modelId="{9383EA9B-2105-446B-986F-56656F6372C4}" type="presParOf" srcId="{FD9C6B09-260D-43CF-8E5E-4D4C49841C3C}" destId="{EF77C262-52DA-47E2-AC4F-8ACA6B025B6A}" srcOrd="1" destOrd="0" presId="urn:microsoft.com/office/officeart/2005/8/layout/architecture"/>
    <dgm:cxn modelId="{EC54A3F0-B81E-4609-932A-2FDCC6973FC0}" type="presParOf" srcId="{FD9C6B09-260D-43CF-8E5E-4D4C49841C3C}" destId="{9A3BA969-E66C-46E5-AA8D-9030DD2649DD}" srcOrd="2" destOrd="0" presId="urn:microsoft.com/office/officeart/2005/8/layout/architecture"/>
    <dgm:cxn modelId="{994866E9-23A2-4BFD-89B1-BB6BB0D1063D}" type="presParOf" srcId="{9A3BA969-E66C-46E5-AA8D-9030DD2649DD}" destId="{E00B0AE1-B75D-4BC5-95C3-E0C005709DFA}" srcOrd="0" destOrd="0" presId="urn:microsoft.com/office/officeart/2005/8/layout/architecture"/>
    <dgm:cxn modelId="{FF4DBA94-9D94-49DA-AECF-083722F2F14D}" type="presParOf" srcId="{9A3BA969-E66C-46E5-AA8D-9030DD2649DD}" destId="{2AB3859B-4E0C-4AA3-A956-355E6D0EA154}" srcOrd="1" destOrd="0" presId="urn:microsoft.com/office/officeart/2005/8/layout/architecture"/>
    <dgm:cxn modelId="{CEB4031A-643D-47A1-BC8C-837EAEDF47FE}" type="presParOf" srcId="{FD9C6B09-260D-43CF-8E5E-4D4C49841C3C}" destId="{F722640E-B702-4208-919A-43EF1B04DDEA}" srcOrd="3" destOrd="0" presId="urn:microsoft.com/office/officeart/2005/8/layout/architecture"/>
    <dgm:cxn modelId="{F9B509DE-F2EC-4A62-A57E-E020D0513F50}" type="presParOf" srcId="{FD9C6B09-260D-43CF-8E5E-4D4C49841C3C}" destId="{010C229E-C16A-45B8-A31D-39288AB86C1E}" srcOrd="4" destOrd="0" presId="urn:microsoft.com/office/officeart/2005/8/layout/architecture"/>
    <dgm:cxn modelId="{085FD224-1E07-43E6-83AB-0CF6942C2BF1}" type="presParOf" srcId="{010C229E-C16A-45B8-A31D-39288AB86C1E}" destId="{E9F7EED5-97FF-4938-9193-14D6CE53877B}" srcOrd="0" destOrd="0" presId="urn:microsoft.com/office/officeart/2005/8/layout/architecture"/>
    <dgm:cxn modelId="{D1ED4976-8827-47F6-BE9E-C901319705F1}" type="presParOf" srcId="{010C229E-C16A-45B8-A31D-39288AB86C1E}" destId="{1B4591A3-FA2A-4793-80C9-447C6B23EAB4}" srcOrd="1" destOrd="0" presId="urn:microsoft.com/office/officeart/2005/8/layout/architecture"/>
    <dgm:cxn modelId="{2D7F10ED-0B94-462C-B14F-DF195A5EC853}" type="presParOf" srcId="{FD9C6B09-260D-43CF-8E5E-4D4C49841C3C}" destId="{0BC44704-65DA-47F0-98B8-FA533D228B27}" srcOrd="5" destOrd="0" presId="urn:microsoft.com/office/officeart/2005/8/layout/architecture"/>
    <dgm:cxn modelId="{B1229327-F2AE-439D-A6ED-32ACE81FF7FB}" type="presParOf" srcId="{FD9C6B09-260D-43CF-8E5E-4D4C49841C3C}" destId="{F45390E8-20B4-4353-8850-DF2932B1D09D}" srcOrd="6" destOrd="0" presId="urn:microsoft.com/office/officeart/2005/8/layout/architecture"/>
    <dgm:cxn modelId="{6B7BB66C-5D66-4594-A3F2-B6E08D4CBBBF}" type="presParOf" srcId="{F45390E8-20B4-4353-8850-DF2932B1D09D}" destId="{440ACA4B-4B3B-48EE-92DB-72FD252B21BB}" srcOrd="0" destOrd="0" presId="urn:microsoft.com/office/officeart/2005/8/layout/architecture"/>
    <dgm:cxn modelId="{E1C2A828-D0D9-46A0-8E1C-A7DF31620511}" type="presParOf" srcId="{F45390E8-20B4-4353-8850-DF2932B1D09D}" destId="{E36AC33D-A9D0-49CD-A38F-36F4BA541AF2}" srcOrd="1" destOrd="0" presId="urn:microsoft.com/office/officeart/2005/8/layout/architecture"/>
    <dgm:cxn modelId="{2F27E292-C838-4A7C-B625-78A6F4BCEECF}" type="presParOf" srcId="{FD9C6B09-260D-43CF-8E5E-4D4C49841C3C}" destId="{FB6C3D42-9240-457F-96AB-40126DC08D17}" srcOrd="7" destOrd="0" presId="urn:microsoft.com/office/officeart/2005/8/layout/architecture"/>
    <dgm:cxn modelId="{21370BE7-A685-4817-8116-10FCFEE284E9}" type="presParOf" srcId="{FD9C6B09-260D-43CF-8E5E-4D4C49841C3C}" destId="{90161B68-6065-4EB7-8AE8-4D6399206DA4}" srcOrd="8" destOrd="0" presId="urn:microsoft.com/office/officeart/2005/8/layout/architecture"/>
    <dgm:cxn modelId="{637262BD-097F-4614-9A4C-0311F69A267A}" type="presParOf" srcId="{90161B68-6065-4EB7-8AE8-4D6399206DA4}" destId="{557D4008-35B9-4F59-B08D-676B17333915}" srcOrd="0" destOrd="0" presId="urn:microsoft.com/office/officeart/2005/8/layout/architecture"/>
    <dgm:cxn modelId="{4C7191CC-417C-48F7-A313-00E0C51237A7}" type="presParOf" srcId="{90161B68-6065-4EB7-8AE8-4D6399206DA4}" destId="{49B1D815-E9B9-488E-9C1F-5681C98FC073}" srcOrd="1" destOrd="0" presId="urn:microsoft.com/office/officeart/2005/8/layout/architecture"/>
    <dgm:cxn modelId="{6142BE78-0117-4514-A605-94AE438D53D2}" type="presParOf" srcId="{FD9C6B09-260D-43CF-8E5E-4D4C49841C3C}" destId="{21C3C9CE-DE0B-48F7-95B4-AAFA8333957A}" srcOrd="9" destOrd="0" presId="urn:microsoft.com/office/officeart/2005/8/layout/architecture"/>
    <dgm:cxn modelId="{F16A0A6F-EE8A-43F4-AEEE-9F03918470F7}" type="presParOf" srcId="{FD9C6B09-260D-43CF-8E5E-4D4C49841C3C}" destId="{E47303DF-C3B4-4F4E-AE6D-C93D721C604D}" srcOrd="10" destOrd="0" presId="urn:microsoft.com/office/officeart/2005/8/layout/architecture"/>
    <dgm:cxn modelId="{0E06B20C-AA19-435D-9416-1D3B51D4B8C5}" type="presParOf" srcId="{E47303DF-C3B4-4F4E-AE6D-C93D721C604D}" destId="{4C412157-718A-4B7E-B81E-D3CCC97E9AB1}" srcOrd="0" destOrd="0" presId="urn:microsoft.com/office/officeart/2005/8/layout/architecture"/>
    <dgm:cxn modelId="{CF6031D2-28FC-4974-AE22-0D7E03763CDA}" type="presParOf" srcId="{E47303DF-C3B4-4F4E-AE6D-C93D721C604D}" destId="{A11A8DD4-989D-417E-9CE8-E4C53381A22C}" srcOrd="1" destOrd="0" presId="urn:microsoft.com/office/officeart/2005/8/layout/architecture"/>
    <dgm:cxn modelId="{A205DE29-2F83-454A-B942-9B68F0F38BBA}" type="presParOf" srcId="{FD9C6B09-260D-43CF-8E5E-4D4C49841C3C}" destId="{EC01E035-4046-4397-B958-B3F5A4F63B32}" srcOrd="11" destOrd="0" presId="urn:microsoft.com/office/officeart/2005/8/layout/architecture"/>
    <dgm:cxn modelId="{BAAE12AC-8C17-4A3B-9167-E3698C4D9470}" type="presParOf" srcId="{FD9C6B09-260D-43CF-8E5E-4D4C49841C3C}" destId="{A3708323-85A7-4AB2-8CE6-FF77015C43BA}" srcOrd="12" destOrd="0" presId="urn:microsoft.com/office/officeart/2005/8/layout/architecture"/>
    <dgm:cxn modelId="{66F7F113-5674-4D2C-95B1-F1CF30C2FA51}" type="presParOf" srcId="{A3708323-85A7-4AB2-8CE6-FF77015C43BA}" destId="{C842A5E1-ADF2-42B4-AB50-1C702B060609}" srcOrd="0" destOrd="0" presId="urn:microsoft.com/office/officeart/2005/8/layout/architecture"/>
    <dgm:cxn modelId="{21666DD0-B996-46C3-91CE-80CEF7AF65EC}" type="presParOf" srcId="{A3708323-85A7-4AB2-8CE6-FF77015C43BA}" destId="{EA623B78-E247-475E-84AF-0C6360808CB7}" srcOrd="1" destOrd="0" presId="urn:microsoft.com/office/officeart/2005/8/layout/architecture"/>
    <dgm:cxn modelId="{93A85715-7C5F-4ADE-A85A-F4F9231D34A7}" type="presParOf" srcId="{FD9C6B09-260D-43CF-8E5E-4D4C49841C3C}" destId="{CA022AC4-255F-4735-9FC6-0CF944DD8066}" srcOrd="13" destOrd="0" presId="urn:microsoft.com/office/officeart/2005/8/layout/architecture"/>
    <dgm:cxn modelId="{6FB3D7D1-255B-412B-9AA1-8BD6BA35EC15}" type="presParOf" srcId="{FD9C6B09-260D-43CF-8E5E-4D4C49841C3C}" destId="{4BF88146-B34E-4A25-A5C3-8AC2BF681844}" srcOrd="14" destOrd="0" presId="urn:microsoft.com/office/officeart/2005/8/layout/architecture"/>
    <dgm:cxn modelId="{82F55A96-59BF-4854-945A-F79D0195B44B}" type="presParOf" srcId="{4BF88146-B34E-4A25-A5C3-8AC2BF681844}" destId="{6C85F1FD-EBE0-4A8A-AAD5-814F1825BFC5}" srcOrd="0" destOrd="0" presId="urn:microsoft.com/office/officeart/2005/8/layout/architecture"/>
    <dgm:cxn modelId="{41281681-D8E6-4289-9A03-1CA59D3F90A3}" type="presParOf" srcId="{4BF88146-B34E-4A25-A5C3-8AC2BF681844}" destId="{E2FAAD42-5222-4276-941E-8F7ACF29D559}" srcOrd="1" destOrd="0" presId="urn:microsoft.com/office/officeart/2005/8/layout/architecture"/>
    <dgm:cxn modelId="{81115B3A-DE65-499A-9AC0-10A16C44D2A6}" type="presParOf" srcId="{FD9C6B09-260D-43CF-8E5E-4D4C49841C3C}" destId="{604FC502-678C-4E0D-AC51-A48A0D75BC5D}" srcOrd="15" destOrd="0" presId="urn:microsoft.com/office/officeart/2005/8/layout/architecture"/>
    <dgm:cxn modelId="{B93955CF-8D1F-4520-B068-3270BAE4B3BD}" type="presParOf" srcId="{FD9C6B09-260D-43CF-8E5E-4D4C49841C3C}" destId="{45063DF6-90B6-4C7E-9722-E61315E033AB}" srcOrd="16" destOrd="0" presId="urn:microsoft.com/office/officeart/2005/8/layout/architecture"/>
    <dgm:cxn modelId="{38C16135-1C3B-4F36-9363-2D16C21954C1}" type="presParOf" srcId="{45063DF6-90B6-4C7E-9722-E61315E033AB}" destId="{EF031B51-B163-4870-B894-881A47ADDE2F}" srcOrd="0" destOrd="0" presId="urn:microsoft.com/office/officeart/2005/8/layout/architecture"/>
    <dgm:cxn modelId="{3DB3CC0D-DEDD-49CC-8D9F-55D0BC614335}" type="presParOf" srcId="{45063DF6-90B6-4C7E-9722-E61315E033AB}" destId="{FBD37939-5807-4166-A049-142E09ADEE47}"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02710E-FA45-4760-8962-E366A652C0D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B5C5A8E-82A8-4EBC-A682-48F3FDA341A3}">
      <dgm:prSet/>
      <dgm:spPr/>
      <dgm:t>
        <a:bodyPr/>
        <a:lstStyle/>
        <a:p>
          <a:pPr>
            <a:lnSpc>
              <a:spcPct val="100000"/>
            </a:lnSpc>
          </a:pPr>
          <a:r>
            <a:rPr lang="en-US" dirty="0"/>
            <a:t>Verifying homelessness status</a:t>
          </a:r>
        </a:p>
      </dgm:t>
    </dgm:pt>
    <dgm:pt modelId="{4940BCB2-111C-4361-B3C9-E6EDE108A5BB}" type="parTrans" cxnId="{932D4CDB-2F34-462C-BB34-4B1DF48D5D79}">
      <dgm:prSet/>
      <dgm:spPr/>
      <dgm:t>
        <a:bodyPr/>
        <a:lstStyle/>
        <a:p>
          <a:endParaRPr lang="en-US"/>
        </a:p>
      </dgm:t>
    </dgm:pt>
    <dgm:pt modelId="{090F3634-4102-4175-ABE5-958D46755C8E}" type="sibTrans" cxnId="{932D4CDB-2F34-462C-BB34-4B1DF48D5D79}">
      <dgm:prSet/>
      <dgm:spPr/>
      <dgm:t>
        <a:bodyPr/>
        <a:lstStyle/>
        <a:p>
          <a:pPr>
            <a:lnSpc>
              <a:spcPct val="100000"/>
            </a:lnSpc>
          </a:pPr>
          <a:endParaRPr lang="en-US"/>
        </a:p>
      </dgm:t>
    </dgm:pt>
    <dgm:pt modelId="{398BCF0B-B43E-4056-ABB3-BD89236FBDEB}">
      <dgm:prSet/>
      <dgm:spPr/>
      <dgm:t>
        <a:bodyPr/>
        <a:lstStyle/>
        <a:p>
          <a:pPr>
            <a:lnSpc>
              <a:spcPct val="100000"/>
            </a:lnSpc>
          </a:pPr>
          <a:r>
            <a:rPr lang="en-US"/>
            <a:t>Release to obtain information and privacy protection policy</a:t>
          </a:r>
        </a:p>
      </dgm:t>
    </dgm:pt>
    <dgm:pt modelId="{6E9F52C8-49E4-401C-A91D-221638FA9E94}" type="parTrans" cxnId="{386D124C-D600-4B51-9096-E8C8FDF41F0C}">
      <dgm:prSet/>
      <dgm:spPr/>
      <dgm:t>
        <a:bodyPr/>
        <a:lstStyle/>
        <a:p>
          <a:endParaRPr lang="en-US"/>
        </a:p>
      </dgm:t>
    </dgm:pt>
    <dgm:pt modelId="{B707F69A-286F-4615-BA60-FD0F171364F8}" type="sibTrans" cxnId="{386D124C-D600-4B51-9096-E8C8FDF41F0C}">
      <dgm:prSet/>
      <dgm:spPr/>
      <dgm:t>
        <a:bodyPr/>
        <a:lstStyle/>
        <a:p>
          <a:pPr>
            <a:lnSpc>
              <a:spcPct val="100000"/>
            </a:lnSpc>
          </a:pPr>
          <a:endParaRPr lang="en-US"/>
        </a:p>
      </dgm:t>
    </dgm:pt>
    <dgm:pt modelId="{8BB03BEA-8A21-4A4D-81FD-BB802B447BA9}">
      <dgm:prSet/>
      <dgm:spPr/>
      <dgm:t>
        <a:bodyPr/>
        <a:lstStyle/>
        <a:p>
          <a:pPr>
            <a:lnSpc>
              <a:spcPct val="100000"/>
            </a:lnSpc>
          </a:pPr>
          <a:r>
            <a:rPr lang="en-US" dirty="0"/>
            <a:t>Supporting documentation of funds expended</a:t>
          </a:r>
        </a:p>
      </dgm:t>
    </dgm:pt>
    <dgm:pt modelId="{5545AB38-8EC5-4923-9C0B-17E67775CA9C}" type="parTrans" cxnId="{B553264D-47DB-45EB-A929-D11DD823770C}">
      <dgm:prSet/>
      <dgm:spPr/>
      <dgm:t>
        <a:bodyPr/>
        <a:lstStyle/>
        <a:p>
          <a:endParaRPr lang="en-US"/>
        </a:p>
      </dgm:t>
    </dgm:pt>
    <dgm:pt modelId="{1B0C5969-C93F-4AD7-BF50-C5D4FCB23E77}" type="sibTrans" cxnId="{B553264D-47DB-45EB-A929-D11DD823770C}">
      <dgm:prSet/>
      <dgm:spPr/>
      <dgm:t>
        <a:bodyPr/>
        <a:lstStyle/>
        <a:p>
          <a:pPr>
            <a:lnSpc>
              <a:spcPct val="100000"/>
            </a:lnSpc>
          </a:pPr>
          <a:endParaRPr lang="en-US"/>
        </a:p>
      </dgm:t>
    </dgm:pt>
    <dgm:pt modelId="{0E2A2BD2-8C64-42A8-B9AD-AFD30FE992F3}">
      <dgm:prSet/>
      <dgm:spPr/>
      <dgm:t>
        <a:bodyPr/>
        <a:lstStyle/>
        <a:p>
          <a:pPr>
            <a:lnSpc>
              <a:spcPct val="100000"/>
            </a:lnSpc>
          </a:pPr>
          <a:r>
            <a:rPr lang="en-US" dirty="0"/>
            <a:t>Documentation showing that termination was adequately managed</a:t>
          </a:r>
        </a:p>
      </dgm:t>
    </dgm:pt>
    <dgm:pt modelId="{BA999F27-12AB-43D2-995F-D69878BC2477}" type="parTrans" cxnId="{4C996D11-6E85-4300-BFE2-21FDAD5836EF}">
      <dgm:prSet/>
      <dgm:spPr/>
      <dgm:t>
        <a:bodyPr/>
        <a:lstStyle/>
        <a:p>
          <a:endParaRPr lang="en-US"/>
        </a:p>
      </dgm:t>
    </dgm:pt>
    <dgm:pt modelId="{E4A6E956-90EA-4E37-B63F-316A4EE79C76}" type="sibTrans" cxnId="{4C996D11-6E85-4300-BFE2-21FDAD5836EF}">
      <dgm:prSet/>
      <dgm:spPr/>
      <dgm:t>
        <a:bodyPr/>
        <a:lstStyle/>
        <a:p>
          <a:endParaRPr lang="en-US"/>
        </a:p>
      </dgm:t>
    </dgm:pt>
    <dgm:pt modelId="{69DC8744-6D56-4BAB-B597-1E603832053A}" type="pres">
      <dgm:prSet presAssocID="{5D02710E-FA45-4760-8962-E366A652C0D8}" presName="root" presStyleCnt="0">
        <dgm:presLayoutVars>
          <dgm:dir/>
          <dgm:resizeHandles val="exact"/>
        </dgm:presLayoutVars>
      </dgm:prSet>
      <dgm:spPr/>
    </dgm:pt>
    <dgm:pt modelId="{10E53997-88B9-49AE-A0BC-B7E2D903DBBE}" type="pres">
      <dgm:prSet presAssocID="{5D02710E-FA45-4760-8962-E366A652C0D8}" presName="container" presStyleCnt="0">
        <dgm:presLayoutVars>
          <dgm:dir/>
          <dgm:resizeHandles val="exact"/>
        </dgm:presLayoutVars>
      </dgm:prSet>
      <dgm:spPr/>
    </dgm:pt>
    <dgm:pt modelId="{8F98FDD6-66EC-4F93-9C6A-9E7BE0056719}" type="pres">
      <dgm:prSet presAssocID="{0B5C5A8E-82A8-4EBC-A682-48F3FDA341A3}" presName="compNode" presStyleCnt="0"/>
      <dgm:spPr/>
    </dgm:pt>
    <dgm:pt modelId="{5C3FC065-DF2D-4DD8-80AD-18ACDCA33FA2}" type="pres">
      <dgm:prSet presAssocID="{0B5C5A8E-82A8-4EBC-A682-48F3FDA341A3}" presName="iconBgRect" presStyleLbl="bgShp" presStyleIdx="0" presStyleCnt="4"/>
      <dgm:spPr/>
    </dgm:pt>
    <dgm:pt modelId="{8FFB3B0F-C7E3-4589-8CEA-BBBD866C1B5D}" type="pres">
      <dgm:prSet presAssocID="{0B5C5A8E-82A8-4EBC-A682-48F3FDA341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80D66B57-53EF-4DC9-A29D-7A584516B268}" type="pres">
      <dgm:prSet presAssocID="{0B5C5A8E-82A8-4EBC-A682-48F3FDA341A3}" presName="spaceRect" presStyleCnt="0"/>
      <dgm:spPr/>
    </dgm:pt>
    <dgm:pt modelId="{E11FFEAE-8592-4DF8-A174-69477928087F}" type="pres">
      <dgm:prSet presAssocID="{0B5C5A8E-82A8-4EBC-A682-48F3FDA341A3}" presName="textRect" presStyleLbl="revTx" presStyleIdx="0" presStyleCnt="4">
        <dgm:presLayoutVars>
          <dgm:chMax val="1"/>
          <dgm:chPref val="1"/>
        </dgm:presLayoutVars>
      </dgm:prSet>
      <dgm:spPr/>
    </dgm:pt>
    <dgm:pt modelId="{BFD94B8F-F833-4530-99CC-1CE43B3392C4}" type="pres">
      <dgm:prSet presAssocID="{090F3634-4102-4175-ABE5-958D46755C8E}" presName="sibTrans" presStyleLbl="sibTrans2D1" presStyleIdx="0" presStyleCnt="0"/>
      <dgm:spPr/>
    </dgm:pt>
    <dgm:pt modelId="{F02A4205-EB4C-4A40-8D36-98E4EF5DF3C9}" type="pres">
      <dgm:prSet presAssocID="{398BCF0B-B43E-4056-ABB3-BD89236FBDEB}" presName="compNode" presStyleCnt="0"/>
      <dgm:spPr/>
    </dgm:pt>
    <dgm:pt modelId="{34C60E11-D480-46A4-9CC8-1047FC1D2B5E}" type="pres">
      <dgm:prSet presAssocID="{398BCF0B-B43E-4056-ABB3-BD89236FBDEB}" presName="iconBgRect" presStyleLbl="bgShp" presStyleIdx="1" presStyleCnt="4"/>
      <dgm:spPr/>
    </dgm:pt>
    <dgm:pt modelId="{F5BEACB5-B69A-41EE-9342-2A3DF6AE6E73}" type="pres">
      <dgm:prSet presAssocID="{398BCF0B-B43E-4056-ABB3-BD89236FBD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03681D1B-2FAA-40A8-BA75-59735B394A58}" type="pres">
      <dgm:prSet presAssocID="{398BCF0B-B43E-4056-ABB3-BD89236FBDEB}" presName="spaceRect" presStyleCnt="0"/>
      <dgm:spPr/>
    </dgm:pt>
    <dgm:pt modelId="{811A9682-7E27-4A85-A66C-565096DF1078}" type="pres">
      <dgm:prSet presAssocID="{398BCF0B-B43E-4056-ABB3-BD89236FBDEB}" presName="textRect" presStyleLbl="revTx" presStyleIdx="1" presStyleCnt="4">
        <dgm:presLayoutVars>
          <dgm:chMax val="1"/>
          <dgm:chPref val="1"/>
        </dgm:presLayoutVars>
      </dgm:prSet>
      <dgm:spPr/>
    </dgm:pt>
    <dgm:pt modelId="{C1D5C2CB-19FB-419C-A15C-4B4C8C1B9D42}" type="pres">
      <dgm:prSet presAssocID="{B707F69A-286F-4615-BA60-FD0F171364F8}" presName="sibTrans" presStyleLbl="sibTrans2D1" presStyleIdx="0" presStyleCnt="0"/>
      <dgm:spPr/>
    </dgm:pt>
    <dgm:pt modelId="{FF2C71F3-5DA9-4463-9110-A872CD292C99}" type="pres">
      <dgm:prSet presAssocID="{8BB03BEA-8A21-4A4D-81FD-BB802B447BA9}" presName="compNode" presStyleCnt="0"/>
      <dgm:spPr/>
    </dgm:pt>
    <dgm:pt modelId="{C9ACE1B2-D584-4DA1-ACC9-6CB07A749851}" type="pres">
      <dgm:prSet presAssocID="{8BB03BEA-8A21-4A4D-81FD-BB802B447BA9}" presName="iconBgRect" presStyleLbl="bgShp" presStyleIdx="2" presStyleCnt="4"/>
      <dgm:spPr/>
    </dgm:pt>
    <dgm:pt modelId="{CFE393C0-AAA2-4255-A72F-E3DE82B1538C}" type="pres">
      <dgm:prSet presAssocID="{8BB03BEA-8A21-4A4D-81FD-BB802B447BA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llar with solid fill"/>
        </a:ext>
      </dgm:extLst>
    </dgm:pt>
    <dgm:pt modelId="{EEB92056-A074-4CF2-B101-8C5F4382A708}" type="pres">
      <dgm:prSet presAssocID="{8BB03BEA-8A21-4A4D-81FD-BB802B447BA9}" presName="spaceRect" presStyleCnt="0"/>
      <dgm:spPr/>
    </dgm:pt>
    <dgm:pt modelId="{C18B01E1-A39E-462A-9F32-2A14F16C33DB}" type="pres">
      <dgm:prSet presAssocID="{8BB03BEA-8A21-4A4D-81FD-BB802B447BA9}" presName="textRect" presStyleLbl="revTx" presStyleIdx="2" presStyleCnt="4">
        <dgm:presLayoutVars>
          <dgm:chMax val="1"/>
          <dgm:chPref val="1"/>
        </dgm:presLayoutVars>
      </dgm:prSet>
      <dgm:spPr/>
    </dgm:pt>
    <dgm:pt modelId="{9215D1FD-5B99-42F0-AAA7-095FD3D675C1}" type="pres">
      <dgm:prSet presAssocID="{1B0C5969-C93F-4AD7-BF50-C5D4FCB23E77}" presName="sibTrans" presStyleLbl="sibTrans2D1" presStyleIdx="0" presStyleCnt="0"/>
      <dgm:spPr/>
    </dgm:pt>
    <dgm:pt modelId="{5F88FEEF-31AC-41AB-B838-BDCD0D0241EB}" type="pres">
      <dgm:prSet presAssocID="{0E2A2BD2-8C64-42A8-B9AD-AFD30FE992F3}" presName="compNode" presStyleCnt="0"/>
      <dgm:spPr/>
    </dgm:pt>
    <dgm:pt modelId="{94ED3CA0-DB0B-4961-9EB2-4513E82B864E}" type="pres">
      <dgm:prSet presAssocID="{0E2A2BD2-8C64-42A8-B9AD-AFD30FE992F3}" presName="iconBgRect" presStyleLbl="bgShp" presStyleIdx="3" presStyleCnt="4"/>
      <dgm:spPr/>
    </dgm:pt>
    <dgm:pt modelId="{6A948973-1183-454B-BBD9-CF02C1C45CFA}" type="pres">
      <dgm:prSet presAssocID="{0E2A2BD2-8C64-42A8-B9AD-AFD30FE992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677C6BFE-B9F4-4FDF-946C-C8700F8A6113}" type="pres">
      <dgm:prSet presAssocID="{0E2A2BD2-8C64-42A8-B9AD-AFD30FE992F3}" presName="spaceRect" presStyleCnt="0"/>
      <dgm:spPr/>
    </dgm:pt>
    <dgm:pt modelId="{41AA859A-5C48-4B9D-A22B-8E1C0B4BC180}" type="pres">
      <dgm:prSet presAssocID="{0E2A2BD2-8C64-42A8-B9AD-AFD30FE992F3}" presName="textRect" presStyleLbl="revTx" presStyleIdx="3" presStyleCnt="4">
        <dgm:presLayoutVars>
          <dgm:chMax val="1"/>
          <dgm:chPref val="1"/>
        </dgm:presLayoutVars>
      </dgm:prSet>
      <dgm:spPr/>
    </dgm:pt>
  </dgm:ptLst>
  <dgm:cxnLst>
    <dgm:cxn modelId="{4C996D11-6E85-4300-BFE2-21FDAD5836EF}" srcId="{5D02710E-FA45-4760-8962-E366A652C0D8}" destId="{0E2A2BD2-8C64-42A8-B9AD-AFD30FE992F3}" srcOrd="3" destOrd="0" parTransId="{BA999F27-12AB-43D2-995F-D69878BC2477}" sibTransId="{E4A6E956-90EA-4E37-B63F-316A4EE79C76}"/>
    <dgm:cxn modelId="{28389826-6932-4482-9767-FC6DEE0D7ED8}" type="presOf" srcId="{398BCF0B-B43E-4056-ABB3-BD89236FBDEB}" destId="{811A9682-7E27-4A85-A66C-565096DF1078}" srcOrd="0" destOrd="0" presId="urn:microsoft.com/office/officeart/2018/2/layout/IconCircleList"/>
    <dgm:cxn modelId="{AB24C25D-A6EB-487A-BF60-10DD0EBA8BDB}" type="presOf" srcId="{0E2A2BD2-8C64-42A8-B9AD-AFD30FE992F3}" destId="{41AA859A-5C48-4B9D-A22B-8E1C0B4BC180}" srcOrd="0" destOrd="0" presId="urn:microsoft.com/office/officeart/2018/2/layout/IconCircleList"/>
    <dgm:cxn modelId="{4414EB41-371B-4F4C-A969-D2725F7B46AE}" type="presOf" srcId="{1B0C5969-C93F-4AD7-BF50-C5D4FCB23E77}" destId="{9215D1FD-5B99-42F0-AAA7-095FD3D675C1}" srcOrd="0" destOrd="0" presId="urn:microsoft.com/office/officeart/2018/2/layout/IconCircleList"/>
    <dgm:cxn modelId="{386D124C-D600-4B51-9096-E8C8FDF41F0C}" srcId="{5D02710E-FA45-4760-8962-E366A652C0D8}" destId="{398BCF0B-B43E-4056-ABB3-BD89236FBDEB}" srcOrd="1" destOrd="0" parTransId="{6E9F52C8-49E4-401C-A91D-221638FA9E94}" sibTransId="{B707F69A-286F-4615-BA60-FD0F171364F8}"/>
    <dgm:cxn modelId="{B553264D-47DB-45EB-A929-D11DD823770C}" srcId="{5D02710E-FA45-4760-8962-E366A652C0D8}" destId="{8BB03BEA-8A21-4A4D-81FD-BB802B447BA9}" srcOrd="2" destOrd="0" parTransId="{5545AB38-8EC5-4923-9C0B-17E67775CA9C}" sibTransId="{1B0C5969-C93F-4AD7-BF50-C5D4FCB23E77}"/>
    <dgm:cxn modelId="{BC0A8C80-DD4F-41CF-B3E7-587A3ACF8818}" type="presOf" srcId="{090F3634-4102-4175-ABE5-958D46755C8E}" destId="{BFD94B8F-F833-4530-99CC-1CE43B3392C4}" srcOrd="0" destOrd="0" presId="urn:microsoft.com/office/officeart/2018/2/layout/IconCircleList"/>
    <dgm:cxn modelId="{3D727A8F-3920-41E0-84CA-76A87F9669D9}" type="presOf" srcId="{0B5C5A8E-82A8-4EBC-A682-48F3FDA341A3}" destId="{E11FFEAE-8592-4DF8-A174-69477928087F}" srcOrd="0" destOrd="0" presId="urn:microsoft.com/office/officeart/2018/2/layout/IconCircleList"/>
    <dgm:cxn modelId="{9AB7B39E-2E22-448A-AA08-7B87271C6BEE}" type="presOf" srcId="{B707F69A-286F-4615-BA60-FD0F171364F8}" destId="{C1D5C2CB-19FB-419C-A15C-4B4C8C1B9D42}" srcOrd="0" destOrd="0" presId="urn:microsoft.com/office/officeart/2018/2/layout/IconCircleList"/>
    <dgm:cxn modelId="{5CA97ACE-FDEA-4BB4-BAD9-7225D03F85DF}" type="presOf" srcId="{5D02710E-FA45-4760-8962-E366A652C0D8}" destId="{69DC8744-6D56-4BAB-B597-1E603832053A}" srcOrd="0" destOrd="0" presId="urn:microsoft.com/office/officeart/2018/2/layout/IconCircleList"/>
    <dgm:cxn modelId="{932D4CDB-2F34-462C-BB34-4B1DF48D5D79}" srcId="{5D02710E-FA45-4760-8962-E366A652C0D8}" destId="{0B5C5A8E-82A8-4EBC-A682-48F3FDA341A3}" srcOrd="0" destOrd="0" parTransId="{4940BCB2-111C-4361-B3C9-E6EDE108A5BB}" sibTransId="{090F3634-4102-4175-ABE5-958D46755C8E}"/>
    <dgm:cxn modelId="{114CFBEE-B76D-426D-A508-9D9527B9C21D}" type="presOf" srcId="{8BB03BEA-8A21-4A4D-81FD-BB802B447BA9}" destId="{C18B01E1-A39E-462A-9F32-2A14F16C33DB}" srcOrd="0" destOrd="0" presId="urn:microsoft.com/office/officeart/2018/2/layout/IconCircleList"/>
    <dgm:cxn modelId="{F39F50D6-E43D-4C94-8E22-EE13492E862D}" type="presParOf" srcId="{69DC8744-6D56-4BAB-B597-1E603832053A}" destId="{10E53997-88B9-49AE-A0BC-B7E2D903DBBE}" srcOrd="0" destOrd="0" presId="urn:microsoft.com/office/officeart/2018/2/layout/IconCircleList"/>
    <dgm:cxn modelId="{A9EFF3D4-9C13-49FB-AE84-FFDFEF2664A2}" type="presParOf" srcId="{10E53997-88B9-49AE-A0BC-B7E2D903DBBE}" destId="{8F98FDD6-66EC-4F93-9C6A-9E7BE0056719}" srcOrd="0" destOrd="0" presId="urn:microsoft.com/office/officeart/2018/2/layout/IconCircleList"/>
    <dgm:cxn modelId="{F51CF730-4C79-4BAD-BB33-D4FA59E8F13C}" type="presParOf" srcId="{8F98FDD6-66EC-4F93-9C6A-9E7BE0056719}" destId="{5C3FC065-DF2D-4DD8-80AD-18ACDCA33FA2}" srcOrd="0" destOrd="0" presId="urn:microsoft.com/office/officeart/2018/2/layout/IconCircleList"/>
    <dgm:cxn modelId="{76805506-468A-4419-B5B8-B9C20160ED02}" type="presParOf" srcId="{8F98FDD6-66EC-4F93-9C6A-9E7BE0056719}" destId="{8FFB3B0F-C7E3-4589-8CEA-BBBD866C1B5D}" srcOrd="1" destOrd="0" presId="urn:microsoft.com/office/officeart/2018/2/layout/IconCircleList"/>
    <dgm:cxn modelId="{42A9397D-16F7-4D6C-9F76-B74986FEA58E}" type="presParOf" srcId="{8F98FDD6-66EC-4F93-9C6A-9E7BE0056719}" destId="{80D66B57-53EF-4DC9-A29D-7A584516B268}" srcOrd="2" destOrd="0" presId="urn:microsoft.com/office/officeart/2018/2/layout/IconCircleList"/>
    <dgm:cxn modelId="{427C8CA3-AD02-4B0B-B817-B821E5CD1BD5}" type="presParOf" srcId="{8F98FDD6-66EC-4F93-9C6A-9E7BE0056719}" destId="{E11FFEAE-8592-4DF8-A174-69477928087F}" srcOrd="3" destOrd="0" presId="urn:microsoft.com/office/officeart/2018/2/layout/IconCircleList"/>
    <dgm:cxn modelId="{7B5930B4-65A3-4320-A2D6-D9056D7C1BEA}" type="presParOf" srcId="{10E53997-88B9-49AE-A0BC-B7E2D903DBBE}" destId="{BFD94B8F-F833-4530-99CC-1CE43B3392C4}" srcOrd="1" destOrd="0" presId="urn:microsoft.com/office/officeart/2018/2/layout/IconCircleList"/>
    <dgm:cxn modelId="{6CAD6ED3-139A-4395-A539-055B55D6025B}" type="presParOf" srcId="{10E53997-88B9-49AE-A0BC-B7E2D903DBBE}" destId="{F02A4205-EB4C-4A40-8D36-98E4EF5DF3C9}" srcOrd="2" destOrd="0" presId="urn:microsoft.com/office/officeart/2018/2/layout/IconCircleList"/>
    <dgm:cxn modelId="{7EBEB2B6-E005-4740-BE8C-4B9062A644AD}" type="presParOf" srcId="{F02A4205-EB4C-4A40-8D36-98E4EF5DF3C9}" destId="{34C60E11-D480-46A4-9CC8-1047FC1D2B5E}" srcOrd="0" destOrd="0" presId="urn:microsoft.com/office/officeart/2018/2/layout/IconCircleList"/>
    <dgm:cxn modelId="{B079E035-782E-4C78-BCF4-1184CAEDD5EF}" type="presParOf" srcId="{F02A4205-EB4C-4A40-8D36-98E4EF5DF3C9}" destId="{F5BEACB5-B69A-41EE-9342-2A3DF6AE6E73}" srcOrd="1" destOrd="0" presId="urn:microsoft.com/office/officeart/2018/2/layout/IconCircleList"/>
    <dgm:cxn modelId="{420C2912-41B1-4C2E-A8D0-E2D10E260230}" type="presParOf" srcId="{F02A4205-EB4C-4A40-8D36-98E4EF5DF3C9}" destId="{03681D1B-2FAA-40A8-BA75-59735B394A58}" srcOrd="2" destOrd="0" presId="urn:microsoft.com/office/officeart/2018/2/layout/IconCircleList"/>
    <dgm:cxn modelId="{CDA9A0BD-EBFF-4B9E-BAF1-526A0697D3EF}" type="presParOf" srcId="{F02A4205-EB4C-4A40-8D36-98E4EF5DF3C9}" destId="{811A9682-7E27-4A85-A66C-565096DF1078}" srcOrd="3" destOrd="0" presId="urn:microsoft.com/office/officeart/2018/2/layout/IconCircleList"/>
    <dgm:cxn modelId="{70000394-B900-4480-BAB6-7724F5961D85}" type="presParOf" srcId="{10E53997-88B9-49AE-A0BC-B7E2D903DBBE}" destId="{C1D5C2CB-19FB-419C-A15C-4B4C8C1B9D42}" srcOrd="3" destOrd="0" presId="urn:microsoft.com/office/officeart/2018/2/layout/IconCircleList"/>
    <dgm:cxn modelId="{FC138A07-1E4A-414A-9EBB-EFC1B00071D6}" type="presParOf" srcId="{10E53997-88B9-49AE-A0BC-B7E2D903DBBE}" destId="{FF2C71F3-5DA9-4463-9110-A872CD292C99}" srcOrd="4" destOrd="0" presId="urn:microsoft.com/office/officeart/2018/2/layout/IconCircleList"/>
    <dgm:cxn modelId="{16D1C77D-1E0A-4C13-AEAE-9FE11F9D7A24}" type="presParOf" srcId="{FF2C71F3-5DA9-4463-9110-A872CD292C99}" destId="{C9ACE1B2-D584-4DA1-ACC9-6CB07A749851}" srcOrd="0" destOrd="0" presId="urn:microsoft.com/office/officeart/2018/2/layout/IconCircleList"/>
    <dgm:cxn modelId="{3BDC2379-D6E8-44E2-9033-AC6AF153B60A}" type="presParOf" srcId="{FF2C71F3-5DA9-4463-9110-A872CD292C99}" destId="{CFE393C0-AAA2-4255-A72F-E3DE82B1538C}" srcOrd="1" destOrd="0" presId="urn:microsoft.com/office/officeart/2018/2/layout/IconCircleList"/>
    <dgm:cxn modelId="{553D83AB-246A-4210-9504-F75B8299DC3E}" type="presParOf" srcId="{FF2C71F3-5DA9-4463-9110-A872CD292C99}" destId="{EEB92056-A074-4CF2-B101-8C5F4382A708}" srcOrd="2" destOrd="0" presId="urn:microsoft.com/office/officeart/2018/2/layout/IconCircleList"/>
    <dgm:cxn modelId="{823977A0-8C6C-456A-A4BF-8EF671DB840A}" type="presParOf" srcId="{FF2C71F3-5DA9-4463-9110-A872CD292C99}" destId="{C18B01E1-A39E-462A-9F32-2A14F16C33DB}" srcOrd="3" destOrd="0" presId="urn:microsoft.com/office/officeart/2018/2/layout/IconCircleList"/>
    <dgm:cxn modelId="{F3C51374-BE18-4523-9A1E-C047C86738FC}" type="presParOf" srcId="{10E53997-88B9-49AE-A0BC-B7E2D903DBBE}" destId="{9215D1FD-5B99-42F0-AAA7-095FD3D675C1}" srcOrd="5" destOrd="0" presId="urn:microsoft.com/office/officeart/2018/2/layout/IconCircleList"/>
    <dgm:cxn modelId="{4A241E51-C58E-4C7F-9F85-2D557EF61BFE}" type="presParOf" srcId="{10E53997-88B9-49AE-A0BC-B7E2D903DBBE}" destId="{5F88FEEF-31AC-41AB-B838-BDCD0D0241EB}" srcOrd="6" destOrd="0" presId="urn:microsoft.com/office/officeart/2018/2/layout/IconCircleList"/>
    <dgm:cxn modelId="{FE0CD8AB-74A1-4B18-A14C-33083315CD77}" type="presParOf" srcId="{5F88FEEF-31AC-41AB-B838-BDCD0D0241EB}" destId="{94ED3CA0-DB0B-4961-9EB2-4513E82B864E}" srcOrd="0" destOrd="0" presId="urn:microsoft.com/office/officeart/2018/2/layout/IconCircleList"/>
    <dgm:cxn modelId="{C0FBBF87-B9D3-4148-B0D9-5B74F7D360CF}" type="presParOf" srcId="{5F88FEEF-31AC-41AB-B838-BDCD0D0241EB}" destId="{6A948973-1183-454B-BBD9-CF02C1C45CFA}" srcOrd="1" destOrd="0" presId="urn:microsoft.com/office/officeart/2018/2/layout/IconCircleList"/>
    <dgm:cxn modelId="{0B26FC20-E43D-4FB0-B47B-96EA0469B6DC}" type="presParOf" srcId="{5F88FEEF-31AC-41AB-B838-BDCD0D0241EB}" destId="{677C6BFE-B9F4-4FDF-946C-C8700F8A6113}" srcOrd="2" destOrd="0" presId="urn:microsoft.com/office/officeart/2018/2/layout/IconCircleList"/>
    <dgm:cxn modelId="{552F5BB8-60E7-4C52-9A34-A5706E1D15AB}" type="presParOf" srcId="{5F88FEEF-31AC-41AB-B838-BDCD0D0241EB}" destId="{41AA859A-5C48-4B9D-A22B-8E1C0B4BC1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160D19-877B-4A09-A9ED-BA7B46B3A0F4}" type="doc">
      <dgm:prSet loTypeId="urn:microsoft.com/office/officeart/2005/8/layout/hierarchy4" loCatId="list" qsTypeId="urn:microsoft.com/office/officeart/2005/8/quickstyle/simple1" qsCatId="simple" csTypeId="urn:microsoft.com/office/officeart/2005/8/colors/accent2_5" csCatId="accent2" phldr="1"/>
      <dgm:spPr/>
      <dgm:t>
        <a:bodyPr/>
        <a:lstStyle/>
        <a:p>
          <a:endParaRPr lang="en-US"/>
        </a:p>
      </dgm:t>
    </dgm:pt>
    <dgm:pt modelId="{E329A091-663D-491F-A308-013964DD788B}">
      <dgm:prSet/>
      <dgm:spPr/>
      <dgm:t>
        <a:bodyPr/>
        <a:lstStyle/>
        <a:p>
          <a:r>
            <a:rPr lang="en-US" dirty="0"/>
            <a:t>Serving those who are fleeing domestic violence</a:t>
          </a:r>
        </a:p>
      </dgm:t>
    </dgm:pt>
    <dgm:pt modelId="{694BF737-DB0C-4EDE-A668-55EA9DA7FA60}" type="parTrans" cxnId="{8AE591D8-79FB-4CE5-B5BC-CD9C5A9EC37B}">
      <dgm:prSet/>
      <dgm:spPr/>
      <dgm:t>
        <a:bodyPr/>
        <a:lstStyle/>
        <a:p>
          <a:endParaRPr lang="en-US"/>
        </a:p>
      </dgm:t>
    </dgm:pt>
    <dgm:pt modelId="{EF7D9A4E-CCF1-40CD-A368-EBB80C5174EE}" type="sibTrans" cxnId="{8AE591D8-79FB-4CE5-B5BC-CD9C5A9EC37B}">
      <dgm:prSet/>
      <dgm:spPr/>
      <dgm:t>
        <a:bodyPr/>
        <a:lstStyle/>
        <a:p>
          <a:endParaRPr lang="en-US"/>
        </a:p>
      </dgm:t>
    </dgm:pt>
    <dgm:pt modelId="{4A502C27-FCBA-4334-9FE1-2E01715A394F}">
      <dgm:prSet/>
      <dgm:spPr/>
      <dgm:t>
        <a:bodyPr/>
        <a:lstStyle/>
        <a:p>
          <a:r>
            <a:rPr lang="en-US" dirty="0"/>
            <a:t>Getting volunteers</a:t>
          </a:r>
        </a:p>
      </dgm:t>
    </dgm:pt>
    <dgm:pt modelId="{52B1497F-29A6-4FF1-A1E1-7F17F41E0551}" type="parTrans" cxnId="{78E3049D-8001-400F-9A81-C21A1092B5AC}">
      <dgm:prSet/>
      <dgm:spPr/>
      <dgm:t>
        <a:bodyPr/>
        <a:lstStyle/>
        <a:p>
          <a:endParaRPr lang="en-US"/>
        </a:p>
      </dgm:t>
    </dgm:pt>
    <dgm:pt modelId="{B9310A90-0598-4BDE-94C7-B57BE27E1EDC}" type="sibTrans" cxnId="{78E3049D-8001-400F-9A81-C21A1092B5AC}">
      <dgm:prSet/>
      <dgm:spPr/>
      <dgm:t>
        <a:bodyPr/>
        <a:lstStyle/>
        <a:p>
          <a:endParaRPr lang="en-US"/>
        </a:p>
      </dgm:t>
    </dgm:pt>
    <dgm:pt modelId="{E2AC85C3-7B2E-420F-AA3B-AD11816D6384}">
      <dgm:prSet/>
      <dgm:spPr/>
      <dgm:t>
        <a:bodyPr/>
        <a:lstStyle/>
        <a:p>
          <a:r>
            <a:rPr lang="en-US" dirty="0"/>
            <a:t>Security measures</a:t>
          </a:r>
        </a:p>
      </dgm:t>
    </dgm:pt>
    <dgm:pt modelId="{EB575FBF-D15A-449B-81E7-C8164759F002}" type="parTrans" cxnId="{2EE706A6-D7F7-45F7-8E7A-33B6F8B9D912}">
      <dgm:prSet/>
      <dgm:spPr/>
      <dgm:t>
        <a:bodyPr/>
        <a:lstStyle/>
        <a:p>
          <a:endParaRPr lang="en-US"/>
        </a:p>
      </dgm:t>
    </dgm:pt>
    <dgm:pt modelId="{69F0F72A-A093-4D8C-A504-7647896A0804}" type="sibTrans" cxnId="{2EE706A6-D7F7-45F7-8E7A-33B6F8B9D912}">
      <dgm:prSet/>
      <dgm:spPr/>
      <dgm:t>
        <a:bodyPr/>
        <a:lstStyle/>
        <a:p>
          <a:endParaRPr lang="en-US"/>
        </a:p>
      </dgm:t>
    </dgm:pt>
    <dgm:pt modelId="{1A62B721-118F-43A0-82EC-0965D07B6C4F}">
      <dgm:prSet phldrT="[Text]"/>
      <dgm:spPr/>
      <dgm:t>
        <a:bodyPr/>
        <a:lstStyle/>
        <a:p>
          <a:r>
            <a:rPr lang="en-US" dirty="0"/>
            <a:t>Service Animals</a:t>
          </a:r>
        </a:p>
      </dgm:t>
    </dgm:pt>
    <dgm:pt modelId="{D861E297-FC51-4E0D-BCE0-E04120AAA410}" type="parTrans" cxnId="{14485CD2-00FB-4F12-9443-374603275A91}">
      <dgm:prSet/>
      <dgm:spPr/>
      <dgm:t>
        <a:bodyPr/>
        <a:lstStyle/>
        <a:p>
          <a:endParaRPr lang="en-US"/>
        </a:p>
      </dgm:t>
    </dgm:pt>
    <dgm:pt modelId="{0904A7CE-7BF9-4E05-896A-799CE879B8DE}" type="sibTrans" cxnId="{14485CD2-00FB-4F12-9443-374603275A91}">
      <dgm:prSet/>
      <dgm:spPr/>
      <dgm:t>
        <a:bodyPr/>
        <a:lstStyle/>
        <a:p>
          <a:endParaRPr lang="en-US"/>
        </a:p>
      </dgm:t>
    </dgm:pt>
    <dgm:pt modelId="{A7C66EB8-3A03-4A4B-90E1-8B23BD515DB4}">
      <dgm:prSet phldrT="[Text]"/>
      <dgm:spPr/>
      <dgm:t>
        <a:bodyPr/>
        <a:lstStyle/>
        <a:p>
          <a:endParaRPr lang="en-US" dirty="0"/>
        </a:p>
      </dgm:t>
    </dgm:pt>
    <dgm:pt modelId="{AF3E92E8-7702-498B-885E-45F1ECA8B8F7}" type="sibTrans" cxnId="{566F935A-FE0C-4CDA-BEA4-3B58F91F020E}">
      <dgm:prSet/>
      <dgm:spPr/>
      <dgm:t>
        <a:bodyPr/>
        <a:lstStyle/>
        <a:p>
          <a:endParaRPr lang="en-US"/>
        </a:p>
      </dgm:t>
    </dgm:pt>
    <dgm:pt modelId="{091A55EB-78F4-4C2D-AADC-8E43220A2F0E}" type="parTrans" cxnId="{566F935A-FE0C-4CDA-BEA4-3B58F91F020E}">
      <dgm:prSet/>
      <dgm:spPr/>
      <dgm:t>
        <a:bodyPr/>
        <a:lstStyle/>
        <a:p>
          <a:endParaRPr lang="en-US"/>
        </a:p>
      </dgm:t>
    </dgm:pt>
    <dgm:pt modelId="{BA676CE1-36F5-495B-82B5-3A7EDDFB5187}">
      <dgm:prSet/>
      <dgm:spPr/>
      <dgm:t>
        <a:bodyPr/>
        <a:lstStyle/>
        <a:p>
          <a:r>
            <a:rPr lang="en-US"/>
            <a:t>Homelessness Participation in program development</a:t>
          </a:r>
          <a:endParaRPr lang="en-US" dirty="0"/>
        </a:p>
      </dgm:t>
    </dgm:pt>
    <dgm:pt modelId="{D75DC780-767D-4C5B-A963-F8DBCE43149F}" type="parTrans" cxnId="{EC4D7BA4-E3F7-4719-9419-F025FD89251F}">
      <dgm:prSet/>
      <dgm:spPr/>
      <dgm:t>
        <a:bodyPr/>
        <a:lstStyle/>
        <a:p>
          <a:endParaRPr lang="en-US"/>
        </a:p>
      </dgm:t>
    </dgm:pt>
    <dgm:pt modelId="{8E654CA0-0A26-475C-A00B-9AAD21B9472F}" type="sibTrans" cxnId="{EC4D7BA4-E3F7-4719-9419-F025FD89251F}">
      <dgm:prSet/>
      <dgm:spPr/>
      <dgm:t>
        <a:bodyPr/>
        <a:lstStyle/>
        <a:p>
          <a:endParaRPr lang="en-US"/>
        </a:p>
      </dgm:t>
    </dgm:pt>
    <dgm:pt modelId="{5668893B-80A7-44AB-A1E7-936BB70FC6A5}">
      <dgm:prSet phldrT="[Text]"/>
      <dgm:spPr/>
      <dgm:t>
        <a:bodyPr/>
        <a:lstStyle/>
        <a:p>
          <a:r>
            <a:rPr lang="en-US" dirty="0"/>
            <a:t>Tips for rural shelters utilizing hotel vouchers</a:t>
          </a:r>
        </a:p>
      </dgm:t>
    </dgm:pt>
    <dgm:pt modelId="{9BAA9518-C729-46FE-95CD-DFDF519C55BB}" type="parTrans" cxnId="{E9A19260-78CB-46E8-B4F5-D5A29127FBB8}">
      <dgm:prSet/>
      <dgm:spPr/>
      <dgm:t>
        <a:bodyPr/>
        <a:lstStyle/>
        <a:p>
          <a:endParaRPr lang="en-US"/>
        </a:p>
      </dgm:t>
    </dgm:pt>
    <dgm:pt modelId="{B83D605A-7E68-4A99-9BF6-15DCE0525A02}" type="sibTrans" cxnId="{E9A19260-78CB-46E8-B4F5-D5A29127FBB8}">
      <dgm:prSet/>
      <dgm:spPr/>
      <dgm:t>
        <a:bodyPr/>
        <a:lstStyle/>
        <a:p>
          <a:endParaRPr lang="en-US"/>
        </a:p>
      </dgm:t>
    </dgm:pt>
    <dgm:pt modelId="{AD8D1F55-7DAB-4A27-92EC-8CFD17BD5291}">
      <dgm:prSet/>
      <dgm:spPr/>
      <dgm:t>
        <a:bodyPr/>
        <a:lstStyle/>
        <a:p>
          <a:r>
            <a:rPr lang="en-US" dirty="0"/>
            <a:t>Preventing the  spread of illnesses &amp; bed bugs</a:t>
          </a:r>
        </a:p>
      </dgm:t>
    </dgm:pt>
    <dgm:pt modelId="{A037F993-3237-4D4D-8571-40694D838652}" type="parTrans" cxnId="{54FCF307-108B-4E85-A469-FDCC8B7FDA50}">
      <dgm:prSet/>
      <dgm:spPr/>
      <dgm:t>
        <a:bodyPr/>
        <a:lstStyle/>
        <a:p>
          <a:endParaRPr lang="en-US"/>
        </a:p>
      </dgm:t>
    </dgm:pt>
    <dgm:pt modelId="{0D61C88F-8B27-40F1-8282-347D72FAFA68}" type="sibTrans" cxnId="{54FCF307-108B-4E85-A469-FDCC8B7FDA50}">
      <dgm:prSet/>
      <dgm:spPr/>
      <dgm:t>
        <a:bodyPr/>
        <a:lstStyle/>
        <a:p>
          <a:endParaRPr lang="en-US"/>
        </a:p>
      </dgm:t>
    </dgm:pt>
    <dgm:pt modelId="{534CB066-15CA-4698-906B-FBB2F7215256}">
      <dgm:prSet/>
      <dgm:spPr/>
      <dgm:t>
        <a:bodyPr/>
        <a:lstStyle/>
        <a:p>
          <a:r>
            <a:rPr lang="en-US"/>
            <a:t>Trauma-Informed Care</a:t>
          </a:r>
          <a:endParaRPr lang="en-US" dirty="0"/>
        </a:p>
      </dgm:t>
    </dgm:pt>
    <dgm:pt modelId="{E4BFA5DD-ACEE-4AFD-8064-DC213E22D420}" type="parTrans" cxnId="{7AC523D0-6F6C-44AD-B88F-D095A4C43489}">
      <dgm:prSet/>
      <dgm:spPr/>
      <dgm:t>
        <a:bodyPr/>
        <a:lstStyle/>
        <a:p>
          <a:endParaRPr lang="en-US"/>
        </a:p>
      </dgm:t>
    </dgm:pt>
    <dgm:pt modelId="{5C2815DE-8282-42DA-BF67-21B2FAE54BB0}" type="sibTrans" cxnId="{7AC523D0-6F6C-44AD-B88F-D095A4C43489}">
      <dgm:prSet/>
      <dgm:spPr/>
      <dgm:t>
        <a:bodyPr/>
        <a:lstStyle/>
        <a:p>
          <a:endParaRPr lang="en-US"/>
        </a:p>
      </dgm:t>
    </dgm:pt>
    <dgm:pt modelId="{0CBF81F3-F32F-44FF-8E93-8E8B4081AF70}" type="pres">
      <dgm:prSet presAssocID="{91160D19-877B-4A09-A9ED-BA7B46B3A0F4}" presName="Name0" presStyleCnt="0">
        <dgm:presLayoutVars>
          <dgm:chPref val="1"/>
          <dgm:dir/>
          <dgm:animOne val="branch"/>
          <dgm:animLvl val="lvl"/>
          <dgm:resizeHandles/>
        </dgm:presLayoutVars>
      </dgm:prSet>
      <dgm:spPr/>
    </dgm:pt>
    <dgm:pt modelId="{652266F1-01EA-4946-923B-9DEE6370BDE2}" type="pres">
      <dgm:prSet presAssocID="{A7C66EB8-3A03-4A4B-90E1-8B23BD515DB4}" presName="vertOne" presStyleCnt="0"/>
      <dgm:spPr/>
    </dgm:pt>
    <dgm:pt modelId="{72593B01-5427-4328-8F06-F0AFE2004641}" type="pres">
      <dgm:prSet presAssocID="{A7C66EB8-3A03-4A4B-90E1-8B23BD515DB4}" presName="txOne" presStyleLbl="node0" presStyleIdx="0" presStyleCnt="1" custScaleY="2274" custLinFactNeighborX="-16" custLinFactNeighborY="91054">
        <dgm:presLayoutVars>
          <dgm:chPref val="3"/>
        </dgm:presLayoutVars>
      </dgm:prSet>
      <dgm:spPr/>
    </dgm:pt>
    <dgm:pt modelId="{DB5F7D47-E88B-43D2-A2D0-A48534EE0541}" type="pres">
      <dgm:prSet presAssocID="{A7C66EB8-3A03-4A4B-90E1-8B23BD515DB4}" presName="parTransOne" presStyleCnt="0"/>
      <dgm:spPr/>
    </dgm:pt>
    <dgm:pt modelId="{72A11EA9-BB52-4EEB-8874-BF12E3802CAD}" type="pres">
      <dgm:prSet presAssocID="{A7C66EB8-3A03-4A4B-90E1-8B23BD515DB4}" presName="horzOne" presStyleCnt="0"/>
      <dgm:spPr/>
    </dgm:pt>
    <dgm:pt modelId="{50E07D56-AC63-46F6-AE70-2C6D8C08C5EC}" type="pres">
      <dgm:prSet presAssocID="{1A62B721-118F-43A0-82EC-0965D07B6C4F}" presName="vertTwo" presStyleCnt="0"/>
      <dgm:spPr/>
    </dgm:pt>
    <dgm:pt modelId="{5F51D298-7CAB-4734-9084-342672D77620}" type="pres">
      <dgm:prSet presAssocID="{1A62B721-118F-43A0-82EC-0965D07B6C4F}" presName="txTwo" presStyleLbl="node2" presStyleIdx="0" presStyleCnt="4">
        <dgm:presLayoutVars>
          <dgm:chPref val="3"/>
        </dgm:presLayoutVars>
      </dgm:prSet>
      <dgm:spPr/>
    </dgm:pt>
    <dgm:pt modelId="{F1C53AF5-DA03-4E82-AE4D-FB1A3F302D4B}" type="pres">
      <dgm:prSet presAssocID="{1A62B721-118F-43A0-82EC-0965D07B6C4F}" presName="parTransTwo" presStyleCnt="0"/>
      <dgm:spPr/>
    </dgm:pt>
    <dgm:pt modelId="{FDF3EBD4-260A-48B5-9090-0AD0302CFF06}" type="pres">
      <dgm:prSet presAssocID="{1A62B721-118F-43A0-82EC-0965D07B6C4F}" presName="horzTwo" presStyleCnt="0"/>
      <dgm:spPr/>
    </dgm:pt>
    <dgm:pt modelId="{80A4B872-5E20-480B-BFC9-8EA205F9C01B}" type="pres">
      <dgm:prSet presAssocID="{5668893B-80A7-44AB-A1E7-936BB70FC6A5}" presName="vertThree" presStyleCnt="0"/>
      <dgm:spPr/>
    </dgm:pt>
    <dgm:pt modelId="{D2D66BE4-0F3E-4106-B749-A8664BF54ED2}" type="pres">
      <dgm:prSet presAssocID="{5668893B-80A7-44AB-A1E7-936BB70FC6A5}" presName="txThree" presStyleLbl="node3" presStyleIdx="0" presStyleCnt="4">
        <dgm:presLayoutVars>
          <dgm:chPref val="3"/>
        </dgm:presLayoutVars>
      </dgm:prSet>
      <dgm:spPr/>
    </dgm:pt>
    <dgm:pt modelId="{7867252B-D907-46C1-8A39-936DFF5C300D}" type="pres">
      <dgm:prSet presAssocID="{5668893B-80A7-44AB-A1E7-936BB70FC6A5}" presName="horzThree" presStyleCnt="0"/>
      <dgm:spPr/>
    </dgm:pt>
    <dgm:pt modelId="{B828A3F2-31C4-4C09-90FE-4F2D90E85702}" type="pres">
      <dgm:prSet presAssocID="{0904A7CE-7BF9-4E05-896A-799CE879B8DE}" presName="sibSpaceTwo" presStyleCnt="0"/>
      <dgm:spPr/>
    </dgm:pt>
    <dgm:pt modelId="{78AB4559-E251-4726-B9E6-D51265A0FEAB}" type="pres">
      <dgm:prSet presAssocID="{E329A091-663D-491F-A308-013964DD788B}" presName="vertTwo" presStyleCnt="0"/>
      <dgm:spPr/>
    </dgm:pt>
    <dgm:pt modelId="{7594BC3F-93F8-47C8-9C25-8CE690651700}" type="pres">
      <dgm:prSet presAssocID="{E329A091-663D-491F-A308-013964DD788B}" presName="txTwo" presStyleLbl="node2" presStyleIdx="1" presStyleCnt="4">
        <dgm:presLayoutVars>
          <dgm:chPref val="3"/>
        </dgm:presLayoutVars>
      </dgm:prSet>
      <dgm:spPr/>
    </dgm:pt>
    <dgm:pt modelId="{2FF6ED98-63B0-4886-9FEF-B9E744A5EA6C}" type="pres">
      <dgm:prSet presAssocID="{E329A091-663D-491F-A308-013964DD788B}" presName="parTransTwo" presStyleCnt="0"/>
      <dgm:spPr/>
    </dgm:pt>
    <dgm:pt modelId="{07D59701-AA18-46C9-AEDF-07A1D64B463E}" type="pres">
      <dgm:prSet presAssocID="{E329A091-663D-491F-A308-013964DD788B}" presName="horzTwo" presStyleCnt="0"/>
      <dgm:spPr/>
    </dgm:pt>
    <dgm:pt modelId="{615686B2-0ECE-4943-A284-B8B719D024ED}" type="pres">
      <dgm:prSet presAssocID="{534CB066-15CA-4698-906B-FBB2F7215256}" presName="vertThree" presStyleCnt="0"/>
      <dgm:spPr/>
    </dgm:pt>
    <dgm:pt modelId="{A5BA3583-78F9-4F0A-8FC1-34CED162CDAC}" type="pres">
      <dgm:prSet presAssocID="{534CB066-15CA-4698-906B-FBB2F7215256}" presName="txThree" presStyleLbl="node3" presStyleIdx="1" presStyleCnt="4">
        <dgm:presLayoutVars>
          <dgm:chPref val="3"/>
        </dgm:presLayoutVars>
      </dgm:prSet>
      <dgm:spPr/>
    </dgm:pt>
    <dgm:pt modelId="{7A76354F-BCAD-46D6-BB0B-017E98FA3ED4}" type="pres">
      <dgm:prSet presAssocID="{534CB066-15CA-4698-906B-FBB2F7215256}" presName="horzThree" presStyleCnt="0"/>
      <dgm:spPr/>
    </dgm:pt>
    <dgm:pt modelId="{B456F7D2-0A2F-43F5-863F-9FF5B7C9CAF1}" type="pres">
      <dgm:prSet presAssocID="{EF7D9A4E-CCF1-40CD-A368-EBB80C5174EE}" presName="sibSpaceTwo" presStyleCnt="0"/>
      <dgm:spPr/>
    </dgm:pt>
    <dgm:pt modelId="{800BA195-B791-46DC-B77F-0CF70268CBE3}" type="pres">
      <dgm:prSet presAssocID="{4A502C27-FCBA-4334-9FE1-2E01715A394F}" presName="vertTwo" presStyleCnt="0"/>
      <dgm:spPr/>
    </dgm:pt>
    <dgm:pt modelId="{0AB19208-9BC4-454B-8EC7-D47D5DB6696A}" type="pres">
      <dgm:prSet presAssocID="{4A502C27-FCBA-4334-9FE1-2E01715A394F}" presName="txTwo" presStyleLbl="node2" presStyleIdx="2" presStyleCnt="4">
        <dgm:presLayoutVars>
          <dgm:chPref val="3"/>
        </dgm:presLayoutVars>
      </dgm:prSet>
      <dgm:spPr/>
    </dgm:pt>
    <dgm:pt modelId="{984FE358-37CB-48F0-9317-FAA3B3E4C7CC}" type="pres">
      <dgm:prSet presAssocID="{4A502C27-FCBA-4334-9FE1-2E01715A394F}" presName="parTransTwo" presStyleCnt="0"/>
      <dgm:spPr/>
    </dgm:pt>
    <dgm:pt modelId="{684D1ADC-E2B8-4AD8-B3BE-B5810D1CEA3E}" type="pres">
      <dgm:prSet presAssocID="{4A502C27-FCBA-4334-9FE1-2E01715A394F}" presName="horzTwo" presStyleCnt="0"/>
      <dgm:spPr/>
    </dgm:pt>
    <dgm:pt modelId="{C54D1D5F-25DC-40DA-AB69-4D733C55C656}" type="pres">
      <dgm:prSet presAssocID="{BA676CE1-36F5-495B-82B5-3A7EDDFB5187}" presName="vertThree" presStyleCnt="0"/>
      <dgm:spPr/>
    </dgm:pt>
    <dgm:pt modelId="{9F7180B2-AB8B-46F7-978E-D89B17BF73A3}" type="pres">
      <dgm:prSet presAssocID="{BA676CE1-36F5-495B-82B5-3A7EDDFB5187}" presName="txThree" presStyleLbl="node3" presStyleIdx="2" presStyleCnt="4">
        <dgm:presLayoutVars>
          <dgm:chPref val="3"/>
        </dgm:presLayoutVars>
      </dgm:prSet>
      <dgm:spPr/>
    </dgm:pt>
    <dgm:pt modelId="{9E4ED8E7-3D75-4F6D-A5A5-4933308F49E6}" type="pres">
      <dgm:prSet presAssocID="{BA676CE1-36F5-495B-82B5-3A7EDDFB5187}" presName="horzThree" presStyleCnt="0"/>
      <dgm:spPr/>
    </dgm:pt>
    <dgm:pt modelId="{6F563AC4-E9BB-45A4-8B5F-C5447FBA4E8F}" type="pres">
      <dgm:prSet presAssocID="{B9310A90-0598-4BDE-94C7-B57BE27E1EDC}" presName="sibSpaceTwo" presStyleCnt="0"/>
      <dgm:spPr/>
    </dgm:pt>
    <dgm:pt modelId="{F58BE652-81AC-4A6A-806A-AD0C8B0A1D9E}" type="pres">
      <dgm:prSet presAssocID="{E2AC85C3-7B2E-420F-AA3B-AD11816D6384}" presName="vertTwo" presStyleCnt="0"/>
      <dgm:spPr/>
    </dgm:pt>
    <dgm:pt modelId="{F518BE7C-40B1-4FA1-BDD2-715DA07AF3A7}" type="pres">
      <dgm:prSet presAssocID="{E2AC85C3-7B2E-420F-AA3B-AD11816D6384}" presName="txTwo" presStyleLbl="node2" presStyleIdx="3" presStyleCnt="4">
        <dgm:presLayoutVars>
          <dgm:chPref val="3"/>
        </dgm:presLayoutVars>
      </dgm:prSet>
      <dgm:spPr/>
    </dgm:pt>
    <dgm:pt modelId="{33C3F33C-4156-462A-AB6B-415F743314FD}" type="pres">
      <dgm:prSet presAssocID="{E2AC85C3-7B2E-420F-AA3B-AD11816D6384}" presName="parTransTwo" presStyleCnt="0"/>
      <dgm:spPr/>
    </dgm:pt>
    <dgm:pt modelId="{F88473BA-C068-4E4F-9106-1278A4F84274}" type="pres">
      <dgm:prSet presAssocID="{E2AC85C3-7B2E-420F-AA3B-AD11816D6384}" presName="horzTwo" presStyleCnt="0"/>
      <dgm:spPr/>
    </dgm:pt>
    <dgm:pt modelId="{7189D897-2125-429D-A5F8-7E7B82B3F435}" type="pres">
      <dgm:prSet presAssocID="{AD8D1F55-7DAB-4A27-92EC-8CFD17BD5291}" presName="vertThree" presStyleCnt="0"/>
      <dgm:spPr/>
    </dgm:pt>
    <dgm:pt modelId="{9E7F7E61-26CC-46E7-B256-483FF6EF2EB7}" type="pres">
      <dgm:prSet presAssocID="{AD8D1F55-7DAB-4A27-92EC-8CFD17BD5291}" presName="txThree" presStyleLbl="node3" presStyleIdx="3" presStyleCnt="4">
        <dgm:presLayoutVars>
          <dgm:chPref val="3"/>
        </dgm:presLayoutVars>
      </dgm:prSet>
      <dgm:spPr/>
    </dgm:pt>
    <dgm:pt modelId="{C5F86410-D628-4422-888F-F674F841AA08}" type="pres">
      <dgm:prSet presAssocID="{AD8D1F55-7DAB-4A27-92EC-8CFD17BD5291}" presName="horzThree" presStyleCnt="0"/>
      <dgm:spPr/>
    </dgm:pt>
  </dgm:ptLst>
  <dgm:cxnLst>
    <dgm:cxn modelId="{54FCF307-108B-4E85-A469-FDCC8B7FDA50}" srcId="{E2AC85C3-7B2E-420F-AA3B-AD11816D6384}" destId="{AD8D1F55-7DAB-4A27-92EC-8CFD17BD5291}" srcOrd="0" destOrd="0" parTransId="{A037F993-3237-4D4D-8571-40694D838652}" sibTransId="{0D61C88F-8B27-40F1-8282-347D72FAFA68}"/>
    <dgm:cxn modelId="{2AB90F38-FFA4-4652-A9F6-BC2270BAD3DE}" type="presOf" srcId="{4A502C27-FCBA-4334-9FE1-2E01715A394F}" destId="{0AB19208-9BC4-454B-8EC7-D47D5DB6696A}" srcOrd="0" destOrd="0" presId="urn:microsoft.com/office/officeart/2005/8/layout/hierarchy4"/>
    <dgm:cxn modelId="{E9A19260-78CB-46E8-B4F5-D5A29127FBB8}" srcId="{1A62B721-118F-43A0-82EC-0965D07B6C4F}" destId="{5668893B-80A7-44AB-A1E7-936BB70FC6A5}" srcOrd="0" destOrd="0" parTransId="{9BAA9518-C729-46FE-95CD-DFDF519C55BB}" sibTransId="{B83D605A-7E68-4A99-9BF6-15DCE0525A02}"/>
    <dgm:cxn modelId="{F53E2763-08BC-462B-B8C7-034882FA1231}" type="presOf" srcId="{1A62B721-118F-43A0-82EC-0965D07B6C4F}" destId="{5F51D298-7CAB-4734-9084-342672D77620}" srcOrd="0" destOrd="0" presId="urn:microsoft.com/office/officeart/2005/8/layout/hierarchy4"/>
    <dgm:cxn modelId="{0BC72645-994A-467E-A3CE-D5BEFD5C1E2F}" type="presOf" srcId="{5668893B-80A7-44AB-A1E7-936BB70FC6A5}" destId="{D2D66BE4-0F3E-4106-B749-A8664BF54ED2}" srcOrd="0" destOrd="0" presId="urn:microsoft.com/office/officeart/2005/8/layout/hierarchy4"/>
    <dgm:cxn modelId="{E6712E69-F552-470E-8347-FCC5BD05349F}" type="presOf" srcId="{BA676CE1-36F5-495B-82B5-3A7EDDFB5187}" destId="{9F7180B2-AB8B-46F7-978E-D89B17BF73A3}" srcOrd="0" destOrd="0" presId="urn:microsoft.com/office/officeart/2005/8/layout/hierarchy4"/>
    <dgm:cxn modelId="{D84BB458-A29D-40F5-8EC8-2DE1DA40D626}" type="presOf" srcId="{E2AC85C3-7B2E-420F-AA3B-AD11816D6384}" destId="{F518BE7C-40B1-4FA1-BDD2-715DA07AF3A7}" srcOrd="0" destOrd="0" presId="urn:microsoft.com/office/officeart/2005/8/layout/hierarchy4"/>
    <dgm:cxn modelId="{566F935A-FE0C-4CDA-BEA4-3B58F91F020E}" srcId="{91160D19-877B-4A09-A9ED-BA7B46B3A0F4}" destId="{A7C66EB8-3A03-4A4B-90E1-8B23BD515DB4}" srcOrd="0" destOrd="0" parTransId="{091A55EB-78F4-4C2D-AADC-8E43220A2F0E}" sibTransId="{AF3E92E8-7702-498B-885E-45F1ECA8B8F7}"/>
    <dgm:cxn modelId="{78E3049D-8001-400F-9A81-C21A1092B5AC}" srcId="{A7C66EB8-3A03-4A4B-90E1-8B23BD515DB4}" destId="{4A502C27-FCBA-4334-9FE1-2E01715A394F}" srcOrd="2" destOrd="0" parTransId="{52B1497F-29A6-4FF1-A1E1-7F17F41E0551}" sibTransId="{B9310A90-0598-4BDE-94C7-B57BE27E1EDC}"/>
    <dgm:cxn modelId="{EC4D7BA4-E3F7-4719-9419-F025FD89251F}" srcId="{4A502C27-FCBA-4334-9FE1-2E01715A394F}" destId="{BA676CE1-36F5-495B-82B5-3A7EDDFB5187}" srcOrd="0" destOrd="0" parTransId="{D75DC780-767D-4C5B-A963-F8DBCE43149F}" sibTransId="{8E654CA0-0A26-475C-A00B-9AAD21B9472F}"/>
    <dgm:cxn modelId="{2EE706A6-D7F7-45F7-8E7A-33B6F8B9D912}" srcId="{A7C66EB8-3A03-4A4B-90E1-8B23BD515DB4}" destId="{E2AC85C3-7B2E-420F-AA3B-AD11816D6384}" srcOrd="3" destOrd="0" parTransId="{EB575FBF-D15A-449B-81E7-C8164759F002}" sibTransId="{69F0F72A-A093-4D8C-A504-7647896A0804}"/>
    <dgm:cxn modelId="{BD0941B0-F372-4BDF-B5F3-C93E85DBBFAC}" type="presOf" srcId="{E329A091-663D-491F-A308-013964DD788B}" destId="{7594BC3F-93F8-47C8-9C25-8CE690651700}" srcOrd="0" destOrd="0" presId="urn:microsoft.com/office/officeart/2005/8/layout/hierarchy4"/>
    <dgm:cxn modelId="{635E7EC6-597D-4FE3-8BF7-A41DF6C029C3}" type="presOf" srcId="{AD8D1F55-7DAB-4A27-92EC-8CFD17BD5291}" destId="{9E7F7E61-26CC-46E7-B256-483FF6EF2EB7}" srcOrd="0" destOrd="0" presId="urn:microsoft.com/office/officeart/2005/8/layout/hierarchy4"/>
    <dgm:cxn modelId="{7AC523D0-6F6C-44AD-B88F-D095A4C43489}" srcId="{E329A091-663D-491F-A308-013964DD788B}" destId="{534CB066-15CA-4698-906B-FBB2F7215256}" srcOrd="0" destOrd="0" parTransId="{E4BFA5DD-ACEE-4AFD-8064-DC213E22D420}" sibTransId="{5C2815DE-8282-42DA-BF67-21B2FAE54BB0}"/>
    <dgm:cxn modelId="{14485CD2-00FB-4F12-9443-374603275A91}" srcId="{A7C66EB8-3A03-4A4B-90E1-8B23BD515DB4}" destId="{1A62B721-118F-43A0-82EC-0965D07B6C4F}" srcOrd="0" destOrd="0" parTransId="{D861E297-FC51-4E0D-BCE0-E04120AAA410}" sibTransId="{0904A7CE-7BF9-4E05-896A-799CE879B8DE}"/>
    <dgm:cxn modelId="{8AE591D8-79FB-4CE5-B5BC-CD9C5A9EC37B}" srcId="{A7C66EB8-3A03-4A4B-90E1-8B23BD515DB4}" destId="{E329A091-663D-491F-A308-013964DD788B}" srcOrd="1" destOrd="0" parTransId="{694BF737-DB0C-4EDE-A668-55EA9DA7FA60}" sibTransId="{EF7D9A4E-CCF1-40CD-A368-EBB80C5174EE}"/>
    <dgm:cxn modelId="{1E04FEE2-0C19-4F00-A7E5-7AC11F0CF54E}" type="presOf" srcId="{91160D19-877B-4A09-A9ED-BA7B46B3A0F4}" destId="{0CBF81F3-F32F-44FF-8E93-8E8B4081AF70}" srcOrd="0" destOrd="0" presId="urn:microsoft.com/office/officeart/2005/8/layout/hierarchy4"/>
    <dgm:cxn modelId="{042829ED-0A06-497B-8F69-1F20804268D9}" type="presOf" srcId="{534CB066-15CA-4698-906B-FBB2F7215256}" destId="{A5BA3583-78F9-4F0A-8FC1-34CED162CDAC}" srcOrd="0" destOrd="0" presId="urn:microsoft.com/office/officeart/2005/8/layout/hierarchy4"/>
    <dgm:cxn modelId="{5A45E1F5-0333-4BE7-BDE7-622F2C62CF9B}" type="presOf" srcId="{A7C66EB8-3A03-4A4B-90E1-8B23BD515DB4}" destId="{72593B01-5427-4328-8F06-F0AFE2004641}" srcOrd="0" destOrd="0" presId="urn:microsoft.com/office/officeart/2005/8/layout/hierarchy4"/>
    <dgm:cxn modelId="{24ED35C5-2E41-4555-80A1-8B9D698691AD}" type="presParOf" srcId="{0CBF81F3-F32F-44FF-8E93-8E8B4081AF70}" destId="{652266F1-01EA-4946-923B-9DEE6370BDE2}" srcOrd="0" destOrd="0" presId="urn:microsoft.com/office/officeart/2005/8/layout/hierarchy4"/>
    <dgm:cxn modelId="{72637CD8-B5A6-4B85-B1F9-09C80BFB0018}" type="presParOf" srcId="{652266F1-01EA-4946-923B-9DEE6370BDE2}" destId="{72593B01-5427-4328-8F06-F0AFE2004641}" srcOrd="0" destOrd="0" presId="urn:microsoft.com/office/officeart/2005/8/layout/hierarchy4"/>
    <dgm:cxn modelId="{80BCA96A-D985-4C76-AA2C-EF719E0136FA}" type="presParOf" srcId="{652266F1-01EA-4946-923B-9DEE6370BDE2}" destId="{DB5F7D47-E88B-43D2-A2D0-A48534EE0541}" srcOrd="1" destOrd="0" presId="urn:microsoft.com/office/officeart/2005/8/layout/hierarchy4"/>
    <dgm:cxn modelId="{19F2AC2B-D01E-48AC-9C14-FD9AB64BA9E3}" type="presParOf" srcId="{652266F1-01EA-4946-923B-9DEE6370BDE2}" destId="{72A11EA9-BB52-4EEB-8874-BF12E3802CAD}" srcOrd="2" destOrd="0" presId="urn:microsoft.com/office/officeart/2005/8/layout/hierarchy4"/>
    <dgm:cxn modelId="{939BD504-8C5F-4142-8C3E-19B51114F9E7}" type="presParOf" srcId="{72A11EA9-BB52-4EEB-8874-BF12E3802CAD}" destId="{50E07D56-AC63-46F6-AE70-2C6D8C08C5EC}" srcOrd="0" destOrd="0" presId="urn:microsoft.com/office/officeart/2005/8/layout/hierarchy4"/>
    <dgm:cxn modelId="{87486C25-B12E-4919-B6B0-56B21419A0CE}" type="presParOf" srcId="{50E07D56-AC63-46F6-AE70-2C6D8C08C5EC}" destId="{5F51D298-7CAB-4734-9084-342672D77620}" srcOrd="0" destOrd="0" presId="urn:microsoft.com/office/officeart/2005/8/layout/hierarchy4"/>
    <dgm:cxn modelId="{DE9AD7BB-BD0F-4A55-AEC4-5900C5834F0F}" type="presParOf" srcId="{50E07D56-AC63-46F6-AE70-2C6D8C08C5EC}" destId="{F1C53AF5-DA03-4E82-AE4D-FB1A3F302D4B}" srcOrd="1" destOrd="0" presId="urn:microsoft.com/office/officeart/2005/8/layout/hierarchy4"/>
    <dgm:cxn modelId="{DED6949B-5643-4A24-8CBD-B00C33F5AABF}" type="presParOf" srcId="{50E07D56-AC63-46F6-AE70-2C6D8C08C5EC}" destId="{FDF3EBD4-260A-48B5-9090-0AD0302CFF06}" srcOrd="2" destOrd="0" presId="urn:microsoft.com/office/officeart/2005/8/layout/hierarchy4"/>
    <dgm:cxn modelId="{0B2941AB-F92E-4DEC-B3E9-1F054A84A661}" type="presParOf" srcId="{FDF3EBD4-260A-48B5-9090-0AD0302CFF06}" destId="{80A4B872-5E20-480B-BFC9-8EA205F9C01B}" srcOrd="0" destOrd="0" presId="urn:microsoft.com/office/officeart/2005/8/layout/hierarchy4"/>
    <dgm:cxn modelId="{B275A19D-44A4-4ACE-9E27-508F3C93B222}" type="presParOf" srcId="{80A4B872-5E20-480B-BFC9-8EA205F9C01B}" destId="{D2D66BE4-0F3E-4106-B749-A8664BF54ED2}" srcOrd="0" destOrd="0" presId="urn:microsoft.com/office/officeart/2005/8/layout/hierarchy4"/>
    <dgm:cxn modelId="{96D19E97-3B0A-4903-8948-246219E80419}" type="presParOf" srcId="{80A4B872-5E20-480B-BFC9-8EA205F9C01B}" destId="{7867252B-D907-46C1-8A39-936DFF5C300D}" srcOrd="1" destOrd="0" presId="urn:microsoft.com/office/officeart/2005/8/layout/hierarchy4"/>
    <dgm:cxn modelId="{5E1B1A84-3E25-4D93-A7C1-54028ACE33EE}" type="presParOf" srcId="{72A11EA9-BB52-4EEB-8874-BF12E3802CAD}" destId="{B828A3F2-31C4-4C09-90FE-4F2D90E85702}" srcOrd="1" destOrd="0" presId="urn:microsoft.com/office/officeart/2005/8/layout/hierarchy4"/>
    <dgm:cxn modelId="{9BC25FE4-5811-44D9-AA21-BF15CE2A2BE6}" type="presParOf" srcId="{72A11EA9-BB52-4EEB-8874-BF12E3802CAD}" destId="{78AB4559-E251-4726-B9E6-D51265A0FEAB}" srcOrd="2" destOrd="0" presId="urn:microsoft.com/office/officeart/2005/8/layout/hierarchy4"/>
    <dgm:cxn modelId="{89C0779A-1CE5-4682-B42A-637823892F32}" type="presParOf" srcId="{78AB4559-E251-4726-B9E6-D51265A0FEAB}" destId="{7594BC3F-93F8-47C8-9C25-8CE690651700}" srcOrd="0" destOrd="0" presId="urn:microsoft.com/office/officeart/2005/8/layout/hierarchy4"/>
    <dgm:cxn modelId="{A5805A4B-DC73-4163-8C52-E1A35267FC91}" type="presParOf" srcId="{78AB4559-E251-4726-B9E6-D51265A0FEAB}" destId="{2FF6ED98-63B0-4886-9FEF-B9E744A5EA6C}" srcOrd="1" destOrd="0" presId="urn:microsoft.com/office/officeart/2005/8/layout/hierarchy4"/>
    <dgm:cxn modelId="{8E3D7201-1641-4E5D-A851-49384F53D7AE}" type="presParOf" srcId="{78AB4559-E251-4726-B9E6-D51265A0FEAB}" destId="{07D59701-AA18-46C9-AEDF-07A1D64B463E}" srcOrd="2" destOrd="0" presId="urn:microsoft.com/office/officeart/2005/8/layout/hierarchy4"/>
    <dgm:cxn modelId="{666BCFEF-FE44-4880-97F2-3187EF41308C}" type="presParOf" srcId="{07D59701-AA18-46C9-AEDF-07A1D64B463E}" destId="{615686B2-0ECE-4943-A284-B8B719D024ED}" srcOrd="0" destOrd="0" presId="urn:microsoft.com/office/officeart/2005/8/layout/hierarchy4"/>
    <dgm:cxn modelId="{92E47993-B400-4BAD-B847-B996FAD823B9}" type="presParOf" srcId="{615686B2-0ECE-4943-A284-B8B719D024ED}" destId="{A5BA3583-78F9-4F0A-8FC1-34CED162CDAC}" srcOrd="0" destOrd="0" presId="urn:microsoft.com/office/officeart/2005/8/layout/hierarchy4"/>
    <dgm:cxn modelId="{45EB98B9-C3D5-4646-B827-257EC449817F}" type="presParOf" srcId="{615686B2-0ECE-4943-A284-B8B719D024ED}" destId="{7A76354F-BCAD-46D6-BB0B-017E98FA3ED4}" srcOrd="1" destOrd="0" presId="urn:microsoft.com/office/officeart/2005/8/layout/hierarchy4"/>
    <dgm:cxn modelId="{DAC45540-2C79-42AB-B84E-258082A50695}" type="presParOf" srcId="{72A11EA9-BB52-4EEB-8874-BF12E3802CAD}" destId="{B456F7D2-0A2F-43F5-863F-9FF5B7C9CAF1}" srcOrd="3" destOrd="0" presId="urn:microsoft.com/office/officeart/2005/8/layout/hierarchy4"/>
    <dgm:cxn modelId="{2EEF296A-F657-4520-8809-1EC358DD6E86}" type="presParOf" srcId="{72A11EA9-BB52-4EEB-8874-BF12E3802CAD}" destId="{800BA195-B791-46DC-B77F-0CF70268CBE3}" srcOrd="4" destOrd="0" presId="urn:microsoft.com/office/officeart/2005/8/layout/hierarchy4"/>
    <dgm:cxn modelId="{16A9A970-D37D-410D-A701-9E65CD12A44F}" type="presParOf" srcId="{800BA195-B791-46DC-B77F-0CF70268CBE3}" destId="{0AB19208-9BC4-454B-8EC7-D47D5DB6696A}" srcOrd="0" destOrd="0" presId="urn:microsoft.com/office/officeart/2005/8/layout/hierarchy4"/>
    <dgm:cxn modelId="{8B4D2001-B422-433C-AE68-CD9DA215CBCE}" type="presParOf" srcId="{800BA195-B791-46DC-B77F-0CF70268CBE3}" destId="{984FE358-37CB-48F0-9317-FAA3B3E4C7CC}" srcOrd="1" destOrd="0" presId="urn:microsoft.com/office/officeart/2005/8/layout/hierarchy4"/>
    <dgm:cxn modelId="{B07B9CD3-0519-4813-80E0-BB33909921BF}" type="presParOf" srcId="{800BA195-B791-46DC-B77F-0CF70268CBE3}" destId="{684D1ADC-E2B8-4AD8-B3BE-B5810D1CEA3E}" srcOrd="2" destOrd="0" presId="urn:microsoft.com/office/officeart/2005/8/layout/hierarchy4"/>
    <dgm:cxn modelId="{2E7CE69B-5B63-444D-9788-654936352B3D}" type="presParOf" srcId="{684D1ADC-E2B8-4AD8-B3BE-B5810D1CEA3E}" destId="{C54D1D5F-25DC-40DA-AB69-4D733C55C656}" srcOrd="0" destOrd="0" presId="urn:microsoft.com/office/officeart/2005/8/layout/hierarchy4"/>
    <dgm:cxn modelId="{23D36245-86B2-4078-A140-2B9B6727453F}" type="presParOf" srcId="{C54D1D5F-25DC-40DA-AB69-4D733C55C656}" destId="{9F7180B2-AB8B-46F7-978E-D89B17BF73A3}" srcOrd="0" destOrd="0" presId="urn:microsoft.com/office/officeart/2005/8/layout/hierarchy4"/>
    <dgm:cxn modelId="{57F99ED6-84CB-492F-A482-9AE57B57FD8B}" type="presParOf" srcId="{C54D1D5F-25DC-40DA-AB69-4D733C55C656}" destId="{9E4ED8E7-3D75-4F6D-A5A5-4933308F49E6}" srcOrd="1" destOrd="0" presId="urn:microsoft.com/office/officeart/2005/8/layout/hierarchy4"/>
    <dgm:cxn modelId="{901AAC68-6763-4784-B2A0-039E8D7451B5}" type="presParOf" srcId="{72A11EA9-BB52-4EEB-8874-BF12E3802CAD}" destId="{6F563AC4-E9BB-45A4-8B5F-C5447FBA4E8F}" srcOrd="5" destOrd="0" presId="urn:microsoft.com/office/officeart/2005/8/layout/hierarchy4"/>
    <dgm:cxn modelId="{89B48BE3-E5EC-4FC3-B87E-A548368A27FD}" type="presParOf" srcId="{72A11EA9-BB52-4EEB-8874-BF12E3802CAD}" destId="{F58BE652-81AC-4A6A-806A-AD0C8B0A1D9E}" srcOrd="6" destOrd="0" presId="urn:microsoft.com/office/officeart/2005/8/layout/hierarchy4"/>
    <dgm:cxn modelId="{5DAE7546-D588-4B35-A4FB-CEA12C69DEE9}" type="presParOf" srcId="{F58BE652-81AC-4A6A-806A-AD0C8B0A1D9E}" destId="{F518BE7C-40B1-4FA1-BDD2-715DA07AF3A7}" srcOrd="0" destOrd="0" presId="urn:microsoft.com/office/officeart/2005/8/layout/hierarchy4"/>
    <dgm:cxn modelId="{13C76560-FA05-4FB6-B67A-EA9F3BFFD4A8}" type="presParOf" srcId="{F58BE652-81AC-4A6A-806A-AD0C8B0A1D9E}" destId="{33C3F33C-4156-462A-AB6B-415F743314FD}" srcOrd="1" destOrd="0" presId="urn:microsoft.com/office/officeart/2005/8/layout/hierarchy4"/>
    <dgm:cxn modelId="{A2A64140-0FCE-4275-9012-38359D759CC5}" type="presParOf" srcId="{F58BE652-81AC-4A6A-806A-AD0C8B0A1D9E}" destId="{F88473BA-C068-4E4F-9106-1278A4F84274}" srcOrd="2" destOrd="0" presId="urn:microsoft.com/office/officeart/2005/8/layout/hierarchy4"/>
    <dgm:cxn modelId="{EBBD1845-7A98-4DEF-8E0E-169450F80EA9}" type="presParOf" srcId="{F88473BA-C068-4E4F-9106-1278A4F84274}" destId="{7189D897-2125-429D-A5F8-7E7B82B3F435}" srcOrd="0" destOrd="0" presId="urn:microsoft.com/office/officeart/2005/8/layout/hierarchy4"/>
    <dgm:cxn modelId="{FED080F8-B7F1-48AB-8CB9-B49D02B9A581}" type="presParOf" srcId="{7189D897-2125-429D-A5F8-7E7B82B3F435}" destId="{9E7F7E61-26CC-46E7-B256-483FF6EF2EB7}" srcOrd="0" destOrd="0" presId="urn:microsoft.com/office/officeart/2005/8/layout/hierarchy4"/>
    <dgm:cxn modelId="{C1104B35-4EA8-4E37-BF84-20CD7A3910F7}" type="presParOf" srcId="{7189D897-2125-429D-A5F8-7E7B82B3F435}" destId="{C5F86410-D628-4422-888F-F674F841AA0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1DCE9E-603D-4CEC-B8A1-57CCDCFA8D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A34EA5-D8A3-4DE0-B0CD-59C36E175EEF}">
      <dgm:prSet phldrT="[Text]"/>
      <dgm:spPr/>
      <dgm:t>
        <a:bodyPr/>
        <a:lstStyle/>
        <a:p>
          <a:r>
            <a:rPr lang="en-US" dirty="0"/>
            <a:t>Heather Reynolds</a:t>
          </a:r>
        </a:p>
      </dgm:t>
    </dgm:pt>
    <dgm:pt modelId="{F95C1A99-34E9-4A81-96A1-408834DDD199}" type="parTrans" cxnId="{0518FC3B-622D-479F-A951-291FB533F731}">
      <dgm:prSet/>
      <dgm:spPr/>
      <dgm:t>
        <a:bodyPr/>
        <a:lstStyle/>
        <a:p>
          <a:endParaRPr lang="en-US"/>
        </a:p>
      </dgm:t>
    </dgm:pt>
    <dgm:pt modelId="{65DAF686-11A9-411B-9936-F817736A58A1}" type="sibTrans" cxnId="{0518FC3B-622D-479F-A951-291FB533F731}">
      <dgm:prSet/>
      <dgm:spPr/>
      <dgm:t>
        <a:bodyPr/>
        <a:lstStyle/>
        <a:p>
          <a:endParaRPr lang="en-US"/>
        </a:p>
      </dgm:t>
    </dgm:pt>
    <dgm:pt modelId="{12528150-C203-4ECD-84CC-5D148E694D35}">
      <dgm:prSet phldrT="[Text]"/>
      <dgm:spPr/>
      <dgm:t>
        <a:bodyPr/>
        <a:lstStyle/>
        <a:p>
          <a:r>
            <a:rPr lang="en-US" dirty="0"/>
            <a:t>Director of Compliance and Asset Management</a:t>
          </a:r>
        </a:p>
      </dgm:t>
    </dgm:pt>
    <dgm:pt modelId="{B2AAEB68-83A5-4871-AD69-55AAA879C61A}" type="parTrans" cxnId="{026A021B-75C6-45A5-9607-053E057777B9}">
      <dgm:prSet/>
      <dgm:spPr/>
      <dgm:t>
        <a:bodyPr/>
        <a:lstStyle/>
        <a:p>
          <a:endParaRPr lang="en-US"/>
        </a:p>
      </dgm:t>
    </dgm:pt>
    <dgm:pt modelId="{6CA8BAAB-6F3C-46BC-AACB-C759080D07B5}" type="sibTrans" cxnId="{026A021B-75C6-45A5-9607-053E057777B9}">
      <dgm:prSet/>
      <dgm:spPr/>
      <dgm:t>
        <a:bodyPr/>
        <a:lstStyle/>
        <a:p>
          <a:endParaRPr lang="en-US"/>
        </a:p>
      </dgm:t>
    </dgm:pt>
    <dgm:pt modelId="{77C7B377-F9F0-4DD7-8FED-A659D261B65D}">
      <dgm:prSet phldrT="[Text]"/>
      <dgm:spPr/>
      <dgm:t>
        <a:bodyPr/>
        <a:lstStyle/>
        <a:p>
          <a:r>
            <a:rPr lang="en-US" dirty="0"/>
            <a:t>(615) 815-2149</a:t>
          </a:r>
        </a:p>
      </dgm:t>
    </dgm:pt>
    <dgm:pt modelId="{6289AE8D-D68C-4BD0-B78C-40EF19294926}" type="parTrans" cxnId="{BBB1ED23-C664-4888-8F40-4E21315FAC6C}">
      <dgm:prSet/>
      <dgm:spPr/>
      <dgm:t>
        <a:bodyPr/>
        <a:lstStyle/>
        <a:p>
          <a:endParaRPr lang="en-US"/>
        </a:p>
      </dgm:t>
    </dgm:pt>
    <dgm:pt modelId="{1A5264D4-F19C-442B-AC08-54786F2C551D}" type="sibTrans" cxnId="{BBB1ED23-C664-4888-8F40-4E21315FAC6C}">
      <dgm:prSet/>
      <dgm:spPr/>
      <dgm:t>
        <a:bodyPr/>
        <a:lstStyle/>
        <a:p>
          <a:endParaRPr lang="en-US"/>
        </a:p>
      </dgm:t>
    </dgm:pt>
    <dgm:pt modelId="{B546B020-8ECF-4400-B862-D4EA25C7C019}">
      <dgm:prSet phldrT="[Text]"/>
      <dgm:spPr/>
      <dgm:t>
        <a:bodyPr/>
        <a:lstStyle/>
        <a:p>
          <a:r>
            <a:rPr lang="en-US" dirty="0"/>
            <a:t>Tanya Jackson</a:t>
          </a:r>
        </a:p>
      </dgm:t>
    </dgm:pt>
    <dgm:pt modelId="{96521034-60E8-46EE-A4F5-370EAB841F6D}" type="parTrans" cxnId="{E7CE890B-5C49-4399-A032-FED8B6E66F8A}">
      <dgm:prSet/>
      <dgm:spPr/>
      <dgm:t>
        <a:bodyPr/>
        <a:lstStyle/>
        <a:p>
          <a:endParaRPr lang="en-US"/>
        </a:p>
      </dgm:t>
    </dgm:pt>
    <dgm:pt modelId="{342C3684-82F0-48C7-98C9-83C32921356C}" type="sibTrans" cxnId="{E7CE890B-5C49-4399-A032-FED8B6E66F8A}">
      <dgm:prSet/>
      <dgm:spPr/>
      <dgm:t>
        <a:bodyPr/>
        <a:lstStyle/>
        <a:p>
          <a:endParaRPr lang="en-US"/>
        </a:p>
      </dgm:t>
    </dgm:pt>
    <dgm:pt modelId="{8538B2B1-17BC-4DAE-B103-3FB735BDD949}">
      <dgm:prSet phldrT="[Text]"/>
      <dgm:spPr/>
      <dgm:t>
        <a:bodyPr/>
        <a:lstStyle/>
        <a:p>
          <a:r>
            <a:rPr lang="en-US" dirty="0"/>
            <a:t>Housing Programs Compliance Manager</a:t>
          </a:r>
        </a:p>
      </dgm:t>
    </dgm:pt>
    <dgm:pt modelId="{6681B87F-2991-4C12-BD7E-A1EFAD2B80E2}" type="parTrans" cxnId="{DBC94B30-35A9-4054-8849-568D2CF95F75}">
      <dgm:prSet/>
      <dgm:spPr/>
      <dgm:t>
        <a:bodyPr/>
        <a:lstStyle/>
        <a:p>
          <a:endParaRPr lang="en-US"/>
        </a:p>
      </dgm:t>
    </dgm:pt>
    <dgm:pt modelId="{07C098AC-02CA-4B45-974E-F2322C3A3F7E}" type="sibTrans" cxnId="{DBC94B30-35A9-4054-8849-568D2CF95F75}">
      <dgm:prSet/>
      <dgm:spPr/>
      <dgm:t>
        <a:bodyPr/>
        <a:lstStyle/>
        <a:p>
          <a:endParaRPr lang="en-US"/>
        </a:p>
      </dgm:t>
    </dgm:pt>
    <dgm:pt modelId="{C9EE18A9-7B03-4956-9812-D9ED11DAC58F}">
      <dgm:prSet phldrT="[Text]"/>
      <dgm:spPr/>
      <dgm:t>
        <a:bodyPr/>
        <a:lstStyle/>
        <a:p>
          <a:r>
            <a:rPr lang="en-US" dirty="0"/>
            <a:t>(615) 815-2039</a:t>
          </a:r>
        </a:p>
      </dgm:t>
    </dgm:pt>
    <dgm:pt modelId="{CA03C59D-4B92-4225-8012-88E8308B6300}" type="parTrans" cxnId="{BE4BD24A-D886-4F3B-9CE1-3B159C3A5AB3}">
      <dgm:prSet/>
      <dgm:spPr/>
      <dgm:t>
        <a:bodyPr/>
        <a:lstStyle/>
        <a:p>
          <a:endParaRPr lang="en-US"/>
        </a:p>
      </dgm:t>
    </dgm:pt>
    <dgm:pt modelId="{0D09091C-B137-4A2E-BD32-C09B1D956E4F}" type="sibTrans" cxnId="{BE4BD24A-D886-4F3B-9CE1-3B159C3A5AB3}">
      <dgm:prSet/>
      <dgm:spPr/>
      <dgm:t>
        <a:bodyPr/>
        <a:lstStyle/>
        <a:p>
          <a:endParaRPr lang="en-US"/>
        </a:p>
      </dgm:t>
    </dgm:pt>
    <dgm:pt modelId="{6C048CE8-165F-4B35-81EE-0C55D83DF480}">
      <dgm:prSet phldrT="[Text]"/>
      <dgm:spPr/>
      <dgm:t>
        <a:bodyPr/>
        <a:lstStyle/>
        <a:p>
          <a:r>
            <a:rPr lang="en-US" dirty="0"/>
            <a:t>Julie Ridenour</a:t>
          </a:r>
        </a:p>
      </dgm:t>
    </dgm:pt>
    <dgm:pt modelId="{A9ACBD7F-1169-41CB-87CD-8DC06034E77B}" type="parTrans" cxnId="{A6C508B6-7884-4E79-B4CE-6610A6555D9F}">
      <dgm:prSet/>
      <dgm:spPr/>
      <dgm:t>
        <a:bodyPr/>
        <a:lstStyle/>
        <a:p>
          <a:endParaRPr lang="en-US"/>
        </a:p>
      </dgm:t>
    </dgm:pt>
    <dgm:pt modelId="{FCB5F181-5810-4A88-A835-F48FDED13BAA}" type="sibTrans" cxnId="{A6C508B6-7884-4E79-B4CE-6610A6555D9F}">
      <dgm:prSet/>
      <dgm:spPr/>
      <dgm:t>
        <a:bodyPr/>
        <a:lstStyle/>
        <a:p>
          <a:endParaRPr lang="en-US"/>
        </a:p>
      </dgm:t>
    </dgm:pt>
    <dgm:pt modelId="{AD0C2EDC-DD8D-4BD8-8047-1756888A49F1}">
      <dgm:prSet phldrT="[Text]"/>
      <dgm:spPr/>
      <dgm:t>
        <a:bodyPr/>
        <a:lstStyle/>
        <a:p>
          <a:r>
            <a:rPr lang="en-US" dirty="0"/>
            <a:t>Senior Housing Programs Compliance Coordinator</a:t>
          </a:r>
        </a:p>
      </dgm:t>
    </dgm:pt>
    <dgm:pt modelId="{37CABAF4-A255-4FE6-8C09-98B81F86DE32}" type="parTrans" cxnId="{B1B00D1D-9148-4F78-9D14-969CF7CAFE70}">
      <dgm:prSet/>
      <dgm:spPr/>
      <dgm:t>
        <a:bodyPr/>
        <a:lstStyle/>
        <a:p>
          <a:endParaRPr lang="en-US"/>
        </a:p>
      </dgm:t>
    </dgm:pt>
    <dgm:pt modelId="{D82CE493-6CBD-4DA6-8EB8-DD1A5EB7B879}" type="sibTrans" cxnId="{B1B00D1D-9148-4F78-9D14-969CF7CAFE70}">
      <dgm:prSet/>
      <dgm:spPr/>
      <dgm:t>
        <a:bodyPr/>
        <a:lstStyle/>
        <a:p>
          <a:endParaRPr lang="en-US"/>
        </a:p>
      </dgm:t>
    </dgm:pt>
    <dgm:pt modelId="{601E99D2-55D5-4D8B-8D74-7F25A0822380}">
      <dgm:prSet phldrT="[Text]"/>
      <dgm:spPr/>
      <dgm:t>
        <a:bodyPr/>
        <a:lstStyle/>
        <a:p>
          <a:r>
            <a:rPr lang="en-US" dirty="0"/>
            <a:t>(615) 815-2196</a:t>
          </a:r>
        </a:p>
      </dgm:t>
    </dgm:pt>
    <dgm:pt modelId="{C25F57AC-865E-4D04-9BFB-52E944CCC577}" type="parTrans" cxnId="{0B2052C9-FC3C-4EBE-8255-AA911F4B43E7}">
      <dgm:prSet/>
      <dgm:spPr/>
      <dgm:t>
        <a:bodyPr/>
        <a:lstStyle/>
        <a:p>
          <a:endParaRPr lang="en-US"/>
        </a:p>
      </dgm:t>
    </dgm:pt>
    <dgm:pt modelId="{E032F2A3-DD43-4C1F-B909-9C8ADB6073E3}" type="sibTrans" cxnId="{0B2052C9-FC3C-4EBE-8255-AA911F4B43E7}">
      <dgm:prSet/>
      <dgm:spPr/>
      <dgm:t>
        <a:bodyPr/>
        <a:lstStyle/>
        <a:p>
          <a:endParaRPr lang="en-US"/>
        </a:p>
      </dgm:t>
    </dgm:pt>
    <dgm:pt modelId="{806ABB0F-961B-44C7-A789-3742BBC243DC}">
      <dgm:prSet phldrT="[Text]"/>
      <dgm:spPr/>
      <dgm:t>
        <a:bodyPr/>
        <a:lstStyle/>
        <a:p>
          <a:r>
            <a:rPr lang="en-US" dirty="0"/>
            <a:t>HReynolds@thda.org</a:t>
          </a:r>
        </a:p>
      </dgm:t>
    </dgm:pt>
    <dgm:pt modelId="{031B2654-82CB-46A6-B247-458A334525D6}" type="parTrans" cxnId="{E402EABA-B231-43E9-9B55-00E950938A48}">
      <dgm:prSet/>
      <dgm:spPr/>
      <dgm:t>
        <a:bodyPr/>
        <a:lstStyle/>
        <a:p>
          <a:endParaRPr lang="en-US"/>
        </a:p>
      </dgm:t>
    </dgm:pt>
    <dgm:pt modelId="{754376B5-4810-40E6-B1D9-A127033D6F46}" type="sibTrans" cxnId="{E402EABA-B231-43E9-9B55-00E950938A48}">
      <dgm:prSet/>
      <dgm:spPr/>
      <dgm:t>
        <a:bodyPr/>
        <a:lstStyle/>
        <a:p>
          <a:endParaRPr lang="en-US"/>
        </a:p>
      </dgm:t>
    </dgm:pt>
    <dgm:pt modelId="{7622A4F6-22AD-472F-98ED-B49C7B449EFA}">
      <dgm:prSet phldrT="[Text]"/>
      <dgm:spPr/>
      <dgm:t>
        <a:bodyPr/>
        <a:lstStyle/>
        <a:p>
          <a:r>
            <a:rPr lang="en-US" dirty="0"/>
            <a:t>TJackson@thda.org</a:t>
          </a:r>
        </a:p>
      </dgm:t>
    </dgm:pt>
    <dgm:pt modelId="{86997298-2CA2-47A0-BD4D-4AAE66B9599B}" type="parTrans" cxnId="{E52B1621-9838-4F23-B04F-88EDF0A076B0}">
      <dgm:prSet/>
      <dgm:spPr/>
      <dgm:t>
        <a:bodyPr/>
        <a:lstStyle/>
        <a:p>
          <a:endParaRPr lang="en-US"/>
        </a:p>
      </dgm:t>
    </dgm:pt>
    <dgm:pt modelId="{39D2822B-9426-46FC-A291-8000029C0F7A}" type="sibTrans" cxnId="{E52B1621-9838-4F23-B04F-88EDF0A076B0}">
      <dgm:prSet/>
      <dgm:spPr/>
      <dgm:t>
        <a:bodyPr/>
        <a:lstStyle/>
        <a:p>
          <a:endParaRPr lang="en-US"/>
        </a:p>
      </dgm:t>
    </dgm:pt>
    <dgm:pt modelId="{A913CDDA-3218-4A1D-B77E-198E1D296892}">
      <dgm:prSet phldrT="[Text]"/>
      <dgm:spPr/>
      <dgm:t>
        <a:bodyPr/>
        <a:lstStyle/>
        <a:p>
          <a:r>
            <a:rPr lang="en-US" dirty="0"/>
            <a:t>JRidenour@thda.org</a:t>
          </a:r>
        </a:p>
      </dgm:t>
    </dgm:pt>
    <dgm:pt modelId="{E9CA1A35-04EB-4CA0-9E61-F26B5C0B06CC}" type="parTrans" cxnId="{A4BB20E8-06A0-44F5-9A36-F4194969862E}">
      <dgm:prSet/>
      <dgm:spPr/>
      <dgm:t>
        <a:bodyPr/>
        <a:lstStyle/>
        <a:p>
          <a:endParaRPr lang="en-US"/>
        </a:p>
      </dgm:t>
    </dgm:pt>
    <dgm:pt modelId="{5744A5BE-4373-41C9-A7B3-812C9AAF5EA9}" type="sibTrans" cxnId="{A4BB20E8-06A0-44F5-9A36-F4194969862E}">
      <dgm:prSet/>
      <dgm:spPr/>
      <dgm:t>
        <a:bodyPr/>
        <a:lstStyle/>
        <a:p>
          <a:endParaRPr lang="en-US"/>
        </a:p>
      </dgm:t>
    </dgm:pt>
    <dgm:pt modelId="{B1666B7F-1196-4EEA-BD1D-EBA6DB7112C5}" type="pres">
      <dgm:prSet presAssocID="{771DCE9E-603D-4CEC-B8A1-57CCDCFA8D30}" presName="diagram" presStyleCnt="0">
        <dgm:presLayoutVars>
          <dgm:dir/>
          <dgm:resizeHandles val="exact"/>
        </dgm:presLayoutVars>
      </dgm:prSet>
      <dgm:spPr/>
    </dgm:pt>
    <dgm:pt modelId="{4F66BC59-25A7-46A5-A58C-C59D5CCAF3AF}" type="pres">
      <dgm:prSet presAssocID="{E8A34EA5-D8A3-4DE0-B0CD-59C36E175EEF}" presName="node" presStyleLbl="node1" presStyleIdx="0" presStyleCnt="3">
        <dgm:presLayoutVars>
          <dgm:bulletEnabled val="1"/>
        </dgm:presLayoutVars>
      </dgm:prSet>
      <dgm:spPr/>
    </dgm:pt>
    <dgm:pt modelId="{1FC81131-F0EA-4DA3-BE2C-2F7D7A88C53C}" type="pres">
      <dgm:prSet presAssocID="{65DAF686-11A9-411B-9936-F817736A58A1}" presName="sibTrans" presStyleCnt="0"/>
      <dgm:spPr/>
    </dgm:pt>
    <dgm:pt modelId="{8EC0BD43-FD75-4EF0-B6B3-8AC7D7A5E84C}" type="pres">
      <dgm:prSet presAssocID="{B546B020-8ECF-4400-B862-D4EA25C7C019}" presName="node" presStyleLbl="node1" presStyleIdx="1" presStyleCnt="3">
        <dgm:presLayoutVars>
          <dgm:bulletEnabled val="1"/>
        </dgm:presLayoutVars>
      </dgm:prSet>
      <dgm:spPr/>
    </dgm:pt>
    <dgm:pt modelId="{FDF04436-6EB2-42AE-8608-416C9B30A6A4}" type="pres">
      <dgm:prSet presAssocID="{342C3684-82F0-48C7-98C9-83C32921356C}" presName="sibTrans" presStyleCnt="0"/>
      <dgm:spPr/>
    </dgm:pt>
    <dgm:pt modelId="{E7F14967-26F5-44F4-8389-9F951E7BAA3D}" type="pres">
      <dgm:prSet presAssocID="{6C048CE8-165F-4B35-81EE-0C55D83DF480}" presName="node" presStyleLbl="node1" presStyleIdx="2" presStyleCnt="3">
        <dgm:presLayoutVars>
          <dgm:bulletEnabled val="1"/>
        </dgm:presLayoutVars>
      </dgm:prSet>
      <dgm:spPr/>
    </dgm:pt>
  </dgm:ptLst>
  <dgm:cxnLst>
    <dgm:cxn modelId="{E7CE890B-5C49-4399-A032-FED8B6E66F8A}" srcId="{771DCE9E-603D-4CEC-B8A1-57CCDCFA8D30}" destId="{B546B020-8ECF-4400-B862-D4EA25C7C019}" srcOrd="1" destOrd="0" parTransId="{96521034-60E8-46EE-A4F5-370EAB841F6D}" sibTransId="{342C3684-82F0-48C7-98C9-83C32921356C}"/>
    <dgm:cxn modelId="{026A021B-75C6-45A5-9607-053E057777B9}" srcId="{E8A34EA5-D8A3-4DE0-B0CD-59C36E175EEF}" destId="{12528150-C203-4ECD-84CC-5D148E694D35}" srcOrd="0" destOrd="0" parTransId="{B2AAEB68-83A5-4871-AD69-55AAA879C61A}" sibTransId="{6CA8BAAB-6F3C-46BC-AACB-C759080D07B5}"/>
    <dgm:cxn modelId="{B1B00D1D-9148-4F78-9D14-969CF7CAFE70}" srcId="{6C048CE8-165F-4B35-81EE-0C55D83DF480}" destId="{AD0C2EDC-DD8D-4BD8-8047-1756888A49F1}" srcOrd="0" destOrd="0" parTransId="{37CABAF4-A255-4FE6-8C09-98B81F86DE32}" sibTransId="{D82CE493-6CBD-4DA6-8EB8-DD1A5EB7B879}"/>
    <dgm:cxn modelId="{E52B1621-9838-4F23-B04F-88EDF0A076B0}" srcId="{B546B020-8ECF-4400-B862-D4EA25C7C019}" destId="{7622A4F6-22AD-472F-98ED-B49C7B449EFA}" srcOrd="2" destOrd="0" parTransId="{86997298-2CA2-47A0-BD4D-4AAE66B9599B}" sibTransId="{39D2822B-9426-46FC-A291-8000029C0F7A}"/>
    <dgm:cxn modelId="{BBB1ED23-C664-4888-8F40-4E21315FAC6C}" srcId="{E8A34EA5-D8A3-4DE0-B0CD-59C36E175EEF}" destId="{77C7B377-F9F0-4DD7-8FED-A659D261B65D}" srcOrd="1" destOrd="0" parTransId="{6289AE8D-D68C-4BD0-B78C-40EF19294926}" sibTransId="{1A5264D4-F19C-442B-AC08-54786F2C551D}"/>
    <dgm:cxn modelId="{DBC94B30-35A9-4054-8849-568D2CF95F75}" srcId="{B546B020-8ECF-4400-B862-D4EA25C7C019}" destId="{8538B2B1-17BC-4DAE-B103-3FB735BDD949}" srcOrd="0" destOrd="0" parTransId="{6681B87F-2991-4C12-BD7E-A1EFAD2B80E2}" sibTransId="{07C098AC-02CA-4B45-974E-F2322C3A3F7E}"/>
    <dgm:cxn modelId="{508F6635-4C8D-4552-9145-03D1C95F8D52}" type="presOf" srcId="{AD0C2EDC-DD8D-4BD8-8047-1756888A49F1}" destId="{E7F14967-26F5-44F4-8389-9F951E7BAA3D}" srcOrd="0" destOrd="1" presId="urn:microsoft.com/office/officeart/2005/8/layout/default"/>
    <dgm:cxn modelId="{0518FC3B-622D-479F-A951-291FB533F731}" srcId="{771DCE9E-603D-4CEC-B8A1-57CCDCFA8D30}" destId="{E8A34EA5-D8A3-4DE0-B0CD-59C36E175EEF}" srcOrd="0" destOrd="0" parTransId="{F95C1A99-34E9-4A81-96A1-408834DDD199}" sibTransId="{65DAF686-11A9-411B-9936-F817736A58A1}"/>
    <dgm:cxn modelId="{FAC5D95E-7BB9-4500-AEEB-93274B0F7407}" type="presOf" srcId="{A913CDDA-3218-4A1D-B77E-198E1D296892}" destId="{E7F14967-26F5-44F4-8389-9F951E7BAA3D}" srcOrd="0" destOrd="3" presId="urn:microsoft.com/office/officeart/2005/8/layout/default"/>
    <dgm:cxn modelId="{CA9E8546-06D8-49F7-89DD-B6DD8FD061DA}" type="presOf" srcId="{E8A34EA5-D8A3-4DE0-B0CD-59C36E175EEF}" destId="{4F66BC59-25A7-46A5-A58C-C59D5CCAF3AF}" srcOrd="0" destOrd="0" presId="urn:microsoft.com/office/officeart/2005/8/layout/default"/>
    <dgm:cxn modelId="{51F4E669-DDE6-43B6-9275-EA43CA4BB461}" type="presOf" srcId="{601E99D2-55D5-4D8B-8D74-7F25A0822380}" destId="{E7F14967-26F5-44F4-8389-9F951E7BAA3D}" srcOrd="0" destOrd="2" presId="urn:microsoft.com/office/officeart/2005/8/layout/default"/>
    <dgm:cxn modelId="{BE4BD24A-D886-4F3B-9CE1-3B159C3A5AB3}" srcId="{B546B020-8ECF-4400-B862-D4EA25C7C019}" destId="{C9EE18A9-7B03-4956-9812-D9ED11DAC58F}" srcOrd="1" destOrd="0" parTransId="{CA03C59D-4B92-4225-8012-88E8308B6300}" sibTransId="{0D09091C-B137-4A2E-BD32-C09B1D956E4F}"/>
    <dgm:cxn modelId="{D730B982-38FE-4D20-8C2C-E0213688E4B0}" type="presOf" srcId="{806ABB0F-961B-44C7-A789-3742BBC243DC}" destId="{4F66BC59-25A7-46A5-A58C-C59D5CCAF3AF}" srcOrd="0" destOrd="3" presId="urn:microsoft.com/office/officeart/2005/8/layout/default"/>
    <dgm:cxn modelId="{3340948C-F961-4704-BCFA-908B7ABCC3EB}" type="presOf" srcId="{77C7B377-F9F0-4DD7-8FED-A659D261B65D}" destId="{4F66BC59-25A7-46A5-A58C-C59D5CCAF3AF}" srcOrd="0" destOrd="2" presId="urn:microsoft.com/office/officeart/2005/8/layout/default"/>
    <dgm:cxn modelId="{A6C508B6-7884-4E79-B4CE-6610A6555D9F}" srcId="{771DCE9E-603D-4CEC-B8A1-57CCDCFA8D30}" destId="{6C048CE8-165F-4B35-81EE-0C55D83DF480}" srcOrd="2" destOrd="0" parTransId="{A9ACBD7F-1169-41CB-87CD-8DC06034E77B}" sibTransId="{FCB5F181-5810-4A88-A835-F48FDED13BAA}"/>
    <dgm:cxn modelId="{E402EABA-B231-43E9-9B55-00E950938A48}" srcId="{E8A34EA5-D8A3-4DE0-B0CD-59C36E175EEF}" destId="{806ABB0F-961B-44C7-A789-3742BBC243DC}" srcOrd="2" destOrd="0" parTransId="{031B2654-82CB-46A6-B247-458A334525D6}" sibTransId="{754376B5-4810-40E6-B1D9-A127033D6F46}"/>
    <dgm:cxn modelId="{0B2052C9-FC3C-4EBE-8255-AA911F4B43E7}" srcId="{6C048CE8-165F-4B35-81EE-0C55D83DF480}" destId="{601E99D2-55D5-4D8B-8D74-7F25A0822380}" srcOrd="1" destOrd="0" parTransId="{C25F57AC-865E-4D04-9BFB-52E944CCC577}" sibTransId="{E032F2A3-DD43-4C1F-B909-9C8ADB6073E3}"/>
    <dgm:cxn modelId="{FEE470D1-7C13-4C6E-92D9-75E635EBAC96}" type="presOf" srcId="{6C048CE8-165F-4B35-81EE-0C55D83DF480}" destId="{E7F14967-26F5-44F4-8389-9F951E7BAA3D}" srcOrd="0" destOrd="0" presId="urn:microsoft.com/office/officeart/2005/8/layout/default"/>
    <dgm:cxn modelId="{E6BCFFD3-056E-4069-BCF3-335B2AB60215}" type="presOf" srcId="{12528150-C203-4ECD-84CC-5D148E694D35}" destId="{4F66BC59-25A7-46A5-A58C-C59D5CCAF3AF}" srcOrd="0" destOrd="1" presId="urn:microsoft.com/office/officeart/2005/8/layout/default"/>
    <dgm:cxn modelId="{514153E7-39D6-4213-8C3A-E3F90F1D1A76}" type="presOf" srcId="{C9EE18A9-7B03-4956-9812-D9ED11DAC58F}" destId="{8EC0BD43-FD75-4EF0-B6B3-8AC7D7A5E84C}" srcOrd="0" destOrd="2" presId="urn:microsoft.com/office/officeart/2005/8/layout/default"/>
    <dgm:cxn modelId="{A4BB20E8-06A0-44F5-9A36-F4194969862E}" srcId="{6C048CE8-165F-4B35-81EE-0C55D83DF480}" destId="{A913CDDA-3218-4A1D-B77E-198E1D296892}" srcOrd="2" destOrd="0" parTransId="{E9CA1A35-04EB-4CA0-9E61-F26B5C0B06CC}" sibTransId="{5744A5BE-4373-41C9-A7B3-812C9AAF5EA9}"/>
    <dgm:cxn modelId="{6013E9E9-B6D4-4708-820C-69B726697421}" type="presOf" srcId="{7622A4F6-22AD-472F-98ED-B49C7B449EFA}" destId="{8EC0BD43-FD75-4EF0-B6B3-8AC7D7A5E84C}" srcOrd="0" destOrd="3" presId="urn:microsoft.com/office/officeart/2005/8/layout/default"/>
    <dgm:cxn modelId="{3C8C60EE-DF48-4792-A91E-A627538B2920}" type="presOf" srcId="{771DCE9E-603D-4CEC-B8A1-57CCDCFA8D30}" destId="{B1666B7F-1196-4EEA-BD1D-EBA6DB7112C5}" srcOrd="0" destOrd="0" presId="urn:microsoft.com/office/officeart/2005/8/layout/default"/>
    <dgm:cxn modelId="{0ED7DAF8-E331-4D6E-9AA0-5B2797B482A4}" type="presOf" srcId="{B546B020-8ECF-4400-B862-D4EA25C7C019}" destId="{8EC0BD43-FD75-4EF0-B6B3-8AC7D7A5E84C}" srcOrd="0" destOrd="0" presId="urn:microsoft.com/office/officeart/2005/8/layout/default"/>
    <dgm:cxn modelId="{AF5A1AFF-B951-4F81-A4C6-D745A39AD6BB}" type="presOf" srcId="{8538B2B1-17BC-4DAE-B103-3FB735BDD949}" destId="{8EC0BD43-FD75-4EF0-B6B3-8AC7D7A5E84C}" srcOrd="0" destOrd="1" presId="urn:microsoft.com/office/officeart/2005/8/layout/default"/>
    <dgm:cxn modelId="{757637DE-A332-40A1-8617-6C52D8AB207C}" type="presParOf" srcId="{B1666B7F-1196-4EEA-BD1D-EBA6DB7112C5}" destId="{4F66BC59-25A7-46A5-A58C-C59D5CCAF3AF}" srcOrd="0" destOrd="0" presId="urn:microsoft.com/office/officeart/2005/8/layout/default"/>
    <dgm:cxn modelId="{029BD137-7681-415C-B0C5-8C1F2A14043E}" type="presParOf" srcId="{B1666B7F-1196-4EEA-BD1D-EBA6DB7112C5}" destId="{1FC81131-F0EA-4DA3-BE2C-2F7D7A88C53C}" srcOrd="1" destOrd="0" presId="urn:microsoft.com/office/officeart/2005/8/layout/default"/>
    <dgm:cxn modelId="{3ABA438A-F5B2-4DA5-B42F-8DEEC5B62CAA}" type="presParOf" srcId="{B1666B7F-1196-4EEA-BD1D-EBA6DB7112C5}" destId="{8EC0BD43-FD75-4EF0-B6B3-8AC7D7A5E84C}" srcOrd="2" destOrd="0" presId="urn:microsoft.com/office/officeart/2005/8/layout/default"/>
    <dgm:cxn modelId="{CC0FF9D8-2A66-4340-8125-43E952257B3B}" type="presParOf" srcId="{B1666B7F-1196-4EEA-BD1D-EBA6DB7112C5}" destId="{FDF04436-6EB2-42AE-8608-416C9B30A6A4}" srcOrd="3" destOrd="0" presId="urn:microsoft.com/office/officeart/2005/8/layout/default"/>
    <dgm:cxn modelId="{CBBA027B-6531-4043-B33C-3DB05C5F6919}" type="presParOf" srcId="{B1666B7F-1196-4EEA-BD1D-EBA6DB7112C5}" destId="{E7F14967-26F5-44F4-8389-9F951E7BAA3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B695A-E4C1-4E6F-BEA4-491471FCEC47}"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89B2FDEA-3E34-435E-B111-9AC7F3F017FA}">
      <dgm:prSet/>
      <dgm:spPr/>
      <dgm:t>
        <a:bodyPr/>
        <a:lstStyle/>
        <a:p>
          <a:r>
            <a:rPr lang="en-US" b="0" i="0"/>
            <a:t>Where ESG funds are used solely for essential services or shelter operations under the Emergency Shelter component, services or shelter must be provided to homeless individuals and families at least for the period during which the ESG funds are provided (</a:t>
          </a:r>
          <a:r>
            <a:rPr lang="en-US" b="1" i="0">
              <a:hlinkClick xmlns:r="http://schemas.openxmlformats.org/officeDocument/2006/relationships" r:id="rId1"/>
            </a:rPr>
            <a:t>§ 576.102(c)(2)</a:t>
          </a:r>
          <a:r>
            <a:rPr lang="en-US" b="0" i="0"/>
            <a:t>). </a:t>
          </a:r>
          <a:endParaRPr lang="en-US"/>
        </a:p>
      </dgm:t>
    </dgm:pt>
    <dgm:pt modelId="{F73933F0-F27A-423A-AD16-1BAC5EE1E5CD}" type="parTrans" cxnId="{AF10577B-813B-4BBC-A255-C6D17B00DD54}">
      <dgm:prSet/>
      <dgm:spPr/>
      <dgm:t>
        <a:bodyPr/>
        <a:lstStyle/>
        <a:p>
          <a:endParaRPr lang="en-US"/>
        </a:p>
      </dgm:t>
    </dgm:pt>
    <dgm:pt modelId="{02490D1A-A13B-44B9-9568-A3B7628804D7}" type="sibTrans" cxnId="{AF10577B-813B-4BBC-A255-C6D17B00DD54}">
      <dgm:prSet/>
      <dgm:spPr/>
      <dgm:t>
        <a:bodyPr/>
        <a:lstStyle/>
        <a:p>
          <a:endParaRPr lang="en-US"/>
        </a:p>
      </dgm:t>
    </dgm:pt>
    <dgm:pt modelId="{789180A4-804A-45A4-8339-DE3F2EF1314C}">
      <dgm:prSet/>
      <dgm:spPr/>
      <dgm:t>
        <a:bodyPr/>
        <a:lstStyle/>
        <a:p>
          <a:r>
            <a:rPr lang="en-US" b="0" i="0" dirty="0"/>
            <a:t>In the case of a seasonal shelter, this could be based on the contract period specified in the subrecipient agreement.</a:t>
          </a:r>
          <a:endParaRPr lang="en-US" dirty="0"/>
        </a:p>
      </dgm:t>
    </dgm:pt>
    <dgm:pt modelId="{5415F7AF-95DA-4481-BB2F-F96ED1CE8BEF}" type="parTrans" cxnId="{99F0CAF3-BA9A-44A8-80BC-AB9F94B5EE9C}">
      <dgm:prSet/>
      <dgm:spPr/>
      <dgm:t>
        <a:bodyPr/>
        <a:lstStyle/>
        <a:p>
          <a:endParaRPr lang="en-US"/>
        </a:p>
      </dgm:t>
    </dgm:pt>
    <dgm:pt modelId="{C962CA11-B6A0-4D17-82E3-3F0342093B0A}" type="sibTrans" cxnId="{99F0CAF3-BA9A-44A8-80BC-AB9F94B5EE9C}">
      <dgm:prSet/>
      <dgm:spPr/>
      <dgm:t>
        <a:bodyPr/>
        <a:lstStyle/>
        <a:p>
          <a:endParaRPr lang="en-US"/>
        </a:p>
      </dgm:t>
    </dgm:pt>
    <dgm:pt modelId="{C8A1B5FB-F4DD-45A5-8925-1193BC45C672}" type="pres">
      <dgm:prSet presAssocID="{E9AB695A-E4C1-4E6F-BEA4-491471FCEC47}" presName="hierChild1" presStyleCnt="0">
        <dgm:presLayoutVars>
          <dgm:chPref val="1"/>
          <dgm:dir/>
          <dgm:animOne val="branch"/>
          <dgm:animLvl val="lvl"/>
          <dgm:resizeHandles/>
        </dgm:presLayoutVars>
      </dgm:prSet>
      <dgm:spPr/>
    </dgm:pt>
    <dgm:pt modelId="{CFD6AB41-4864-4384-B8DF-128F1F96648E}" type="pres">
      <dgm:prSet presAssocID="{89B2FDEA-3E34-435E-B111-9AC7F3F017FA}" presName="hierRoot1" presStyleCnt="0"/>
      <dgm:spPr/>
    </dgm:pt>
    <dgm:pt modelId="{55B1F755-40AD-4D59-9629-353E0C317484}" type="pres">
      <dgm:prSet presAssocID="{89B2FDEA-3E34-435E-B111-9AC7F3F017FA}" presName="composite" presStyleCnt="0"/>
      <dgm:spPr/>
    </dgm:pt>
    <dgm:pt modelId="{736EC229-9397-4024-A018-0E0F52064A55}" type="pres">
      <dgm:prSet presAssocID="{89B2FDEA-3E34-435E-B111-9AC7F3F017FA}" presName="background" presStyleLbl="node0" presStyleIdx="0" presStyleCnt="2"/>
      <dgm:spPr/>
    </dgm:pt>
    <dgm:pt modelId="{11DB6E23-559D-4F6D-9762-D74FB73193C8}" type="pres">
      <dgm:prSet presAssocID="{89B2FDEA-3E34-435E-B111-9AC7F3F017FA}" presName="text" presStyleLbl="fgAcc0" presStyleIdx="0" presStyleCnt="2">
        <dgm:presLayoutVars>
          <dgm:chPref val="3"/>
        </dgm:presLayoutVars>
      </dgm:prSet>
      <dgm:spPr/>
    </dgm:pt>
    <dgm:pt modelId="{A8D65E91-D232-4B46-9593-9261594A3465}" type="pres">
      <dgm:prSet presAssocID="{89B2FDEA-3E34-435E-B111-9AC7F3F017FA}" presName="hierChild2" presStyleCnt="0"/>
      <dgm:spPr/>
    </dgm:pt>
    <dgm:pt modelId="{E5A09672-5F93-43DC-A43A-F43758E961FA}" type="pres">
      <dgm:prSet presAssocID="{789180A4-804A-45A4-8339-DE3F2EF1314C}" presName="hierRoot1" presStyleCnt="0"/>
      <dgm:spPr/>
    </dgm:pt>
    <dgm:pt modelId="{DE8AF150-E47F-4628-A4CD-C39FCE66B6B8}" type="pres">
      <dgm:prSet presAssocID="{789180A4-804A-45A4-8339-DE3F2EF1314C}" presName="composite" presStyleCnt="0"/>
      <dgm:spPr/>
    </dgm:pt>
    <dgm:pt modelId="{2A212A43-3688-46BE-B80E-12CFBE1A3D63}" type="pres">
      <dgm:prSet presAssocID="{789180A4-804A-45A4-8339-DE3F2EF1314C}" presName="background" presStyleLbl="node0" presStyleIdx="1" presStyleCnt="2"/>
      <dgm:spPr/>
    </dgm:pt>
    <dgm:pt modelId="{3C7C7BB4-F7FA-4EFB-95DE-7B6CD3EC9F1C}" type="pres">
      <dgm:prSet presAssocID="{789180A4-804A-45A4-8339-DE3F2EF1314C}" presName="text" presStyleLbl="fgAcc0" presStyleIdx="1" presStyleCnt="2">
        <dgm:presLayoutVars>
          <dgm:chPref val="3"/>
        </dgm:presLayoutVars>
      </dgm:prSet>
      <dgm:spPr/>
    </dgm:pt>
    <dgm:pt modelId="{7394C163-12F9-49F2-9021-69E22B5AEFF2}" type="pres">
      <dgm:prSet presAssocID="{789180A4-804A-45A4-8339-DE3F2EF1314C}" presName="hierChild2" presStyleCnt="0"/>
      <dgm:spPr/>
    </dgm:pt>
  </dgm:ptLst>
  <dgm:cxnLst>
    <dgm:cxn modelId="{6B438F34-6994-45A2-9787-5622BB622527}" type="presOf" srcId="{E9AB695A-E4C1-4E6F-BEA4-491471FCEC47}" destId="{C8A1B5FB-F4DD-45A5-8925-1193BC45C672}" srcOrd="0" destOrd="0" presId="urn:microsoft.com/office/officeart/2005/8/layout/hierarchy1"/>
    <dgm:cxn modelId="{4DF0A36A-0711-4ECA-976E-F56E6CF3BBFF}" type="presOf" srcId="{789180A4-804A-45A4-8339-DE3F2EF1314C}" destId="{3C7C7BB4-F7FA-4EFB-95DE-7B6CD3EC9F1C}" srcOrd="0" destOrd="0" presId="urn:microsoft.com/office/officeart/2005/8/layout/hierarchy1"/>
    <dgm:cxn modelId="{AF10577B-813B-4BBC-A255-C6D17B00DD54}" srcId="{E9AB695A-E4C1-4E6F-BEA4-491471FCEC47}" destId="{89B2FDEA-3E34-435E-B111-9AC7F3F017FA}" srcOrd="0" destOrd="0" parTransId="{F73933F0-F27A-423A-AD16-1BAC5EE1E5CD}" sibTransId="{02490D1A-A13B-44B9-9568-A3B7628804D7}"/>
    <dgm:cxn modelId="{6677399D-BFB4-4A5A-B096-70979B5772D9}" type="presOf" srcId="{89B2FDEA-3E34-435E-B111-9AC7F3F017FA}" destId="{11DB6E23-559D-4F6D-9762-D74FB73193C8}" srcOrd="0" destOrd="0" presId="urn:microsoft.com/office/officeart/2005/8/layout/hierarchy1"/>
    <dgm:cxn modelId="{99F0CAF3-BA9A-44A8-80BC-AB9F94B5EE9C}" srcId="{E9AB695A-E4C1-4E6F-BEA4-491471FCEC47}" destId="{789180A4-804A-45A4-8339-DE3F2EF1314C}" srcOrd="1" destOrd="0" parTransId="{5415F7AF-95DA-4481-BB2F-F96ED1CE8BEF}" sibTransId="{C962CA11-B6A0-4D17-82E3-3F0342093B0A}"/>
    <dgm:cxn modelId="{6E85A6EC-2EA7-4ABA-923B-04E31C26BC9E}" type="presParOf" srcId="{C8A1B5FB-F4DD-45A5-8925-1193BC45C672}" destId="{CFD6AB41-4864-4384-B8DF-128F1F96648E}" srcOrd="0" destOrd="0" presId="urn:microsoft.com/office/officeart/2005/8/layout/hierarchy1"/>
    <dgm:cxn modelId="{5FC79571-30F9-4A5A-A572-F18D670AD86B}" type="presParOf" srcId="{CFD6AB41-4864-4384-B8DF-128F1F96648E}" destId="{55B1F755-40AD-4D59-9629-353E0C317484}" srcOrd="0" destOrd="0" presId="urn:microsoft.com/office/officeart/2005/8/layout/hierarchy1"/>
    <dgm:cxn modelId="{5D023D87-80A4-46C7-AE14-4D0D5A98910F}" type="presParOf" srcId="{55B1F755-40AD-4D59-9629-353E0C317484}" destId="{736EC229-9397-4024-A018-0E0F52064A55}" srcOrd="0" destOrd="0" presId="urn:microsoft.com/office/officeart/2005/8/layout/hierarchy1"/>
    <dgm:cxn modelId="{B5D2072B-A766-4507-A8EF-6F4A910D9CF7}" type="presParOf" srcId="{55B1F755-40AD-4D59-9629-353E0C317484}" destId="{11DB6E23-559D-4F6D-9762-D74FB73193C8}" srcOrd="1" destOrd="0" presId="urn:microsoft.com/office/officeart/2005/8/layout/hierarchy1"/>
    <dgm:cxn modelId="{552E2588-C63F-4493-A952-685CF9FA0078}" type="presParOf" srcId="{CFD6AB41-4864-4384-B8DF-128F1F96648E}" destId="{A8D65E91-D232-4B46-9593-9261594A3465}" srcOrd="1" destOrd="0" presId="urn:microsoft.com/office/officeart/2005/8/layout/hierarchy1"/>
    <dgm:cxn modelId="{1465695D-70E2-487F-A72D-310BEC4CEB0B}" type="presParOf" srcId="{C8A1B5FB-F4DD-45A5-8925-1193BC45C672}" destId="{E5A09672-5F93-43DC-A43A-F43758E961FA}" srcOrd="1" destOrd="0" presId="urn:microsoft.com/office/officeart/2005/8/layout/hierarchy1"/>
    <dgm:cxn modelId="{99CC4CDA-0343-40A4-9D8A-E2D607268EF6}" type="presParOf" srcId="{E5A09672-5F93-43DC-A43A-F43758E961FA}" destId="{DE8AF150-E47F-4628-A4CD-C39FCE66B6B8}" srcOrd="0" destOrd="0" presId="urn:microsoft.com/office/officeart/2005/8/layout/hierarchy1"/>
    <dgm:cxn modelId="{90644763-E699-416D-B141-D0844AF1AF68}" type="presParOf" srcId="{DE8AF150-E47F-4628-A4CD-C39FCE66B6B8}" destId="{2A212A43-3688-46BE-B80E-12CFBE1A3D63}" srcOrd="0" destOrd="0" presId="urn:microsoft.com/office/officeart/2005/8/layout/hierarchy1"/>
    <dgm:cxn modelId="{96D560C5-D768-402A-871B-1EB35E6C42EE}" type="presParOf" srcId="{DE8AF150-E47F-4628-A4CD-C39FCE66B6B8}" destId="{3C7C7BB4-F7FA-4EFB-95DE-7B6CD3EC9F1C}" srcOrd="1" destOrd="0" presId="urn:microsoft.com/office/officeart/2005/8/layout/hierarchy1"/>
    <dgm:cxn modelId="{C28A72DE-7556-4DDD-B164-BFDE0012EF3F}" type="presParOf" srcId="{E5A09672-5F93-43DC-A43A-F43758E961FA}" destId="{7394C163-12F9-49F2-9021-69E22B5AEF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C5573-34D4-43B4-BF5F-B22FC91E3968}" type="doc">
      <dgm:prSet loTypeId="urn:microsoft.com/office/officeart/2005/8/layout/hierarchy4" loCatId="list" qsTypeId="urn:microsoft.com/office/officeart/2005/8/quickstyle/simple3" qsCatId="simple" csTypeId="urn:microsoft.com/office/officeart/2005/8/colors/accent1_5" csCatId="accent1" phldr="1"/>
      <dgm:spPr/>
      <dgm:t>
        <a:bodyPr/>
        <a:lstStyle/>
        <a:p>
          <a:endParaRPr lang="en-US"/>
        </a:p>
      </dgm:t>
    </dgm:pt>
    <dgm:pt modelId="{2021035F-3779-4F7E-8E0D-B658592FDD19}">
      <dgm:prSet phldrT="[Text]" custT="1"/>
      <dgm:spPr/>
      <dgm:t>
        <a:bodyPr/>
        <a:lstStyle/>
        <a:p>
          <a:pPr>
            <a:buFont typeface="Calibri" panose="020F0502020204030204" pitchFamily="34" charset="0"/>
            <a:buChar char="×"/>
          </a:pPr>
          <a:r>
            <a:rPr lang="en-US" sz="1200" b="1" dirty="0"/>
            <a:t>Sobriety </a:t>
          </a:r>
        </a:p>
        <a:p>
          <a:pPr>
            <a:buFont typeface="Calibri" panose="020F0502020204030204" pitchFamily="34" charset="0"/>
            <a:buChar char="×"/>
          </a:pPr>
          <a:r>
            <a:rPr lang="en-US" sz="1200" b="1" dirty="0"/>
            <a:t>vs. </a:t>
          </a:r>
        </a:p>
        <a:p>
          <a:pPr>
            <a:buFont typeface="Calibri" panose="020F0502020204030204" pitchFamily="34" charset="0"/>
            <a:buChar char="×"/>
          </a:pPr>
          <a:r>
            <a:rPr lang="en-US" sz="1200" b="1" dirty="0"/>
            <a:t>Providing shelter to those under the influence who do not pose a threat </a:t>
          </a:r>
        </a:p>
      </dgm:t>
    </dgm:pt>
    <dgm:pt modelId="{420168E1-36CB-469B-B2FA-61D4D6885DB4}" type="parTrans" cxnId="{BFB7CF4B-02BF-4517-8A53-3E0C84DD6FE2}">
      <dgm:prSet/>
      <dgm:spPr/>
      <dgm:t>
        <a:bodyPr/>
        <a:lstStyle/>
        <a:p>
          <a:endParaRPr lang="en-US" sz="1200" b="1"/>
        </a:p>
      </dgm:t>
    </dgm:pt>
    <dgm:pt modelId="{BD6BE0E3-8BDB-4B94-8EA5-F969B926C20B}" type="sibTrans" cxnId="{BFB7CF4B-02BF-4517-8A53-3E0C84DD6FE2}">
      <dgm:prSet/>
      <dgm:spPr/>
      <dgm:t>
        <a:bodyPr/>
        <a:lstStyle/>
        <a:p>
          <a:endParaRPr lang="en-US" sz="1200" b="1"/>
        </a:p>
      </dgm:t>
    </dgm:pt>
    <dgm:pt modelId="{C9411B84-7488-470A-A2A9-798DB015C3DC}">
      <dgm:prSet custT="1"/>
      <dgm:spPr/>
      <dgm:t>
        <a:bodyPr/>
        <a:lstStyle/>
        <a:p>
          <a:r>
            <a:rPr lang="en-US" sz="1200" b="1" dirty="0"/>
            <a:t>Rigid rules and requirements </a:t>
          </a:r>
        </a:p>
        <a:p>
          <a:r>
            <a:rPr lang="en-US" sz="1200" b="1" dirty="0"/>
            <a:t>vs.</a:t>
          </a:r>
        </a:p>
        <a:p>
          <a:r>
            <a:rPr lang="en-US" sz="1200" b="1" dirty="0"/>
            <a:t> granting autonomy when it doesn’t pose a threat to others</a:t>
          </a:r>
        </a:p>
      </dgm:t>
    </dgm:pt>
    <dgm:pt modelId="{65D72725-7F4C-4272-B453-3482D6039CEC}" type="parTrans" cxnId="{21444758-7285-4FCF-8DCE-74D3723A5319}">
      <dgm:prSet/>
      <dgm:spPr/>
      <dgm:t>
        <a:bodyPr/>
        <a:lstStyle/>
        <a:p>
          <a:endParaRPr lang="en-US" sz="1200" b="1"/>
        </a:p>
      </dgm:t>
    </dgm:pt>
    <dgm:pt modelId="{7CA09113-20AA-4811-8F23-6FFF65D98150}" type="sibTrans" cxnId="{21444758-7285-4FCF-8DCE-74D3723A5319}">
      <dgm:prSet/>
      <dgm:spPr/>
      <dgm:t>
        <a:bodyPr/>
        <a:lstStyle/>
        <a:p>
          <a:endParaRPr lang="en-US" sz="1200" b="1"/>
        </a:p>
      </dgm:t>
    </dgm:pt>
    <dgm:pt modelId="{8D3D6D98-F52A-4720-99C5-5EC8BB078803}">
      <dgm:prSet custT="1"/>
      <dgm:spPr/>
      <dgm:t>
        <a:bodyPr/>
        <a:lstStyle/>
        <a:p>
          <a:r>
            <a:rPr lang="en-US" sz="1200" b="1" dirty="0"/>
            <a:t>Strict curfews </a:t>
          </a:r>
        </a:p>
        <a:p>
          <a:r>
            <a:rPr lang="en-US" sz="1200" b="1" dirty="0"/>
            <a:t>vs. </a:t>
          </a:r>
        </a:p>
        <a:p>
          <a:r>
            <a:rPr lang="en-US" sz="1200" b="1" dirty="0"/>
            <a:t>allowing exceptions when deemed practical</a:t>
          </a:r>
        </a:p>
      </dgm:t>
    </dgm:pt>
    <dgm:pt modelId="{0CB0B663-F069-4D5C-A185-2C3AFBE96E28}" type="parTrans" cxnId="{B4376023-B274-43E8-9E28-76F14864C78B}">
      <dgm:prSet/>
      <dgm:spPr/>
      <dgm:t>
        <a:bodyPr/>
        <a:lstStyle/>
        <a:p>
          <a:endParaRPr lang="en-US" sz="1200" b="1"/>
        </a:p>
      </dgm:t>
    </dgm:pt>
    <dgm:pt modelId="{60966B35-C92F-4109-A981-785395356D71}" type="sibTrans" cxnId="{B4376023-B274-43E8-9E28-76F14864C78B}">
      <dgm:prSet/>
      <dgm:spPr/>
      <dgm:t>
        <a:bodyPr/>
        <a:lstStyle/>
        <a:p>
          <a:endParaRPr lang="en-US" sz="1200" b="1"/>
        </a:p>
      </dgm:t>
    </dgm:pt>
    <dgm:pt modelId="{F8A72260-7F79-470B-85E5-BA4EA129D5DD}">
      <dgm:prSet custT="1"/>
      <dgm:spPr/>
      <dgm:t>
        <a:bodyPr/>
        <a:lstStyle/>
        <a:p>
          <a:r>
            <a:rPr lang="en-US" sz="1200" b="1" dirty="0"/>
            <a:t>Mandatory program participation </a:t>
          </a:r>
        </a:p>
        <a:p>
          <a:r>
            <a:rPr lang="en-US" sz="1200" b="1" dirty="0"/>
            <a:t>vs.</a:t>
          </a:r>
        </a:p>
        <a:p>
          <a:r>
            <a:rPr lang="en-US" sz="1200" b="1" dirty="0"/>
            <a:t>shelter provided with no exceptions</a:t>
          </a:r>
        </a:p>
      </dgm:t>
    </dgm:pt>
    <dgm:pt modelId="{07D8A082-CABA-4C05-B7B9-5B86B6286684}" type="parTrans" cxnId="{8DAE9D22-042F-4641-8823-893912DD059A}">
      <dgm:prSet/>
      <dgm:spPr/>
      <dgm:t>
        <a:bodyPr/>
        <a:lstStyle/>
        <a:p>
          <a:endParaRPr lang="en-US" sz="1200" b="1"/>
        </a:p>
      </dgm:t>
    </dgm:pt>
    <dgm:pt modelId="{FC2C01B9-0121-4492-9115-98FB0FA82537}" type="sibTrans" cxnId="{8DAE9D22-042F-4641-8823-893912DD059A}">
      <dgm:prSet/>
      <dgm:spPr/>
      <dgm:t>
        <a:bodyPr/>
        <a:lstStyle/>
        <a:p>
          <a:endParaRPr lang="en-US" sz="1200" b="1"/>
        </a:p>
      </dgm:t>
    </dgm:pt>
    <dgm:pt modelId="{8D032EEA-2CAC-4334-9867-A2D4DED6050A}">
      <dgm:prSet custT="1"/>
      <dgm:spPr/>
      <dgm:t>
        <a:bodyPr/>
        <a:lstStyle/>
        <a:p>
          <a:r>
            <a:rPr lang="en-US" sz="1200" b="1" dirty="0"/>
            <a:t>Background checks, criminal records </a:t>
          </a:r>
        </a:p>
        <a:p>
          <a:r>
            <a:rPr lang="en-US" sz="1200" b="1" dirty="0"/>
            <a:t>vs. </a:t>
          </a:r>
        </a:p>
        <a:p>
          <a:r>
            <a:rPr lang="en-US" sz="1200" b="1" dirty="0"/>
            <a:t>admission of all if it doesn’t impede on the safety of others</a:t>
          </a:r>
        </a:p>
      </dgm:t>
    </dgm:pt>
    <dgm:pt modelId="{927D7303-084A-4D67-BF52-BC5314C1551A}" type="parTrans" cxnId="{550DC215-C7C0-44EA-875A-E6F8BB4E4C7F}">
      <dgm:prSet/>
      <dgm:spPr/>
      <dgm:t>
        <a:bodyPr/>
        <a:lstStyle/>
        <a:p>
          <a:endParaRPr lang="en-US" sz="1200" b="1"/>
        </a:p>
      </dgm:t>
    </dgm:pt>
    <dgm:pt modelId="{D2FE5A71-ECFD-4782-9E2A-42FE928816C5}" type="sibTrans" cxnId="{550DC215-C7C0-44EA-875A-E6F8BB4E4C7F}">
      <dgm:prSet/>
      <dgm:spPr/>
      <dgm:t>
        <a:bodyPr/>
        <a:lstStyle/>
        <a:p>
          <a:endParaRPr lang="en-US" sz="1200" b="1"/>
        </a:p>
      </dgm:t>
    </dgm:pt>
    <dgm:pt modelId="{BA9D5F5C-4995-41C4-A8E7-916ADF4B5384}">
      <dgm:prSet custT="1"/>
      <dgm:spPr/>
      <dgm:t>
        <a:bodyPr/>
        <a:lstStyle/>
        <a:p>
          <a:r>
            <a:rPr lang="en-US" sz="1200" b="1" dirty="0"/>
            <a:t>Must have a job or income </a:t>
          </a:r>
        </a:p>
        <a:p>
          <a:r>
            <a:rPr lang="en-US" sz="1200" b="1" dirty="0"/>
            <a:t>vs.</a:t>
          </a:r>
        </a:p>
        <a:p>
          <a:r>
            <a:rPr lang="en-US" sz="1200" b="1" dirty="0"/>
            <a:t>allowing entry then using case management and supportive services to help the client gain income and housing</a:t>
          </a:r>
        </a:p>
      </dgm:t>
    </dgm:pt>
    <dgm:pt modelId="{32C82CD3-3B18-4BCE-B05C-4E780DB6DFE9}" type="parTrans" cxnId="{403C3A24-8BB0-4C20-B398-BAA3F91CED5F}">
      <dgm:prSet/>
      <dgm:spPr/>
      <dgm:t>
        <a:bodyPr/>
        <a:lstStyle/>
        <a:p>
          <a:endParaRPr lang="en-US" sz="1200" b="1"/>
        </a:p>
      </dgm:t>
    </dgm:pt>
    <dgm:pt modelId="{BE67E41F-90C5-42D2-BCAB-D0B552ED86CF}" type="sibTrans" cxnId="{403C3A24-8BB0-4C20-B398-BAA3F91CED5F}">
      <dgm:prSet/>
      <dgm:spPr/>
      <dgm:t>
        <a:bodyPr/>
        <a:lstStyle/>
        <a:p>
          <a:endParaRPr lang="en-US" sz="1200" b="1"/>
        </a:p>
      </dgm:t>
    </dgm:pt>
    <dgm:pt modelId="{0542DD86-0D5E-45C5-B768-FB36242DC9CA}" type="pres">
      <dgm:prSet presAssocID="{00EC5573-34D4-43B4-BF5F-B22FC91E3968}" presName="Name0" presStyleCnt="0">
        <dgm:presLayoutVars>
          <dgm:chPref val="1"/>
          <dgm:dir/>
          <dgm:animOne val="branch"/>
          <dgm:animLvl val="lvl"/>
          <dgm:resizeHandles/>
        </dgm:presLayoutVars>
      </dgm:prSet>
      <dgm:spPr/>
    </dgm:pt>
    <dgm:pt modelId="{CC24C642-73AF-48D3-A7DD-D656D6895B4B}" type="pres">
      <dgm:prSet presAssocID="{2021035F-3779-4F7E-8E0D-B658592FDD19}" presName="vertOne" presStyleCnt="0"/>
      <dgm:spPr/>
    </dgm:pt>
    <dgm:pt modelId="{40E1A8C2-A71E-4AD5-BCD8-1F998B76F560}" type="pres">
      <dgm:prSet presAssocID="{2021035F-3779-4F7E-8E0D-B658592FDD19}" presName="txOne" presStyleLbl="node0" presStyleIdx="0" presStyleCnt="6" custLinFactNeighborX="308" custLinFactNeighborY="-3476">
        <dgm:presLayoutVars>
          <dgm:chPref val="3"/>
        </dgm:presLayoutVars>
      </dgm:prSet>
      <dgm:spPr/>
    </dgm:pt>
    <dgm:pt modelId="{2BA9E75C-388E-4225-A385-EF5182B7ED76}" type="pres">
      <dgm:prSet presAssocID="{2021035F-3779-4F7E-8E0D-B658592FDD19}" presName="horzOne" presStyleCnt="0"/>
      <dgm:spPr/>
    </dgm:pt>
    <dgm:pt modelId="{378A824B-F817-4030-8108-0761C887E9AD}" type="pres">
      <dgm:prSet presAssocID="{BD6BE0E3-8BDB-4B94-8EA5-F969B926C20B}" presName="sibSpaceOne" presStyleCnt="0"/>
      <dgm:spPr/>
    </dgm:pt>
    <dgm:pt modelId="{D2297653-45B0-4AEB-95CA-1B2F0F62742E}" type="pres">
      <dgm:prSet presAssocID="{C9411B84-7488-470A-A2A9-798DB015C3DC}" presName="vertOne" presStyleCnt="0"/>
      <dgm:spPr/>
    </dgm:pt>
    <dgm:pt modelId="{127431DB-9041-419C-AA02-F3FBC9562448}" type="pres">
      <dgm:prSet presAssocID="{C9411B84-7488-470A-A2A9-798DB015C3DC}" presName="txOne" presStyleLbl="node0" presStyleIdx="1" presStyleCnt="6">
        <dgm:presLayoutVars>
          <dgm:chPref val="3"/>
        </dgm:presLayoutVars>
      </dgm:prSet>
      <dgm:spPr/>
    </dgm:pt>
    <dgm:pt modelId="{78A48F01-DA40-44A5-BC5A-5883DA26179E}" type="pres">
      <dgm:prSet presAssocID="{C9411B84-7488-470A-A2A9-798DB015C3DC}" presName="horzOne" presStyleCnt="0"/>
      <dgm:spPr/>
    </dgm:pt>
    <dgm:pt modelId="{BD04C83A-BF84-409A-90D3-99B79CFF8620}" type="pres">
      <dgm:prSet presAssocID="{7CA09113-20AA-4811-8F23-6FFF65D98150}" presName="sibSpaceOne" presStyleCnt="0"/>
      <dgm:spPr/>
    </dgm:pt>
    <dgm:pt modelId="{6826F01E-E0E6-45FE-B600-0F009D81A360}" type="pres">
      <dgm:prSet presAssocID="{8D3D6D98-F52A-4720-99C5-5EC8BB078803}" presName="vertOne" presStyleCnt="0"/>
      <dgm:spPr/>
    </dgm:pt>
    <dgm:pt modelId="{1F61A18F-9F0B-4376-9607-AAC3280EF220}" type="pres">
      <dgm:prSet presAssocID="{8D3D6D98-F52A-4720-99C5-5EC8BB078803}" presName="txOne" presStyleLbl="node0" presStyleIdx="2" presStyleCnt="6">
        <dgm:presLayoutVars>
          <dgm:chPref val="3"/>
        </dgm:presLayoutVars>
      </dgm:prSet>
      <dgm:spPr/>
    </dgm:pt>
    <dgm:pt modelId="{79C78013-0D48-45ED-96A7-AD76E7D13441}" type="pres">
      <dgm:prSet presAssocID="{8D3D6D98-F52A-4720-99C5-5EC8BB078803}" presName="horzOne" presStyleCnt="0"/>
      <dgm:spPr/>
    </dgm:pt>
    <dgm:pt modelId="{5E46CB92-5C88-4403-9EB7-78E79C4BB388}" type="pres">
      <dgm:prSet presAssocID="{60966B35-C92F-4109-A981-785395356D71}" presName="sibSpaceOne" presStyleCnt="0"/>
      <dgm:spPr/>
    </dgm:pt>
    <dgm:pt modelId="{90DF5438-822D-4284-929D-5344CD385394}" type="pres">
      <dgm:prSet presAssocID="{F8A72260-7F79-470B-85E5-BA4EA129D5DD}" presName="vertOne" presStyleCnt="0"/>
      <dgm:spPr/>
    </dgm:pt>
    <dgm:pt modelId="{8976BA94-45D4-4932-9C62-D2765722DB56}" type="pres">
      <dgm:prSet presAssocID="{F8A72260-7F79-470B-85E5-BA4EA129D5DD}" presName="txOne" presStyleLbl="node0" presStyleIdx="3" presStyleCnt="6">
        <dgm:presLayoutVars>
          <dgm:chPref val="3"/>
        </dgm:presLayoutVars>
      </dgm:prSet>
      <dgm:spPr/>
    </dgm:pt>
    <dgm:pt modelId="{A0F61DBF-C9A0-4F75-8FAB-31B597F4E2CB}" type="pres">
      <dgm:prSet presAssocID="{F8A72260-7F79-470B-85E5-BA4EA129D5DD}" presName="horzOne" presStyleCnt="0"/>
      <dgm:spPr/>
    </dgm:pt>
    <dgm:pt modelId="{F544C619-B86A-4721-BB6E-E55EBF38A495}" type="pres">
      <dgm:prSet presAssocID="{FC2C01B9-0121-4492-9115-98FB0FA82537}" presName="sibSpaceOne" presStyleCnt="0"/>
      <dgm:spPr/>
    </dgm:pt>
    <dgm:pt modelId="{F7BB59B8-6D7E-4797-9C5E-45CEC101E582}" type="pres">
      <dgm:prSet presAssocID="{8D032EEA-2CAC-4334-9867-A2D4DED6050A}" presName="vertOne" presStyleCnt="0"/>
      <dgm:spPr/>
    </dgm:pt>
    <dgm:pt modelId="{8A68B46E-FC90-48B2-B330-684DFA8F3A38}" type="pres">
      <dgm:prSet presAssocID="{8D032EEA-2CAC-4334-9867-A2D4DED6050A}" presName="txOne" presStyleLbl="node0" presStyleIdx="4" presStyleCnt="6">
        <dgm:presLayoutVars>
          <dgm:chPref val="3"/>
        </dgm:presLayoutVars>
      </dgm:prSet>
      <dgm:spPr/>
    </dgm:pt>
    <dgm:pt modelId="{CA71026D-C8A3-4487-B6B0-D912E56A12BA}" type="pres">
      <dgm:prSet presAssocID="{8D032EEA-2CAC-4334-9867-A2D4DED6050A}" presName="horzOne" presStyleCnt="0"/>
      <dgm:spPr/>
    </dgm:pt>
    <dgm:pt modelId="{81F6BA87-059B-4083-AC0C-DC6F9EEBB627}" type="pres">
      <dgm:prSet presAssocID="{D2FE5A71-ECFD-4782-9E2A-42FE928816C5}" presName="sibSpaceOne" presStyleCnt="0"/>
      <dgm:spPr/>
    </dgm:pt>
    <dgm:pt modelId="{C5862BF4-6D33-489B-8351-7C5F627E8EC1}" type="pres">
      <dgm:prSet presAssocID="{BA9D5F5C-4995-41C4-A8E7-916ADF4B5384}" presName="vertOne" presStyleCnt="0"/>
      <dgm:spPr/>
    </dgm:pt>
    <dgm:pt modelId="{3390DB43-33E0-4DF1-82FC-51AA8F3E559A}" type="pres">
      <dgm:prSet presAssocID="{BA9D5F5C-4995-41C4-A8E7-916ADF4B5384}" presName="txOne" presStyleLbl="node0" presStyleIdx="5" presStyleCnt="6">
        <dgm:presLayoutVars>
          <dgm:chPref val="3"/>
        </dgm:presLayoutVars>
      </dgm:prSet>
      <dgm:spPr/>
    </dgm:pt>
    <dgm:pt modelId="{285B8E96-D862-4FE2-B3F5-46A9CC7C941E}" type="pres">
      <dgm:prSet presAssocID="{BA9D5F5C-4995-41C4-A8E7-916ADF4B5384}" presName="horzOne" presStyleCnt="0"/>
      <dgm:spPr/>
    </dgm:pt>
  </dgm:ptLst>
  <dgm:cxnLst>
    <dgm:cxn modelId="{2C1CE710-EAA5-4292-871E-E29A8320F358}" type="presOf" srcId="{BA9D5F5C-4995-41C4-A8E7-916ADF4B5384}" destId="{3390DB43-33E0-4DF1-82FC-51AA8F3E559A}" srcOrd="0" destOrd="0" presId="urn:microsoft.com/office/officeart/2005/8/layout/hierarchy4"/>
    <dgm:cxn modelId="{75ACD612-00F4-47E3-9803-676E287FF09B}" type="presOf" srcId="{8D3D6D98-F52A-4720-99C5-5EC8BB078803}" destId="{1F61A18F-9F0B-4376-9607-AAC3280EF220}" srcOrd="0" destOrd="0" presId="urn:microsoft.com/office/officeart/2005/8/layout/hierarchy4"/>
    <dgm:cxn modelId="{550DC215-C7C0-44EA-875A-E6F8BB4E4C7F}" srcId="{00EC5573-34D4-43B4-BF5F-B22FC91E3968}" destId="{8D032EEA-2CAC-4334-9867-A2D4DED6050A}" srcOrd="4" destOrd="0" parTransId="{927D7303-084A-4D67-BF52-BC5314C1551A}" sibTransId="{D2FE5A71-ECFD-4782-9E2A-42FE928816C5}"/>
    <dgm:cxn modelId="{8DAE9D22-042F-4641-8823-893912DD059A}" srcId="{00EC5573-34D4-43B4-BF5F-B22FC91E3968}" destId="{F8A72260-7F79-470B-85E5-BA4EA129D5DD}" srcOrd="3" destOrd="0" parTransId="{07D8A082-CABA-4C05-B7B9-5B86B6286684}" sibTransId="{FC2C01B9-0121-4492-9115-98FB0FA82537}"/>
    <dgm:cxn modelId="{B4376023-B274-43E8-9E28-76F14864C78B}" srcId="{00EC5573-34D4-43B4-BF5F-B22FC91E3968}" destId="{8D3D6D98-F52A-4720-99C5-5EC8BB078803}" srcOrd="2" destOrd="0" parTransId="{0CB0B663-F069-4D5C-A185-2C3AFBE96E28}" sibTransId="{60966B35-C92F-4109-A981-785395356D71}"/>
    <dgm:cxn modelId="{403C3A24-8BB0-4C20-B398-BAA3F91CED5F}" srcId="{00EC5573-34D4-43B4-BF5F-B22FC91E3968}" destId="{BA9D5F5C-4995-41C4-A8E7-916ADF4B5384}" srcOrd="5" destOrd="0" parTransId="{32C82CD3-3B18-4BCE-B05C-4E780DB6DFE9}" sibTransId="{BE67E41F-90C5-42D2-BCAB-D0B552ED86CF}"/>
    <dgm:cxn modelId="{65722A5D-DF54-4C37-8794-20E6C4AF80AC}" type="presOf" srcId="{C9411B84-7488-470A-A2A9-798DB015C3DC}" destId="{127431DB-9041-419C-AA02-F3FBC9562448}" srcOrd="0" destOrd="0" presId="urn:microsoft.com/office/officeart/2005/8/layout/hierarchy4"/>
    <dgm:cxn modelId="{BFB7CF4B-02BF-4517-8A53-3E0C84DD6FE2}" srcId="{00EC5573-34D4-43B4-BF5F-B22FC91E3968}" destId="{2021035F-3779-4F7E-8E0D-B658592FDD19}" srcOrd="0" destOrd="0" parTransId="{420168E1-36CB-469B-B2FA-61D4D6885DB4}" sibTransId="{BD6BE0E3-8BDB-4B94-8EA5-F969B926C20B}"/>
    <dgm:cxn modelId="{5C548B6E-45F9-4972-9649-7BD899608946}" type="presOf" srcId="{2021035F-3779-4F7E-8E0D-B658592FDD19}" destId="{40E1A8C2-A71E-4AD5-BCD8-1F998B76F560}" srcOrd="0" destOrd="0" presId="urn:microsoft.com/office/officeart/2005/8/layout/hierarchy4"/>
    <dgm:cxn modelId="{21444758-7285-4FCF-8DCE-74D3723A5319}" srcId="{00EC5573-34D4-43B4-BF5F-B22FC91E3968}" destId="{C9411B84-7488-470A-A2A9-798DB015C3DC}" srcOrd="1" destOrd="0" parTransId="{65D72725-7F4C-4272-B453-3482D6039CEC}" sibTransId="{7CA09113-20AA-4811-8F23-6FFF65D98150}"/>
    <dgm:cxn modelId="{528C5F9E-B200-451B-A555-A9CFB74BD73A}" type="presOf" srcId="{F8A72260-7F79-470B-85E5-BA4EA129D5DD}" destId="{8976BA94-45D4-4932-9C62-D2765722DB56}" srcOrd="0" destOrd="0" presId="urn:microsoft.com/office/officeart/2005/8/layout/hierarchy4"/>
    <dgm:cxn modelId="{FCA804B0-89FD-4BAF-81A4-8B2F61E45460}" type="presOf" srcId="{8D032EEA-2CAC-4334-9867-A2D4DED6050A}" destId="{8A68B46E-FC90-48B2-B330-684DFA8F3A38}" srcOrd="0" destOrd="0" presId="urn:microsoft.com/office/officeart/2005/8/layout/hierarchy4"/>
    <dgm:cxn modelId="{2581D8EF-A374-4572-9E0D-ADD224C332F0}" type="presOf" srcId="{00EC5573-34D4-43B4-BF5F-B22FC91E3968}" destId="{0542DD86-0D5E-45C5-B768-FB36242DC9CA}" srcOrd="0" destOrd="0" presId="urn:microsoft.com/office/officeart/2005/8/layout/hierarchy4"/>
    <dgm:cxn modelId="{9D1C9191-CAB5-4A0E-AA4B-FB1263383AEF}" type="presParOf" srcId="{0542DD86-0D5E-45C5-B768-FB36242DC9CA}" destId="{CC24C642-73AF-48D3-A7DD-D656D6895B4B}" srcOrd="0" destOrd="0" presId="urn:microsoft.com/office/officeart/2005/8/layout/hierarchy4"/>
    <dgm:cxn modelId="{2ACDC611-F774-4BFC-88C8-93CBCD0B3943}" type="presParOf" srcId="{CC24C642-73AF-48D3-A7DD-D656D6895B4B}" destId="{40E1A8C2-A71E-4AD5-BCD8-1F998B76F560}" srcOrd="0" destOrd="0" presId="urn:microsoft.com/office/officeart/2005/8/layout/hierarchy4"/>
    <dgm:cxn modelId="{404396FD-5852-4003-85C6-E14F28D7124E}" type="presParOf" srcId="{CC24C642-73AF-48D3-A7DD-D656D6895B4B}" destId="{2BA9E75C-388E-4225-A385-EF5182B7ED76}" srcOrd="1" destOrd="0" presId="urn:microsoft.com/office/officeart/2005/8/layout/hierarchy4"/>
    <dgm:cxn modelId="{5958CC18-8A54-457B-81BD-B868B1B205E1}" type="presParOf" srcId="{0542DD86-0D5E-45C5-B768-FB36242DC9CA}" destId="{378A824B-F817-4030-8108-0761C887E9AD}" srcOrd="1" destOrd="0" presId="urn:microsoft.com/office/officeart/2005/8/layout/hierarchy4"/>
    <dgm:cxn modelId="{85DAC273-0048-4CC7-BB03-1199DA1FB158}" type="presParOf" srcId="{0542DD86-0D5E-45C5-B768-FB36242DC9CA}" destId="{D2297653-45B0-4AEB-95CA-1B2F0F62742E}" srcOrd="2" destOrd="0" presId="urn:microsoft.com/office/officeart/2005/8/layout/hierarchy4"/>
    <dgm:cxn modelId="{2E519D0E-EA9C-4221-80D5-715E3300F7EE}" type="presParOf" srcId="{D2297653-45B0-4AEB-95CA-1B2F0F62742E}" destId="{127431DB-9041-419C-AA02-F3FBC9562448}" srcOrd="0" destOrd="0" presId="urn:microsoft.com/office/officeart/2005/8/layout/hierarchy4"/>
    <dgm:cxn modelId="{370BE791-7D27-4758-9A60-233F67220961}" type="presParOf" srcId="{D2297653-45B0-4AEB-95CA-1B2F0F62742E}" destId="{78A48F01-DA40-44A5-BC5A-5883DA26179E}" srcOrd="1" destOrd="0" presId="urn:microsoft.com/office/officeart/2005/8/layout/hierarchy4"/>
    <dgm:cxn modelId="{E3518874-AD24-499A-9C81-F416018EC1D5}" type="presParOf" srcId="{0542DD86-0D5E-45C5-B768-FB36242DC9CA}" destId="{BD04C83A-BF84-409A-90D3-99B79CFF8620}" srcOrd="3" destOrd="0" presId="urn:microsoft.com/office/officeart/2005/8/layout/hierarchy4"/>
    <dgm:cxn modelId="{170FA9F9-FDF4-4842-9F70-82BDC04C48C2}" type="presParOf" srcId="{0542DD86-0D5E-45C5-B768-FB36242DC9CA}" destId="{6826F01E-E0E6-45FE-B600-0F009D81A360}" srcOrd="4" destOrd="0" presId="urn:microsoft.com/office/officeart/2005/8/layout/hierarchy4"/>
    <dgm:cxn modelId="{05E0D5B3-A8AE-425C-BFE7-9CC8FF346EBC}" type="presParOf" srcId="{6826F01E-E0E6-45FE-B600-0F009D81A360}" destId="{1F61A18F-9F0B-4376-9607-AAC3280EF220}" srcOrd="0" destOrd="0" presId="urn:microsoft.com/office/officeart/2005/8/layout/hierarchy4"/>
    <dgm:cxn modelId="{2F717BFF-8A89-43B3-BC2E-39C34EC84839}" type="presParOf" srcId="{6826F01E-E0E6-45FE-B600-0F009D81A360}" destId="{79C78013-0D48-45ED-96A7-AD76E7D13441}" srcOrd="1" destOrd="0" presId="urn:microsoft.com/office/officeart/2005/8/layout/hierarchy4"/>
    <dgm:cxn modelId="{C72608A1-4F1E-41D5-8D81-9F75D51F9F87}" type="presParOf" srcId="{0542DD86-0D5E-45C5-B768-FB36242DC9CA}" destId="{5E46CB92-5C88-4403-9EB7-78E79C4BB388}" srcOrd="5" destOrd="0" presId="urn:microsoft.com/office/officeart/2005/8/layout/hierarchy4"/>
    <dgm:cxn modelId="{0E2279B7-50C8-4584-A618-EE3F9D677957}" type="presParOf" srcId="{0542DD86-0D5E-45C5-B768-FB36242DC9CA}" destId="{90DF5438-822D-4284-929D-5344CD385394}" srcOrd="6" destOrd="0" presId="urn:microsoft.com/office/officeart/2005/8/layout/hierarchy4"/>
    <dgm:cxn modelId="{52642BB0-1EEA-4048-BEF2-5822EDD7B38E}" type="presParOf" srcId="{90DF5438-822D-4284-929D-5344CD385394}" destId="{8976BA94-45D4-4932-9C62-D2765722DB56}" srcOrd="0" destOrd="0" presId="urn:microsoft.com/office/officeart/2005/8/layout/hierarchy4"/>
    <dgm:cxn modelId="{695373FA-C535-4EEA-913E-8C471096AEA3}" type="presParOf" srcId="{90DF5438-822D-4284-929D-5344CD385394}" destId="{A0F61DBF-C9A0-4F75-8FAB-31B597F4E2CB}" srcOrd="1" destOrd="0" presId="urn:microsoft.com/office/officeart/2005/8/layout/hierarchy4"/>
    <dgm:cxn modelId="{002D6658-0D8E-4B0B-A67A-A020FC6A9608}" type="presParOf" srcId="{0542DD86-0D5E-45C5-B768-FB36242DC9CA}" destId="{F544C619-B86A-4721-BB6E-E55EBF38A495}" srcOrd="7" destOrd="0" presId="urn:microsoft.com/office/officeart/2005/8/layout/hierarchy4"/>
    <dgm:cxn modelId="{45DF36A3-45DF-496A-85C3-933E579400AF}" type="presParOf" srcId="{0542DD86-0D5E-45C5-B768-FB36242DC9CA}" destId="{F7BB59B8-6D7E-4797-9C5E-45CEC101E582}" srcOrd="8" destOrd="0" presId="urn:microsoft.com/office/officeart/2005/8/layout/hierarchy4"/>
    <dgm:cxn modelId="{7C5C3F34-267F-43AF-BFEE-A847112246B4}" type="presParOf" srcId="{F7BB59B8-6D7E-4797-9C5E-45CEC101E582}" destId="{8A68B46E-FC90-48B2-B330-684DFA8F3A38}" srcOrd="0" destOrd="0" presId="urn:microsoft.com/office/officeart/2005/8/layout/hierarchy4"/>
    <dgm:cxn modelId="{1D883F35-55D5-4D59-AE47-7C3C44F21162}" type="presParOf" srcId="{F7BB59B8-6D7E-4797-9C5E-45CEC101E582}" destId="{CA71026D-C8A3-4487-B6B0-D912E56A12BA}" srcOrd="1" destOrd="0" presId="urn:microsoft.com/office/officeart/2005/8/layout/hierarchy4"/>
    <dgm:cxn modelId="{3B0A24C2-9716-4708-8B21-DE2E12C47C19}" type="presParOf" srcId="{0542DD86-0D5E-45C5-B768-FB36242DC9CA}" destId="{81F6BA87-059B-4083-AC0C-DC6F9EEBB627}" srcOrd="9" destOrd="0" presId="urn:microsoft.com/office/officeart/2005/8/layout/hierarchy4"/>
    <dgm:cxn modelId="{1AF858FC-0990-449E-A77E-F6F92C9BDC7F}" type="presParOf" srcId="{0542DD86-0D5E-45C5-B768-FB36242DC9CA}" destId="{C5862BF4-6D33-489B-8351-7C5F627E8EC1}" srcOrd="10" destOrd="0" presId="urn:microsoft.com/office/officeart/2005/8/layout/hierarchy4"/>
    <dgm:cxn modelId="{0D938AF2-C6CB-445A-AFEA-E5C414D61524}" type="presParOf" srcId="{C5862BF4-6D33-489B-8351-7C5F627E8EC1}" destId="{3390DB43-33E0-4DF1-82FC-51AA8F3E559A}" srcOrd="0" destOrd="0" presId="urn:microsoft.com/office/officeart/2005/8/layout/hierarchy4"/>
    <dgm:cxn modelId="{921364B5-10EA-4967-81FB-EA54D343B8D4}" type="presParOf" srcId="{C5862BF4-6D33-489B-8351-7C5F627E8EC1}" destId="{285B8E96-D862-4FE2-B3F5-46A9CC7C941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31EEA-D40C-4BBF-9641-670E71D111DE}"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41504AD8-CE3D-4BE5-A6B0-B671CF891C3B}">
      <dgm:prSet/>
      <dgm:spPr/>
      <dgm:t>
        <a:bodyPr/>
        <a:lstStyle/>
        <a:p>
          <a:r>
            <a:rPr lang="en-US" dirty="0"/>
            <a:t>All THDA ESG projects must receive an approved environmental review from THDA, pursuant to 24 CFR part 58, before any ESG funds may be committed.</a:t>
          </a:r>
        </a:p>
      </dgm:t>
    </dgm:pt>
    <dgm:pt modelId="{E75F1F62-E82D-4697-8048-8105694374E3}" type="parTrans" cxnId="{81B0C153-8471-44DD-A8DF-0DA7BB778682}">
      <dgm:prSet/>
      <dgm:spPr/>
      <dgm:t>
        <a:bodyPr/>
        <a:lstStyle/>
        <a:p>
          <a:endParaRPr lang="en-US"/>
        </a:p>
      </dgm:t>
    </dgm:pt>
    <dgm:pt modelId="{F66FE2D0-5128-4638-BEF6-BBB924F953B8}" type="sibTrans" cxnId="{81B0C153-8471-44DD-A8DF-0DA7BB778682}">
      <dgm:prSet/>
      <dgm:spPr/>
      <dgm:t>
        <a:bodyPr/>
        <a:lstStyle/>
        <a:p>
          <a:endParaRPr lang="en-US"/>
        </a:p>
      </dgm:t>
    </dgm:pt>
    <dgm:pt modelId="{C6722504-37B6-4BA0-8C9F-78EDE91149D0}">
      <dgm:prSet/>
      <dgm:spPr/>
      <dgm:t>
        <a:bodyPr/>
        <a:lstStyle/>
        <a:p>
          <a:r>
            <a:rPr lang="en-US" dirty="0"/>
            <a:t>After awards are announced and prior to the contract start date, THDA will send each grantee an Environmental Review Questionnaire. This questionnaire helps us accurately determine the level of review needed.</a:t>
          </a:r>
        </a:p>
      </dgm:t>
    </dgm:pt>
    <dgm:pt modelId="{8074D3DB-0A3A-40A3-B9C6-54BD81D20F60}" type="parTrans" cxnId="{29061D0C-6E9A-4BAE-8F27-9101C73B842F}">
      <dgm:prSet/>
      <dgm:spPr/>
      <dgm:t>
        <a:bodyPr/>
        <a:lstStyle/>
        <a:p>
          <a:endParaRPr lang="en-US"/>
        </a:p>
      </dgm:t>
    </dgm:pt>
    <dgm:pt modelId="{92854F84-BF2B-44D7-977F-501D7B534F4B}" type="sibTrans" cxnId="{29061D0C-6E9A-4BAE-8F27-9101C73B842F}">
      <dgm:prSet/>
      <dgm:spPr/>
      <dgm:t>
        <a:bodyPr/>
        <a:lstStyle/>
        <a:p>
          <a:endParaRPr lang="en-US"/>
        </a:p>
      </dgm:t>
    </dgm:pt>
    <dgm:pt modelId="{ED4B3BCC-97B2-47EF-830B-A4B8C3EEB843}">
      <dgm:prSet/>
      <dgm:spPr/>
      <dgm:t>
        <a:bodyPr/>
        <a:lstStyle/>
        <a:p>
          <a:r>
            <a:rPr lang="en-US"/>
            <a:t>THDA completes this review on behalf of the grantees. </a:t>
          </a:r>
        </a:p>
      </dgm:t>
    </dgm:pt>
    <dgm:pt modelId="{EDC68657-7868-40AD-99C1-8A51B2E83ACA}" type="parTrans" cxnId="{651A9B19-AE65-468F-924B-400537B2BCF3}">
      <dgm:prSet/>
      <dgm:spPr/>
      <dgm:t>
        <a:bodyPr/>
        <a:lstStyle/>
        <a:p>
          <a:endParaRPr lang="en-US"/>
        </a:p>
      </dgm:t>
    </dgm:pt>
    <dgm:pt modelId="{3FC5FDFA-9DEC-4DD0-A336-9ABA6A90E168}" type="sibTrans" cxnId="{651A9B19-AE65-468F-924B-400537B2BCF3}">
      <dgm:prSet/>
      <dgm:spPr/>
      <dgm:t>
        <a:bodyPr/>
        <a:lstStyle/>
        <a:p>
          <a:endParaRPr lang="en-US"/>
        </a:p>
      </dgm:t>
    </dgm:pt>
    <dgm:pt modelId="{C84FFF7E-1A23-4050-B990-9FE25334F437}" type="pres">
      <dgm:prSet presAssocID="{DCA31EEA-D40C-4BBF-9641-670E71D111DE}" presName="root" presStyleCnt="0">
        <dgm:presLayoutVars>
          <dgm:dir/>
          <dgm:resizeHandles val="exact"/>
        </dgm:presLayoutVars>
      </dgm:prSet>
      <dgm:spPr/>
    </dgm:pt>
    <dgm:pt modelId="{C06C05D2-1AAD-4BA7-9F4F-B008BEB99557}" type="pres">
      <dgm:prSet presAssocID="{41504AD8-CE3D-4BE5-A6B0-B671CF891C3B}" presName="compNode" presStyleCnt="0"/>
      <dgm:spPr/>
    </dgm:pt>
    <dgm:pt modelId="{425F1CE2-1E3A-4B2D-AF43-8EFCA92D6194}" type="pres">
      <dgm:prSet presAssocID="{41504AD8-CE3D-4BE5-A6B0-B671CF891C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35C0AF7-3447-4AB0-84B1-732D3381F14D}" type="pres">
      <dgm:prSet presAssocID="{41504AD8-CE3D-4BE5-A6B0-B671CF891C3B}" presName="spaceRect" presStyleCnt="0"/>
      <dgm:spPr/>
    </dgm:pt>
    <dgm:pt modelId="{52C07B40-1430-49F4-A8FC-B5BE028A207C}" type="pres">
      <dgm:prSet presAssocID="{41504AD8-CE3D-4BE5-A6B0-B671CF891C3B}" presName="textRect" presStyleLbl="revTx" presStyleIdx="0" presStyleCnt="3">
        <dgm:presLayoutVars>
          <dgm:chMax val="1"/>
          <dgm:chPref val="1"/>
        </dgm:presLayoutVars>
      </dgm:prSet>
      <dgm:spPr/>
    </dgm:pt>
    <dgm:pt modelId="{FA8137F1-B21E-41E0-AA92-89B73916EB69}" type="pres">
      <dgm:prSet presAssocID="{F66FE2D0-5128-4638-BEF6-BBB924F953B8}" presName="sibTrans" presStyleCnt="0"/>
      <dgm:spPr/>
    </dgm:pt>
    <dgm:pt modelId="{53424700-5430-4B6D-8A8E-64806CD8B8F2}" type="pres">
      <dgm:prSet presAssocID="{C6722504-37B6-4BA0-8C9F-78EDE91149D0}" presName="compNode" presStyleCnt="0"/>
      <dgm:spPr/>
    </dgm:pt>
    <dgm:pt modelId="{A0640EAA-3149-42B2-AF43-943A5F78073F}" type="pres">
      <dgm:prSet presAssocID="{C6722504-37B6-4BA0-8C9F-78EDE91149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F311855-EEC5-442B-8A3D-0B4917020400}" type="pres">
      <dgm:prSet presAssocID="{C6722504-37B6-4BA0-8C9F-78EDE91149D0}" presName="spaceRect" presStyleCnt="0"/>
      <dgm:spPr/>
    </dgm:pt>
    <dgm:pt modelId="{B2D488A6-8C77-4021-A906-211CA36E3858}" type="pres">
      <dgm:prSet presAssocID="{C6722504-37B6-4BA0-8C9F-78EDE91149D0}" presName="textRect" presStyleLbl="revTx" presStyleIdx="1" presStyleCnt="3">
        <dgm:presLayoutVars>
          <dgm:chMax val="1"/>
          <dgm:chPref val="1"/>
        </dgm:presLayoutVars>
      </dgm:prSet>
      <dgm:spPr/>
    </dgm:pt>
    <dgm:pt modelId="{8436CC02-1A40-42FD-8EDB-FC871BD270E5}" type="pres">
      <dgm:prSet presAssocID="{92854F84-BF2B-44D7-977F-501D7B534F4B}" presName="sibTrans" presStyleCnt="0"/>
      <dgm:spPr/>
    </dgm:pt>
    <dgm:pt modelId="{9EAAEC05-3318-4638-801F-F29B58DF2059}" type="pres">
      <dgm:prSet presAssocID="{ED4B3BCC-97B2-47EF-830B-A4B8C3EEB843}" presName="compNode" presStyleCnt="0"/>
      <dgm:spPr/>
    </dgm:pt>
    <dgm:pt modelId="{267568EF-2470-4E0F-8B7A-DF9E0A42EA97}" type="pres">
      <dgm:prSet presAssocID="{ED4B3BCC-97B2-47EF-830B-A4B8C3EEB8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482ED833-6B04-4462-AB1D-FEF2880F45DF}" type="pres">
      <dgm:prSet presAssocID="{ED4B3BCC-97B2-47EF-830B-A4B8C3EEB843}" presName="spaceRect" presStyleCnt="0"/>
      <dgm:spPr/>
    </dgm:pt>
    <dgm:pt modelId="{76732360-316B-479D-8202-AB93435AEBD7}" type="pres">
      <dgm:prSet presAssocID="{ED4B3BCC-97B2-47EF-830B-A4B8C3EEB843}" presName="textRect" presStyleLbl="revTx" presStyleIdx="2" presStyleCnt="3">
        <dgm:presLayoutVars>
          <dgm:chMax val="1"/>
          <dgm:chPref val="1"/>
        </dgm:presLayoutVars>
      </dgm:prSet>
      <dgm:spPr/>
    </dgm:pt>
  </dgm:ptLst>
  <dgm:cxnLst>
    <dgm:cxn modelId="{29061D0C-6E9A-4BAE-8F27-9101C73B842F}" srcId="{DCA31EEA-D40C-4BBF-9641-670E71D111DE}" destId="{C6722504-37B6-4BA0-8C9F-78EDE91149D0}" srcOrd="1" destOrd="0" parTransId="{8074D3DB-0A3A-40A3-B9C6-54BD81D20F60}" sibTransId="{92854F84-BF2B-44D7-977F-501D7B534F4B}"/>
    <dgm:cxn modelId="{651A9B19-AE65-468F-924B-400537B2BCF3}" srcId="{DCA31EEA-D40C-4BBF-9641-670E71D111DE}" destId="{ED4B3BCC-97B2-47EF-830B-A4B8C3EEB843}" srcOrd="2" destOrd="0" parTransId="{EDC68657-7868-40AD-99C1-8A51B2E83ACA}" sibTransId="{3FC5FDFA-9DEC-4DD0-A336-9ABA6A90E168}"/>
    <dgm:cxn modelId="{81B0C153-8471-44DD-A8DF-0DA7BB778682}" srcId="{DCA31EEA-D40C-4BBF-9641-670E71D111DE}" destId="{41504AD8-CE3D-4BE5-A6B0-B671CF891C3B}" srcOrd="0" destOrd="0" parTransId="{E75F1F62-E82D-4697-8048-8105694374E3}" sibTransId="{F66FE2D0-5128-4638-BEF6-BBB924F953B8}"/>
    <dgm:cxn modelId="{A8D84981-F507-4DBD-9EE0-E6F9CBFC0C0F}" type="presOf" srcId="{C6722504-37B6-4BA0-8C9F-78EDE91149D0}" destId="{B2D488A6-8C77-4021-A906-211CA36E3858}" srcOrd="0" destOrd="0" presId="urn:microsoft.com/office/officeart/2018/2/layout/IconLabelList"/>
    <dgm:cxn modelId="{92667CA5-4A09-41C9-AD43-B1ABF5F2862B}" type="presOf" srcId="{ED4B3BCC-97B2-47EF-830B-A4B8C3EEB843}" destId="{76732360-316B-479D-8202-AB93435AEBD7}" srcOrd="0" destOrd="0" presId="urn:microsoft.com/office/officeart/2018/2/layout/IconLabelList"/>
    <dgm:cxn modelId="{CA4FF8DE-8048-4D18-912B-5FEB641DDCAF}" type="presOf" srcId="{41504AD8-CE3D-4BE5-A6B0-B671CF891C3B}" destId="{52C07B40-1430-49F4-A8FC-B5BE028A207C}" srcOrd="0" destOrd="0" presId="urn:microsoft.com/office/officeart/2018/2/layout/IconLabelList"/>
    <dgm:cxn modelId="{8C53BCE7-58A9-4341-A42B-BEA11A5FF782}" type="presOf" srcId="{DCA31EEA-D40C-4BBF-9641-670E71D111DE}" destId="{C84FFF7E-1A23-4050-B990-9FE25334F437}" srcOrd="0" destOrd="0" presId="urn:microsoft.com/office/officeart/2018/2/layout/IconLabelList"/>
    <dgm:cxn modelId="{EC048F55-3B66-45A3-806A-99E93E926C8D}" type="presParOf" srcId="{C84FFF7E-1A23-4050-B990-9FE25334F437}" destId="{C06C05D2-1AAD-4BA7-9F4F-B008BEB99557}" srcOrd="0" destOrd="0" presId="urn:microsoft.com/office/officeart/2018/2/layout/IconLabelList"/>
    <dgm:cxn modelId="{EECDDD41-470C-4086-BD08-F8F4C77784EF}" type="presParOf" srcId="{C06C05D2-1AAD-4BA7-9F4F-B008BEB99557}" destId="{425F1CE2-1E3A-4B2D-AF43-8EFCA92D6194}" srcOrd="0" destOrd="0" presId="urn:microsoft.com/office/officeart/2018/2/layout/IconLabelList"/>
    <dgm:cxn modelId="{5485B47B-7495-4933-8D3C-E094B6F0ADDD}" type="presParOf" srcId="{C06C05D2-1AAD-4BA7-9F4F-B008BEB99557}" destId="{935C0AF7-3447-4AB0-84B1-732D3381F14D}" srcOrd="1" destOrd="0" presId="urn:microsoft.com/office/officeart/2018/2/layout/IconLabelList"/>
    <dgm:cxn modelId="{B1CAB7CC-8894-413D-991A-2E47E7A71F9C}" type="presParOf" srcId="{C06C05D2-1AAD-4BA7-9F4F-B008BEB99557}" destId="{52C07B40-1430-49F4-A8FC-B5BE028A207C}" srcOrd="2" destOrd="0" presId="urn:microsoft.com/office/officeart/2018/2/layout/IconLabelList"/>
    <dgm:cxn modelId="{4367F35C-F533-4604-BA2E-CB57A1F2F98C}" type="presParOf" srcId="{C84FFF7E-1A23-4050-B990-9FE25334F437}" destId="{FA8137F1-B21E-41E0-AA92-89B73916EB69}" srcOrd="1" destOrd="0" presId="urn:microsoft.com/office/officeart/2018/2/layout/IconLabelList"/>
    <dgm:cxn modelId="{B15EBC20-A760-4FA2-B368-8F5A5ADABBBF}" type="presParOf" srcId="{C84FFF7E-1A23-4050-B990-9FE25334F437}" destId="{53424700-5430-4B6D-8A8E-64806CD8B8F2}" srcOrd="2" destOrd="0" presId="urn:microsoft.com/office/officeart/2018/2/layout/IconLabelList"/>
    <dgm:cxn modelId="{743A9142-E3A6-4A36-B20B-438DAA1D7428}" type="presParOf" srcId="{53424700-5430-4B6D-8A8E-64806CD8B8F2}" destId="{A0640EAA-3149-42B2-AF43-943A5F78073F}" srcOrd="0" destOrd="0" presId="urn:microsoft.com/office/officeart/2018/2/layout/IconLabelList"/>
    <dgm:cxn modelId="{B68AEDFF-89CB-4F0A-9B6B-0A9E37C2172F}" type="presParOf" srcId="{53424700-5430-4B6D-8A8E-64806CD8B8F2}" destId="{FF311855-EEC5-442B-8A3D-0B4917020400}" srcOrd="1" destOrd="0" presId="urn:microsoft.com/office/officeart/2018/2/layout/IconLabelList"/>
    <dgm:cxn modelId="{337A244B-406E-40C2-9135-BE62C9455797}" type="presParOf" srcId="{53424700-5430-4B6D-8A8E-64806CD8B8F2}" destId="{B2D488A6-8C77-4021-A906-211CA36E3858}" srcOrd="2" destOrd="0" presId="urn:microsoft.com/office/officeart/2018/2/layout/IconLabelList"/>
    <dgm:cxn modelId="{46E7FA7B-B8BB-435C-8F61-B60DC012D192}" type="presParOf" srcId="{C84FFF7E-1A23-4050-B990-9FE25334F437}" destId="{8436CC02-1A40-42FD-8EDB-FC871BD270E5}" srcOrd="3" destOrd="0" presId="urn:microsoft.com/office/officeart/2018/2/layout/IconLabelList"/>
    <dgm:cxn modelId="{9A68D03C-9CBC-49A8-B0B3-562603E4C72C}" type="presParOf" srcId="{C84FFF7E-1A23-4050-B990-9FE25334F437}" destId="{9EAAEC05-3318-4638-801F-F29B58DF2059}" srcOrd="4" destOrd="0" presId="urn:microsoft.com/office/officeart/2018/2/layout/IconLabelList"/>
    <dgm:cxn modelId="{D919A9D5-6D48-4DB4-9B9D-A261512B2581}" type="presParOf" srcId="{9EAAEC05-3318-4638-801F-F29B58DF2059}" destId="{267568EF-2470-4E0F-8B7A-DF9E0A42EA97}" srcOrd="0" destOrd="0" presId="urn:microsoft.com/office/officeart/2018/2/layout/IconLabelList"/>
    <dgm:cxn modelId="{20BB902E-D0FC-4542-910B-6AD265F59EE9}" type="presParOf" srcId="{9EAAEC05-3318-4638-801F-F29B58DF2059}" destId="{482ED833-6B04-4462-AB1D-FEF2880F45DF}" srcOrd="1" destOrd="0" presId="urn:microsoft.com/office/officeart/2018/2/layout/IconLabelList"/>
    <dgm:cxn modelId="{8FE7CFF4-21EF-464D-93E3-0E90F3140ABA}" type="presParOf" srcId="{9EAAEC05-3318-4638-801F-F29B58DF2059}" destId="{76732360-316B-479D-8202-AB93435AEBD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29E61-EBB6-4602-9770-E52679479C2C}"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82B8FEE8-FFCE-4414-8578-D66987607727}">
      <dgm:prSet/>
      <dgm:spPr/>
      <dgm:t>
        <a:bodyPr/>
        <a:lstStyle/>
        <a:p>
          <a:r>
            <a:rPr lang="en-US" b="1" dirty="0">
              <a:hlinkClick xmlns:r="http://schemas.openxmlformats.org/officeDocument/2006/relationships" r:id="rId1"/>
            </a:rPr>
            <a:t>LSHR Toolkit: Screening for Exemption or Limited Exemptions (hudexchange.info)</a:t>
          </a:r>
          <a:endParaRPr lang="en-US" b="1" dirty="0"/>
        </a:p>
      </dgm:t>
    </dgm:pt>
    <dgm:pt modelId="{5C29CD4E-0412-4C39-8406-D46921B2C9E3}" type="parTrans" cxnId="{9BB3A786-FF81-4806-9198-E1E780629592}">
      <dgm:prSet/>
      <dgm:spPr/>
      <dgm:t>
        <a:bodyPr/>
        <a:lstStyle/>
        <a:p>
          <a:endParaRPr lang="en-US"/>
        </a:p>
      </dgm:t>
    </dgm:pt>
    <dgm:pt modelId="{7A222466-B24A-43F4-8513-9D8116CDC4F6}" type="sibTrans" cxnId="{9BB3A786-FF81-4806-9198-E1E780629592}">
      <dgm:prSet/>
      <dgm:spPr/>
      <dgm:t>
        <a:bodyPr/>
        <a:lstStyle/>
        <a:p>
          <a:endParaRPr lang="en-US"/>
        </a:p>
      </dgm:t>
    </dgm:pt>
    <dgm:pt modelId="{6AF50CF0-9185-4CAD-B23E-42F678B8FEFC}">
      <dgm:prSet/>
      <dgm:spPr/>
      <dgm:t>
        <a:bodyPr/>
        <a:lstStyle/>
        <a:p>
          <a:pPr>
            <a:buNone/>
          </a:pPr>
          <a:r>
            <a:rPr lang="en-US" dirty="0"/>
            <a:t>Complete and retain for all assisted units to determine if they are partially or fully exempt </a:t>
          </a:r>
        </a:p>
      </dgm:t>
    </dgm:pt>
    <dgm:pt modelId="{C1384758-B8B3-4D76-971A-28E91F6E580B}" type="parTrans" cxnId="{5229BA7D-ACD1-466F-AFE7-AAAEA43D1AEC}">
      <dgm:prSet/>
      <dgm:spPr/>
      <dgm:t>
        <a:bodyPr/>
        <a:lstStyle/>
        <a:p>
          <a:endParaRPr lang="en-US"/>
        </a:p>
      </dgm:t>
    </dgm:pt>
    <dgm:pt modelId="{B68DC8B4-3BD3-4770-B9D9-4F7548E0CC62}" type="sibTrans" cxnId="{5229BA7D-ACD1-466F-AFE7-AAAEA43D1AEC}">
      <dgm:prSet/>
      <dgm:spPr/>
      <dgm:t>
        <a:bodyPr/>
        <a:lstStyle/>
        <a:p>
          <a:endParaRPr lang="en-US"/>
        </a:p>
      </dgm:t>
    </dgm:pt>
    <dgm:pt modelId="{75F200F9-5A9F-4422-8CDF-4FC505F443B2}" type="pres">
      <dgm:prSet presAssocID="{78329E61-EBB6-4602-9770-E52679479C2C}" presName="Name0" presStyleCnt="0">
        <dgm:presLayoutVars>
          <dgm:dir/>
          <dgm:animLvl val="lvl"/>
          <dgm:resizeHandles val="exact"/>
        </dgm:presLayoutVars>
      </dgm:prSet>
      <dgm:spPr/>
    </dgm:pt>
    <dgm:pt modelId="{5517DBCB-B137-4FEF-93C5-1FDF223D2913}" type="pres">
      <dgm:prSet presAssocID="{82B8FEE8-FFCE-4414-8578-D66987607727}" presName="linNode" presStyleCnt="0"/>
      <dgm:spPr/>
    </dgm:pt>
    <dgm:pt modelId="{0C08AE8E-6409-4DEB-BAEA-DF747DE3749E}" type="pres">
      <dgm:prSet presAssocID="{82B8FEE8-FFCE-4414-8578-D66987607727}" presName="parTx" presStyleLbl="revTx" presStyleIdx="0" presStyleCnt="1">
        <dgm:presLayoutVars>
          <dgm:chMax val="1"/>
          <dgm:bulletEnabled val="1"/>
        </dgm:presLayoutVars>
      </dgm:prSet>
      <dgm:spPr/>
    </dgm:pt>
    <dgm:pt modelId="{1A07EE2D-A099-4E54-8AD4-3EB0E96BBFA7}" type="pres">
      <dgm:prSet presAssocID="{82B8FEE8-FFCE-4414-8578-D66987607727}" presName="bracket" presStyleLbl="parChTrans1D1" presStyleIdx="0" presStyleCnt="1"/>
      <dgm:spPr/>
    </dgm:pt>
    <dgm:pt modelId="{E2B12556-B565-4C92-9B91-25C676B35209}" type="pres">
      <dgm:prSet presAssocID="{82B8FEE8-FFCE-4414-8578-D66987607727}" presName="spH" presStyleCnt="0"/>
      <dgm:spPr/>
    </dgm:pt>
    <dgm:pt modelId="{373785C4-E0EA-44CB-BDAF-80274A18C47E}" type="pres">
      <dgm:prSet presAssocID="{82B8FEE8-FFCE-4414-8578-D66987607727}" presName="desTx" presStyleLbl="node1" presStyleIdx="0" presStyleCnt="1">
        <dgm:presLayoutVars>
          <dgm:bulletEnabled val="1"/>
        </dgm:presLayoutVars>
      </dgm:prSet>
      <dgm:spPr/>
    </dgm:pt>
  </dgm:ptLst>
  <dgm:cxnLst>
    <dgm:cxn modelId="{154BB30D-18E4-469A-BF5C-C74A30A4E20C}" type="presOf" srcId="{78329E61-EBB6-4602-9770-E52679479C2C}" destId="{75F200F9-5A9F-4422-8CDF-4FC505F443B2}" srcOrd="0" destOrd="0" presId="urn:diagrams.loki3.com/BracketList"/>
    <dgm:cxn modelId="{BD94654D-522B-4C9A-A323-A80D50A90760}" type="presOf" srcId="{6AF50CF0-9185-4CAD-B23E-42F678B8FEFC}" destId="{373785C4-E0EA-44CB-BDAF-80274A18C47E}" srcOrd="0" destOrd="0" presId="urn:diagrams.loki3.com/BracketList"/>
    <dgm:cxn modelId="{00792055-1130-4845-9B42-8A22145BD144}" type="presOf" srcId="{82B8FEE8-FFCE-4414-8578-D66987607727}" destId="{0C08AE8E-6409-4DEB-BAEA-DF747DE3749E}" srcOrd="0" destOrd="0" presId="urn:diagrams.loki3.com/BracketList"/>
    <dgm:cxn modelId="{5229BA7D-ACD1-466F-AFE7-AAAEA43D1AEC}" srcId="{82B8FEE8-FFCE-4414-8578-D66987607727}" destId="{6AF50CF0-9185-4CAD-B23E-42F678B8FEFC}" srcOrd="0" destOrd="0" parTransId="{C1384758-B8B3-4D76-971A-28E91F6E580B}" sibTransId="{B68DC8B4-3BD3-4770-B9D9-4F7548E0CC62}"/>
    <dgm:cxn modelId="{9BB3A786-FF81-4806-9198-E1E780629592}" srcId="{78329E61-EBB6-4602-9770-E52679479C2C}" destId="{82B8FEE8-FFCE-4414-8578-D66987607727}" srcOrd="0" destOrd="0" parTransId="{5C29CD4E-0412-4C39-8406-D46921B2C9E3}" sibTransId="{7A222466-B24A-43F4-8513-9D8116CDC4F6}"/>
    <dgm:cxn modelId="{4DBD7036-D4C6-4B46-A926-E17F9FCE028A}" type="presParOf" srcId="{75F200F9-5A9F-4422-8CDF-4FC505F443B2}" destId="{5517DBCB-B137-4FEF-93C5-1FDF223D2913}" srcOrd="0" destOrd="0" presId="urn:diagrams.loki3.com/BracketList"/>
    <dgm:cxn modelId="{CFA02DBC-2325-4416-998D-1CF54E4F3478}" type="presParOf" srcId="{5517DBCB-B137-4FEF-93C5-1FDF223D2913}" destId="{0C08AE8E-6409-4DEB-BAEA-DF747DE3749E}" srcOrd="0" destOrd="0" presId="urn:diagrams.loki3.com/BracketList"/>
    <dgm:cxn modelId="{26455BE1-A279-42A1-90AC-7D1D5A698EBD}" type="presParOf" srcId="{5517DBCB-B137-4FEF-93C5-1FDF223D2913}" destId="{1A07EE2D-A099-4E54-8AD4-3EB0E96BBFA7}" srcOrd="1" destOrd="0" presId="urn:diagrams.loki3.com/BracketList"/>
    <dgm:cxn modelId="{FBD60370-6673-47D2-BD53-1A94BB6FCCDE}" type="presParOf" srcId="{5517DBCB-B137-4FEF-93C5-1FDF223D2913}" destId="{E2B12556-B565-4C92-9B91-25C676B35209}" srcOrd="2" destOrd="0" presId="urn:diagrams.loki3.com/BracketList"/>
    <dgm:cxn modelId="{41A84F29-E225-4CE5-B0F5-4CC6290225F4}" type="presParOf" srcId="{5517DBCB-B137-4FEF-93C5-1FDF223D2913}" destId="{373785C4-E0EA-44CB-BDAF-80274A18C47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329E61-EBB6-4602-9770-E52679479C2C}"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17A9CDB9-ADB2-4BA1-9E7D-7ED759A947BC}">
      <dgm:prSet phldrT="[Text]" custT="1"/>
      <dgm:spPr/>
      <dgm:t>
        <a:bodyPr/>
        <a:lstStyle/>
        <a:p>
          <a:r>
            <a:rPr lang="en-US" sz="1400" b="1" dirty="0">
              <a:hlinkClick xmlns:r="http://schemas.openxmlformats.org/officeDocument/2006/relationships" r:id="rId1"/>
            </a:rPr>
            <a:t>Protect Your Family from Lead in Your Home (English) | US EPA</a:t>
          </a:r>
          <a:r>
            <a:rPr lang="en-US" sz="1400" b="1" dirty="0"/>
            <a:t> (available in multiple languages)</a:t>
          </a:r>
        </a:p>
      </dgm:t>
    </dgm:pt>
    <dgm:pt modelId="{9ABA5F4C-CB32-4BAF-B0C9-839D7BD4B2E7}" type="parTrans" cxnId="{6E03BBB5-076A-41BA-AAAE-663DE667EB90}">
      <dgm:prSet/>
      <dgm:spPr/>
      <dgm:t>
        <a:bodyPr/>
        <a:lstStyle/>
        <a:p>
          <a:endParaRPr lang="en-US"/>
        </a:p>
      </dgm:t>
    </dgm:pt>
    <dgm:pt modelId="{8CAD8C5D-DCAD-4BA1-B9F3-1431083D1A8A}" type="sibTrans" cxnId="{6E03BBB5-076A-41BA-AAAE-663DE667EB90}">
      <dgm:prSet/>
      <dgm:spPr/>
      <dgm:t>
        <a:bodyPr/>
        <a:lstStyle/>
        <a:p>
          <a:endParaRPr lang="en-US"/>
        </a:p>
      </dgm:t>
    </dgm:pt>
    <dgm:pt modelId="{5111B4A8-CA11-48B2-9312-8C8B87A9E42C}">
      <dgm:prSet custT="1"/>
      <dgm:spPr/>
      <dgm:t>
        <a:bodyPr/>
        <a:lstStyle/>
        <a:p>
          <a:r>
            <a:rPr lang="en-US" sz="1400" b="1" dirty="0">
              <a:hlinkClick xmlns:r="http://schemas.openxmlformats.org/officeDocument/2006/relationships" r:id="rId2"/>
            </a:rPr>
            <a:t>Lessor's Disclosure of Information on Lead-Based Paint and/or Lead-Based Paint Hazards | US EPA</a:t>
          </a:r>
          <a:r>
            <a:rPr lang="en-US" sz="1400" b="1" dirty="0"/>
            <a:t> (English, also available in Spanish) </a:t>
          </a:r>
        </a:p>
      </dgm:t>
    </dgm:pt>
    <dgm:pt modelId="{074E4D07-E668-4144-B44D-032E292B328B}" type="parTrans" cxnId="{D7166FB6-A4BD-48CF-BACA-B9DEA96F66B7}">
      <dgm:prSet/>
      <dgm:spPr/>
      <dgm:t>
        <a:bodyPr/>
        <a:lstStyle/>
        <a:p>
          <a:endParaRPr lang="en-US"/>
        </a:p>
      </dgm:t>
    </dgm:pt>
    <dgm:pt modelId="{58A7622F-112C-4338-B006-1C10534ECD9C}" type="sibTrans" cxnId="{D7166FB6-A4BD-48CF-BACA-B9DEA96F66B7}">
      <dgm:prSet/>
      <dgm:spPr/>
      <dgm:t>
        <a:bodyPr/>
        <a:lstStyle/>
        <a:p>
          <a:endParaRPr lang="en-US"/>
        </a:p>
      </dgm:t>
    </dgm:pt>
    <dgm:pt modelId="{18597F1A-A62B-410C-8E13-221B5DE11CE6}">
      <dgm:prSet custT="1"/>
      <dgm:spPr/>
      <dgm:t>
        <a:bodyPr/>
        <a:lstStyle/>
        <a:p>
          <a:r>
            <a:rPr lang="en-US" sz="1400" b="1" dirty="0">
              <a:hlinkClick xmlns:r="http://schemas.openxmlformats.org/officeDocument/2006/relationships" r:id="rId3"/>
            </a:rPr>
            <a:t>LSHR Toolkit: Special Needs Housing Programs and the LSHR (hudexchange.info)</a:t>
          </a:r>
          <a:endParaRPr lang="en-US" sz="1400" b="1" dirty="0"/>
        </a:p>
      </dgm:t>
    </dgm:pt>
    <dgm:pt modelId="{DF3FC705-004D-4C80-8A74-911FBB38AC90}" type="parTrans" cxnId="{8EA595AD-1FC6-4661-A689-1FD055022745}">
      <dgm:prSet/>
      <dgm:spPr/>
      <dgm:t>
        <a:bodyPr/>
        <a:lstStyle/>
        <a:p>
          <a:endParaRPr lang="en-US"/>
        </a:p>
      </dgm:t>
    </dgm:pt>
    <dgm:pt modelId="{22482488-D0C8-4FA7-9F82-26643682496E}" type="sibTrans" cxnId="{8EA595AD-1FC6-4661-A689-1FD055022745}">
      <dgm:prSet/>
      <dgm:spPr/>
      <dgm:t>
        <a:bodyPr/>
        <a:lstStyle/>
        <a:p>
          <a:endParaRPr lang="en-US"/>
        </a:p>
      </dgm:t>
    </dgm:pt>
    <dgm:pt modelId="{E53C891D-F763-48C0-8904-A98D4F8C27CA}">
      <dgm:prSet phldrT="[Text]" custT="1"/>
      <dgm:spPr/>
      <dgm:t>
        <a:bodyPr/>
        <a:lstStyle/>
        <a:p>
          <a:pPr>
            <a:buNone/>
          </a:pPr>
          <a:r>
            <a:rPr lang="en-US" sz="1400" b="0" i="0" dirty="0"/>
            <a:t>Ensures tenants are aware of lead safety. The tenant who signs the lease/rental agreement should receive this pamphlet and it should be retained with a signed copy of the disclosure form in the tenant file (property owner keeps original).</a:t>
          </a:r>
          <a:endParaRPr lang="en-US" sz="1400" dirty="0"/>
        </a:p>
      </dgm:t>
    </dgm:pt>
    <dgm:pt modelId="{5983BC5A-5661-4BA6-8A8E-C3272C7FA960}" type="parTrans" cxnId="{EAA6A328-6C68-42E0-B65D-654FFF654494}">
      <dgm:prSet/>
      <dgm:spPr/>
      <dgm:t>
        <a:bodyPr/>
        <a:lstStyle/>
        <a:p>
          <a:endParaRPr lang="en-US"/>
        </a:p>
      </dgm:t>
    </dgm:pt>
    <dgm:pt modelId="{E212F279-9B55-4E11-9C6D-B31043681FEC}" type="sibTrans" cxnId="{EAA6A328-6C68-42E0-B65D-654FFF654494}">
      <dgm:prSet/>
      <dgm:spPr/>
      <dgm:t>
        <a:bodyPr/>
        <a:lstStyle/>
        <a:p>
          <a:endParaRPr lang="en-US"/>
        </a:p>
      </dgm:t>
    </dgm:pt>
    <dgm:pt modelId="{A35DCA9D-A599-49C5-A1AD-D25455408015}">
      <dgm:prSet custT="1"/>
      <dgm:spPr/>
      <dgm:t>
        <a:bodyPr/>
        <a:lstStyle/>
        <a:p>
          <a:pPr>
            <a:buNone/>
          </a:pPr>
          <a:r>
            <a:rPr lang="en-US" sz="1400" b="0" i="0" dirty="0"/>
            <a:t>Provides disclosure form to tenants to show lead hazard activities undertaken. This is given by the owners/landlords. Owners use the form to disclose all known information, including no knowledge, of the presence of LBP and hazard reduction work and tenants must acknowledge receipt of the owner’s information.</a:t>
          </a:r>
          <a:endParaRPr lang="en-US" sz="1400" dirty="0"/>
        </a:p>
      </dgm:t>
    </dgm:pt>
    <dgm:pt modelId="{F81EA927-7C4A-4657-8FF8-4F37E738A1CC}" type="parTrans" cxnId="{E7D38FD7-23AA-40F9-8FAF-7E8A7A995B72}">
      <dgm:prSet/>
      <dgm:spPr/>
      <dgm:t>
        <a:bodyPr/>
        <a:lstStyle/>
        <a:p>
          <a:endParaRPr lang="en-US"/>
        </a:p>
      </dgm:t>
    </dgm:pt>
    <dgm:pt modelId="{E894E50F-2C6B-4E9E-B469-E704A87D08E8}" type="sibTrans" cxnId="{E7D38FD7-23AA-40F9-8FAF-7E8A7A995B72}">
      <dgm:prSet/>
      <dgm:spPr/>
      <dgm:t>
        <a:bodyPr/>
        <a:lstStyle/>
        <a:p>
          <a:endParaRPr lang="en-US"/>
        </a:p>
      </dgm:t>
    </dgm:pt>
    <dgm:pt modelId="{FD85852A-3606-4565-9D56-FC35CB9F14A9}">
      <dgm:prSet custT="1"/>
      <dgm:spPr/>
      <dgm:t>
        <a:bodyPr/>
        <a:lstStyle/>
        <a:p>
          <a:pPr>
            <a:buNone/>
          </a:pPr>
          <a:r>
            <a:rPr lang="en-US" sz="1400" b="0" i="0" dirty="0"/>
            <a:t>Provides information on how the LSHR applies to special needs housing programs such as Housing Opportunities for Persons With Aids (HOPWA) and Emergency Solutions Grants (ESG).</a:t>
          </a:r>
          <a:endParaRPr lang="en-US" sz="1400" dirty="0"/>
        </a:p>
      </dgm:t>
    </dgm:pt>
    <dgm:pt modelId="{F09369D4-6BF8-49EC-8203-F16D398A332A}" type="parTrans" cxnId="{16B7DDBD-FBF1-46D6-B1D8-EACD59961E39}">
      <dgm:prSet/>
      <dgm:spPr/>
      <dgm:t>
        <a:bodyPr/>
        <a:lstStyle/>
        <a:p>
          <a:endParaRPr lang="en-US"/>
        </a:p>
      </dgm:t>
    </dgm:pt>
    <dgm:pt modelId="{D6B917A0-AA09-456B-96A1-19893C471258}" type="sibTrans" cxnId="{16B7DDBD-FBF1-46D6-B1D8-EACD59961E39}">
      <dgm:prSet/>
      <dgm:spPr/>
      <dgm:t>
        <a:bodyPr/>
        <a:lstStyle/>
        <a:p>
          <a:endParaRPr lang="en-US"/>
        </a:p>
      </dgm:t>
    </dgm:pt>
    <dgm:pt modelId="{75F200F9-5A9F-4422-8CDF-4FC505F443B2}" type="pres">
      <dgm:prSet presAssocID="{78329E61-EBB6-4602-9770-E52679479C2C}" presName="Name0" presStyleCnt="0">
        <dgm:presLayoutVars>
          <dgm:dir/>
          <dgm:animLvl val="lvl"/>
          <dgm:resizeHandles val="exact"/>
        </dgm:presLayoutVars>
      </dgm:prSet>
      <dgm:spPr/>
    </dgm:pt>
    <dgm:pt modelId="{A6F6D708-7211-42CB-AE61-F4A74FD995FF}" type="pres">
      <dgm:prSet presAssocID="{17A9CDB9-ADB2-4BA1-9E7D-7ED759A947BC}" presName="linNode" presStyleCnt="0"/>
      <dgm:spPr/>
    </dgm:pt>
    <dgm:pt modelId="{A3BE62B9-8CF1-45A0-9F12-C19F236BBC26}" type="pres">
      <dgm:prSet presAssocID="{17A9CDB9-ADB2-4BA1-9E7D-7ED759A947BC}" presName="parTx" presStyleLbl="revTx" presStyleIdx="0" presStyleCnt="3">
        <dgm:presLayoutVars>
          <dgm:chMax val="1"/>
          <dgm:bulletEnabled val="1"/>
        </dgm:presLayoutVars>
      </dgm:prSet>
      <dgm:spPr/>
    </dgm:pt>
    <dgm:pt modelId="{7E69D583-5D26-4EEF-92C4-07E5B3FA2B96}" type="pres">
      <dgm:prSet presAssocID="{17A9CDB9-ADB2-4BA1-9E7D-7ED759A947BC}" presName="bracket" presStyleLbl="parChTrans1D1" presStyleIdx="0" presStyleCnt="3"/>
      <dgm:spPr/>
    </dgm:pt>
    <dgm:pt modelId="{DB4214DB-653E-449B-8A59-821C8E4D522A}" type="pres">
      <dgm:prSet presAssocID="{17A9CDB9-ADB2-4BA1-9E7D-7ED759A947BC}" presName="spH" presStyleCnt="0"/>
      <dgm:spPr/>
    </dgm:pt>
    <dgm:pt modelId="{ECC10296-0926-412E-8133-02F11E1E0B24}" type="pres">
      <dgm:prSet presAssocID="{17A9CDB9-ADB2-4BA1-9E7D-7ED759A947BC}" presName="desTx" presStyleLbl="node1" presStyleIdx="0" presStyleCnt="3">
        <dgm:presLayoutVars>
          <dgm:bulletEnabled val="1"/>
        </dgm:presLayoutVars>
      </dgm:prSet>
      <dgm:spPr/>
    </dgm:pt>
    <dgm:pt modelId="{473EB3C1-97C6-47FF-8AAA-C4F3D0418215}" type="pres">
      <dgm:prSet presAssocID="{8CAD8C5D-DCAD-4BA1-B9F3-1431083D1A8A}" presName="spV" presStyleCnt="0"/>
      <dgm:spPr/>
    </dgm:pt>
    <dgm:pt modelId="{110980FB-E4DC-46AC-9C0C-104671DE99FD}" type="pres">
      <dgm:prSet presAssocID="{5111B4A8-CA11-48B2-9312-8C8B87A9E42C}" presName="linNode" presStyleCnt="0"/>
      <dgm:spPr/>
    </dgm:pt>
    <dgm:pt modelId="{7C5A2782-330F-469B-B018-9A7584ACF44C}" type="pres">
      <dgm:prSet presAssocID="{5111B4A8-CA11-48B2-9312-8C8B87A9E42C}" presName="parTx" presStyleLbl="revTx" presStyleIdx="1" presStyleCnt="3">
        <dgm:presLayoutVars>
          <dgm:chMax val="1"/>
          <dgm:bulletEnabled val="1"/>
        </dgm:presLayoutVars>
      </dgm:prSet>
      <dgm:spPr/>
    </dgm:pt>
    <dgm:pt modelId="{E9EA8220-680E-40FE-AED1-58615D062A57}" type="pres">
      <dgm:prSet presAssocID="{5111B4A8-CA11-48B2-9312-8C8B87A9E42C}" presName="bracket" presStyleLbl="parChTrans1D1" presStyleIdx="1" presStyleCnt="3"/>
      <dgm:spPr/>
    </dgm:pt>
    <dgm:pt modelId="{D93C513C-E093-4F7E-888A-431742E75D96}" type="pres">
      <dgm:prSet presAssocID="{5111B4A8-CA11-48B2-9312-8C8B87A9E42C}" presName="spH" presStyleCnt="0"/>
      <dgm:spPr/>
    </dgm:pt>
    <dgm:pt modelId="{BD94614C-2934-4F3D-AA52-88E05E89D85D}" type="pres">
      <dgm:prSet presAssocID="{5111B4A8-CA11-48B2-9312-8C8B87A9E42C}" presName="desTx" presStyleLbl="node1" presStyleIdx="1" presStyleCnt="3">
        <dgm:presLayoutVars>
          <dgm:bulletEnabled val="1"/>
        </dgm:presLayoutVars>
      </dgm:prSet>
      <dgm:spPr/>
    </dgm:pt>
    <dgm:pt modelId="{40A6C824-31AB-4726-87E5-8078FFC3FFE8}" type="pres">
      <dgm:prSet presAssocID="{58A7622F-112C-4338-B006-1C10534ECD9C}" presName="spV" presStyleCnt="0"/>
      <dgm:spPr/>
    </dgm:pt>
    <dgm:pt modelId="{26CB8AF5-349F-40AE-987C-4076E31D6168}" type="pres">
      <dgm:prSet presAssocID="{18597F1A-A62B-410C-8E13-221B5DE11CE6}" presName="linNode" presStyleCnt="0"/>
      <dgm:spPr/>
    </dgm:pt>
    <dgm:pt modelId="{0950A93E-0BA0-486F-9EE1-9FA4ECD9235B}" type="pres">
      <dgm:prSet presAssocID="{18597F1A-A62B-410C-8E13-221B5DE11CE6}" presName="parTx" presStyleLbl="revTx" presStyleIdx="2" presStyleCnt="3">
        <dgm:presLayoutVars>
          <dgm:chMax val="1"/>
          <dgm:bulletEnabled val="1"/>
        </dgm:presLayoutVars>
      </dgm:prSet>
      <dgm:spPr/>
    </dgm:pt>
    <dgm:pt modelId="{436CA04E-72C2-475C-A08C-39CEFFFD95C6}" type="pres">
      <dgm:prSet presAssocID="{18597F1A-A62B-410C-8E13-221B5DE11CE6}" presName="bracket" presStyleLbl="parChTrans1D1" presStyleIdx="2" presStyleCnt="3"/>
      <dgm:spPr/>
    </dgm:pt>
    <dgm:pt modelId="{BD0FC2DA-097D-4896-8C6E-4047509B2CFB}" type="pres">
      <dgm:prSet presAssocID="{18597F1A-A62B-410C-8E13-221B5DE11CE6}" presName="spH" presStyleCnt="0"/>
      <dgm:spPr/>
    </dgm:pt>
    <dgm:pt modelId="{C5CCDCB8-2098-4D67-A240-6F322E0643AA}" type="pres">
      <dgm:prSet presAssocID="{18597F1A-A62B-410C-8E13-221B5DE11CE6}" presName="desTx" presStyleLbl="node1" presStyleIdx="2" presStyleCnt="3">
        <dgm:presLayoutVars>
          <dgm:bulletEnabled val="1"/>
        </dgm:presLayoutVars>
      </dgm:prSet>
      <dgm:spPr/>
    </dgm:pt>
  </dgm:ptLst>
  <dgm:cxnLst>
    <dgm:cxn modelId="{154BB30D-18E4-469A-BF5C-C74A30A4E20C}" type="presOf" srcId="{78329E61-EBB6-4602-9770-E52679479C2C}" destId="{75F200F9-5A9F-4422-8CDF-4FC505F443B2}" srcOrd="0" destOrd="0" presId="urn:diagrams.loki3.com/BracketList"/>
    <dgm:cxn modelId="{82274314-11B5-4245-8134-B4BDC4788B18}" type="presOf" srcId="{5111B4A8-CA11-48B2-9312-8C8B87A9E42C}" destId="{7C5A2782-330F-469B-B018-9A7584ACF44C}" srcOrd="0" destOrd="0" presId="urn:diagrams.loki3.com/BracketList"/>
    <dgm:cxn modelId="{EAA6A328-6C68-42E0-B65D-654FFF654494}" srcId="{17A9CDB9-ADB2-4BA1-9E7D-7ED759A947BC}" destId="{E53C891D-F763-48C0-8904-A98D4F8C27CA}" srcOrd="0" destOrd="0" parTransId="{5983BC5A-5661-4BA6-8A8E-C3272C7FA960}" sibTransId="{E212F279-9B55-4E11-9C6D-B31043681FEC}"/>
    <dgm:cxn modelId="{AC975546-DB77-49CF-B8A1-8A1C7C881A47}" type="presOf" srcId="{E53C891D-F763-48C0-8904-A98D4F8C27CA}" destId="{ECC10296-0926-412E-8133-02F11E1E0B24}" srcOrd="0" destOrd="0" presId="urn:diagrams.loki3.com/BracketList"/>
    <dgm:cxn modelId="{EE2F2470-4C51-4E0E-A98B-3ED05ED2B321}" type="presOf" srcId="{A35DCA9D-A599-49C5-A1AD-D25455408015}" destId="{BD94614C-2934-4F3D-AA52-88E05E89D85D}" srcOrd="0" destOrd="0" presId="urn:diagrams.loki3.com/BracketList"/>
    <dgm:cxn modelId="{D08127A5-9ADC-4F53-B016-B229BC549D19}" type="presOf" srcId="{FD85852A-3606-4565-9D56-FC35CB9F14A9}" destId="{C5CCDCB8-2098-4D67-A240-6F322E0643AA}" srcOrd="0" destOrd="0" presId="urn:diagrams.loki3.com/BracketList"/>
    <dgm:cxn modelId="{8EA595AD-1FC6-4661-A689-1FD055022745}" srcId="{78329E61-EBB6-4602-9770-E52679479C2C}" destId="{18597F1A-A62B-410C-8E13-221B5DE11CE6}" srcOrd="2" destOrd="0" parTransId="{DF3FC705-004D-4C80-8A74-911FBB38AC90}" sibTransId="{22482488-D0C8-4FA7-9F82-26643682496E}"/>
    <dgm:cxn modelId="{6E03BBB5-076A-41BA-AAAE-663DE667EB90}" srcId="{78329E61-EBB6-4602-9770-E52679479C2C}" destId="{17A9CDB9-ADB2-4BA1-9E7D-7ED759A947BC}" srcOrd="0" destOrd="0" parTransId="{9ABA5F4C-CB32-4BAF-B0C9-839D7BD4B2E7}" sibTransId="{8CAD8C5D-DCAD-4BA1-B9F3-1431083D1A8A}"/>
    <dgm:cxn modelId="{D7166FB6-A4BD-48CF-BACA-B9DEA96F66B7}" srcId="{78329E61-EBB6-4602-9770-E52679479C2C}" destId="{5111B4A8-CA11-48B2-9312-8C8B87A9E42C}" srcOrd="1" destOrd="0" parTransId="{074E4D07-E668-4144-B44D-032E292B328B}" sibTransId="{58A7622F-112C-4338-B006-1C10534ECD9C}"/>
    <dgm:cxn modelId="{16B7DDBD-FBF1-46D6-B1D8-EACD59961E39}" srcId="{18597F1A-A62B-410C-8E13-221B5DE11CE6}" destId="{FD85852A-3606-4565-9D56-FC35CB9F14A9}" srcOrd="0" destOrd="0" parTransId="{F09369D4-6BF8-49EC-8203-F16D398A332A}" sibTransId="{D6B917A0-AA09-456B-96A1-19893C471258}"/>
    <dgm:cxn modelId="{E7D38FD7-23AA-40F9-8FAF-7E8A7A995B72}" srcId="{5111B4A8-CA11-48B2-9312-8C8B87A9E42C}" destId="{A35DCA9D-A599-49C5-A1AD-D25455408015}" srcOrd="0" destOrd="0" parTransId="{F81EA927-7C4A-4657-8FF8-4F37E738A1CC}" sibTransId="{E894E50F-2C6B-4E9E-B469-E704A87D08E8}"/>
    <dgm:cxn modelId="{7FED91E7-773F-4FE9-907E-A11CBE83E16A}" type="presOf" srcId="{18597F1A-A62B-410C-8E13-221B5DE11CE6}" destId="{0950A93E-0BA0-486F-9EE1-9FA4ECD9235B}" srcOrd="0" destOrd="0" presId="urn:diagrams.loki3.com/BracketList"/>
    <dgm:cxn modelId="{6CDEC3F5-5FA0-42C0-9016-71E4E9F7DA0A}" type="presOf" srcId="{17A9CDB9-ADB2-4BA1-9E7D-7ED759A947BC}" destId="{A3BE62B9-8CF1-45A0-9F12-C19F236BBC26}" srcOrd="0" destOrd="0" presId="urn:diagrams.loki3.com/BracketList"/>
    <dgm:cxn modelId="{9DD9CFEB-5593-40B6-B1D0-7CB086102DC2}" type="presParOf" srcId="{75F200F9-5A9F-4422-8CDF-4FC505F443B2}" destId="{A6F6D708-7211-42CB-AE61-F4A74FD995FF}" srcOrd="0" destOrd="0" presId="urn:diagrams.loki3.com/BracketList"/>
    <dgm:cxn modelId="{80A40A93-4EEF-4EC7-BC6F-E66C3D9D8CFF}" type="presParOf" srcId="{A6F6D708-7211-42CB-AE61-F4A74FD995FF}" destId="{A3BE62B9-8CF1-45A0-9F12-C19F236BBC26}" srcOrd="0" destOrd="0" presId="urn:diagrams.loki3.com/BracketList"/>
    <dgm:cxn modelId="{7186AE56-2E91-4ED1-9C9B-990F01F03E59}" type="presParOf" srcId="{A6F6D708-7211-42CB-AE61-F4A74FD995FF}" destId="{7E69D583-5D26-4EEF-92C4-07E5B3FA2B96}" srcOrd="1" destOrd="0" presId="urn:diagrams.loki3.com/BracketList"/>
    <dgm:cxn modelId="{0F8BBB8F-3A34-49E3-A487-2F1FC9548328}" type="presParOf" srcId="{A6F6D708-7211-42CB-AE61-F4A74FD995FF}" destId="{DB4214DB-653E-449B-8A59-821C8E4D522A}" srcOrd="2" destOrd="0" presId="urn:diagrams.loki3.com/BracketList"/>
    <dgm:cxn modelId="{76B6F44B-B996-4688-9EE7-5CA4379E6129}" type="presParOf" srcId="{A6F6D708-7211-42CB-AE61-F4A74FD995FF}" destId="{ECC10296-0926-412E-8133-02F11E1E0B24}" srcOrd="3" destOrd="0" presId="urn:diagrams.loki3.com/BracketList"/>
    <dgm:cxn modelId="{67C62D06-3E2D-4838-BEEB-353554B9730C}" type="presParOf" srcId="{75F200F9-5A9F-4422-8CDF-4FC505F443B2}" destId="{473EB3C1-97C6-47FF-8AAA-C4F3D0418215}" srcOrd="1" destOrd="0" presId="urn:diagrams.loki3.com/BracketList"/>
    <dgm:cxn modelId="{8C84EFDC-C051-489A-ABF1-96B66BFEB431}" type="presParOf" srcId="{75F200F9-5A9F-4422-8CDF-4FC505F443B2}" destId="{110980FB-E4DC-46AC-9C0C-104671DE99FD}" srcOrd="2" destOrd="0" presId="urn:diagrams.loki3.com/BracketList"/>
    <dgm:cxn modelId="{0338ABA1-D2E4-438A-A04A-51AB2BA54F68}" type="presParOf" srcId="{110980FB-E4DC-46AC-9C0C-104671DE99FD}" destId="{7C5A2782-330F-469B-B018-9A7584ACF44C}" srcOrd="0" destOrd="0" presId="urn:diagrams.loki3.com/BracketList"/>
    <dgm:cxn modelId="{37FF1283-FE7F-4901-9FA9-F04452FCFC87}" type="presParOf" srcId="{110980FB-E4DC-46AC-9C0C-104671DE99FD}" destId="{E9EA8220-680E-40FE-AED1-58615D062A57}" srcOrd="1" destOrd="0" presId="urn:diagrams.loki3.com/BracketList"/>
    <dgm:cxn modelId="{7ED2BD97-D357-4819-909A-6F3EF04D92E5}" type="presParOf" srcId="{110980FB-E4DC-46AC-9C0C-104671DE99FD}" destId="{D93C513C-E093-4F7E-888A-431742E75D96}" srcOrd="2" destOrd="0" presId="urn:diagrams.loki3.com/BracketList"/>
    <dgm:cxn modelId="{401117A8-1AAE-415E-B08C-FFC3AB7AB44E}" type="presParOf" srcId="{110980FB-E4DC-46AC-9C0C-104671DE99FD}" destId="{BD94614C-2934-4F3D-AA52-88E05E89D85D}" srcOrd="3" destOrd="0" presId="urn:diagrams.loki3.com/BracketList"/>
    <dgm:cxn modelId="{382508E0-37D3-48EC-BCA6-8A151423A7DD}" type="presParOf" srcId="{75F200F9-5A9F-4422-8CDF-4FC505F443B2}" destId="{40A6C824-31AB-4726-87E5-8078FFC3FFE8}" srcOrd="3" destOrd="0" presId="urn:diagrams.loki3.com/BracketList"/>
    <dgm:cxn modelId="{4F723BBE-B7F4-4F4B-B46F-3F0F46BA6FCE}" type="presParOf" srcId="{75F200F9-5A9F-4422-8CDF-4FC505F443B2}" destId="{26CB8AF5-349F-40AE-987C-4076E31D6168}" srcOrd="4" destOrd="0" presId="urn:diagrams.loki3.com/BracketList"/>
    <dgm:cxn modelId="{3CFB82B6-3A93-4EEE-A752-5020D3DFFCD8}" type="presParOf" srcId="{26CB8AF5-349F-40AE-987C-4076E31D6168}" destId="{0950A93E-0BA0-486F-9EE1-9FA4ECD9235B}" srcOrd="0" destOrd="0" presId="urn:diagrams.loki3.com/BracketList"/>
    <dgm:cxn modelId="{94D9D4A6-D1FE-43EC-8A33-17569298A158}" type="presParOf" srcId="{26CB8AF5-349F-40AE-987C-4076E31D6168}" destId="{436CA04E-72C2-475C-A08C-39CEFFFD95C6}" srcOrd="1" destOrd="0" presId="urn:diagrams.loki3.com/BracketList"/>
    <dgm:cxn modelId="{F44DBD06-32FA-49AD-818F-3F7508A5F81B}" type="presParOf" srcId="{26CB8AF5-349F-40AE-987C-4076E31D6168}" destId="{BD0FC2DA-097D-4896-8C6E-4047509B2CFB}" srcOrd="2" destOrd="0" presId="urn:diagrams.loki3.com/BracketList"/>
    <dgm:cxn modelId="{72C1B451-3FF1-4DC2-AD9B-EE04F526AADE}" type="presParOf" srcId="{26CB8AF5-349F-40AE-987C-4076E31D6168}" destId="{C5CCDCB8-2098-4D67-A240-6F322E0643A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329E61-EBB6-4602-9770-E52679479C2C}"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A3A94A80-A8B4-4A11-A314-5961A14C8E6C}">
      <dgm:prSet/>
      <dgm:spPr/>
      <dgm:t>
        <a:bodyPr/>
        <a:lstStyle/>
        <a:p>
          <a:r>
            <a:rPr lang="en-US" b="1" dirty="0">
              <a:hlinkClick xmlns:r="http://schemas.openxmlformats.org/officeDocument/2006/relationships" r:id="rId1"/>
            </a:rPr>
            <a:t>LSHR Toolkit: Annual Visual Assessments &amp; Findings Resolution Log (hudexchange.info)</a:t>
          </a:r>
          <a:endParaRPr lang="en-US" b="1" dirty="0"/>
        </a:p>
      </dgm:t>
    </dgm:pt>
    <dgm:pt modelId="{79109361-1432-4D00-BF02-557839293093}" type="parTrans" cxnId="{C3FEA08D-803A-4C87-B9F9-D07A7ACE8042}">
      <dgm:prSet/>
      <dgm:spPr/>
      <dgm:t>
        <a:bodyPr/>
        <a:lstStyle/>
        <a:p>
          <a:endParaRPr lang="en-US"/>
        </a:p>
      </dgm:t>
    </dgm:pt>
    <dgm:pt modelId="{90F39078-E00A-47D4-91D3-4AC16066A0E2}" type="sibTrans" cxnId="{C3FEA08D-803A-4C87-B9F9-D07A7ACE8042}">
      <dgm:prSet/>
      <dgm:spPr/>
      <dgm:t>
        <a:bodyPr/>
        <a:lstStyle/>
        <a:p>
          <a:endParaRPr lang="en-US"/>
        </a:p>
      </dgm:t>
    </dgm:pt>
    <dgm:pt modelId="{C6554174-8302-4A38-B7F7-EE8D4CBC6403}">
      <dgm:prSet/>
      <dgm:spPr/>
      <dgm:t>
        <a:bodyPr/>
        <a:lstStyle/>
        <a:p>
          <a:pPr>
            <a:buNone/>
          </a:pPr>
          <a:r>
            <a:rPr lang="en-US"/>
            <a:t>Records when the inspector, trained in visual assessment techniques, performed the Visual Assessment and documents the location, how much (area) deteriorated paint was found, and owner's responsibility to treat and clear the hazards.</a:t>
          </a:r>
        </a:p>
      </dgm:t>
    </dgm:pt>
    <dgm:pt modelId="{42C2BD85-52A5-467A-A635-ACC657405641}" type="parTrans" cxnId="{49E7380C-320F-46A9-B08C-4528A5514B08}">
      <dgm:prSet/>
      <dgm:spPr/>
      <dgm:t>
        <a:bodyPr/>
        <a:lstStyle/>
        <a:p>
          <a:endParaRPr lang="en-US"/>
        </a:p>
      </dgm:t>
    </dgm:pt>
    <dgm:pt modelId="{80F41191-F5E9-4FF6-81C5-DDCEB8A1981F}" type="sibTrans" cxnId="{49E7380C-320F-46A9-B08C-4528A5514B08}">
      <dgm:prSet/>
      <dgm:spPr/>
      <dgm:t>
        <a:bodyPr/>
        <a:lstStyle/>
        <a:p>
          <a:endParaRPr lang="en-US"/>
        </a:p>
      </dgm:t>
    </dgm:pt>
    <dgm:pt modelId="{23F8527F-05BF-4D67-9CC0-1EBC417780F4}">
      <dgm:prSet/>
      <dgm:spPr/>
      <dgm:t>
        <a:bodyPr/>
        <a:lstStyle/>
        <a:p>
          <a:r>
            <a:rPr lang="en-US" b="1" dirty="0">
              <a:hlinkClick xmlns:r="http://schemas.openxmlformats.org/officeDocument/2006/relationships" r:id="rId2" action="ppaction://hlinkfile"/>
            </a:rPr>
            <a:t>Sample Certification for Ongoing Monitoring and Maintenance – Visual Assessment (Word doc)</a:t>
          </a:r>
          <a:endParaRPr lang="en-US" dirty="0"/>
        </a:p>
      </dgm:t>
    </dgm:pt>
    <dgm:pt modelId="{8E300E81-EC71-4DBD-83AE-2B8EBDB1E9D3}" type="parTrans" cxnId="{B55F4DFF-EA81-440B-A623-06CF91F2C228}">
      <dgm:prSet/>
      <dgm:spPr/>
      <dgm:t>
        <a:bodyPr/>
        <a:lstStyle/>
        <a:p>
          <a:endParaRPr lang="en-US"/>
        </a:p>
      </dgm:t>
    </dgm:pt>
    <dgm:pt modelId="{7E6E3511-64F3-4DEC-88A5-6CA07FF6006D}" type="sibTrans" cxnId="{B55F4DFF-EA81-440B-A623-06CF91F2C228}">
      <dgm:prSet/>
      <dgm:spPr/>
      <dgm:t>
        <a:bodyPr/>
        <a:lstStyle/>
        <a:p>
          <a:endParaRPr lang="en-US"/>
        </a:p>
      </dgm:t>
    </dgm:pt>
    <dgm:pt modelId="{7178F9CB-F38D-4C17-8173-906EFC769D31}">
      <dgm:prSet/>
      <dgm:spPr/>
      <dgm:t>
        <a:bodyPr/>
        <a:lstStyle/>
        <a:p>
          <a:pPr>
            <a:buNone/>
          </a:pPr>
          <a:r>
            <a:rPr lang="en-US" b="0" i="0"/>
            <a:t>Certifies ongoing maintenance requirements are met when only visual assessment is needed for evaluation.</a:t>
          </a:r>
          <a:endParaRPr lang="en-US"/>
        </a:p>
      </dgm:t>
    </dgm:pt>
    <dgm:pt modelId="{EFE7240A-AF5B-4CB4-A82F-5ED6AE4DC937}" type="parTrans" cxnId="{5BAB8700-E57A-42D4-A46A-DA3090720965}">
      <dgm:prSet/>
      <dgm:spPr/>
      <dgm:t>
        <a:bodyPr/>
        <a:lstStyle/>
        <a:p>
          <a:endParaRPr lang="en-US"/>
        </a:p>
      </dgm:t>
    </dgm:pt>
    <dgm:pt modelId="{5E2DB761-916A-4F7E-896C-28004C8686D0}" type="sibTrans" cxnId="{5BAB8700-E57A-42D4-A46A-DA3090720965}">
      <dgm:prSet/>
      <dgm:spPr/>
      <dgm:t>
        <a:bodyPr/>
        <a:lstStyle/>
        <a:p>
          <a:endParaRPr lang="en-US"/>
        </a:p>
      </dgm:t>
    </dgm:pt>
    <dgm:pt modelId="{75F200F9-5A9F-4422-8CDF-4FC505F443B2}" type="pres">
      <dgm:prSet presAssocID="{78329E61-EBB6-4602-9770-E52679479C2C}" presName="Name0" presStyleCnt="0">
        <dgm:presLayoutVars>
          <dgm:dir/>
          <dgm:animLvl val="lvl"/>
          <dgm:resizeHandles val="exact"/>
        </dgm:presLayoutVars>
      </dgm:prSet>
      <dgm:spPr/>
    </dgm:pt>
    <dgm:pt modelId="{D8E19968-0481-4D1F-B1FB-D22AF15DA023}" type="pres">
      <dgm:prSet presAssocID="{A3A94A80-A8B4-4A11-A314-5961A14C8E6C}" presName="linNode" presStyleCnt="0"/>
      <dgm:spPr/>
    </dgm:pt>
    <dgm:pt modelId="{DB27232D-771C-45AD-8CB9-7786F1EEFD2C}" type="pres">
      <dgm:prSet presAssocID="{A3A94A80-A8B4-4A11-A314-5961A14C8E6C}" presName="parTx" presStyleLbl="revTx" presStyleIdx="0" presStyleCnt="2">
        <dgm:presLayoutVars>
          <dgm:chMax val="1"/>
          <dgm:bulletEnabled val="1"/>
        </dgm:presLayoutVars>
      </dgm:prSet>
      <dgm:spPr/>
    </dgm:pt>
    <dgm:pt modelId="{7B2A2CE4-FCE2-42C1-9C2D-9F5186DBEA96}" type="pres">
      <dgm:prSet presAssocID="{A3A94A80-A8B4-4A11-A314-5961A14C8E6C}" presName="bracket" presStyleLbl="parChTrans1D1" presStyleIdx="0" presStyleCnt="2"/>
      <dgm:spPr/>
    </dgm:pt>
    <dgm:pt modelId="{4EDE7210-CA97-4260-AFEA-B58AB5B08C69}" type="pres">
      <dgm:prSet presAssocID="{A3A94A80-A8B4-4A11-A314-5961A14C8E6C}" presName="spH" presStyleCnt="0"/>
      <dgm:spPr/>
    </dgm:pt>
    <dgm:pt modelId="{63FAEB91-B6CA-421A-AFAF-C101794B24ED}" type="pres">
      <dgm:prSet presAssocID="{A3A94A80-A8B4-4A11-A314-5961A14C8E6C}" presName="desTx" presStyleLbl="node1" presStyleIdx="0" presStyleCnt="2">
        <dgm:presLayoutVars>
          <dgm:bulletEnabled val="1"/>
        </dgm:presLayoutVars>
      </dgm:prSet>
      <dgm:spPr/>
    </dgm:pt>
    <dgm:pt modelId="{01F78686-C94F-46E0-862F-A69A5935E17D}" type="pres">
      <dgm:prSet presAssocID="{90F39078-E00A-47D4-91D3-4AC16066A0E2}" presName="spV" presStyleCnt="0"/>
      <dgm:spPr/>
    </dgm:pt>
    <dgm:pt modelId="{259CC89F-6570-463F-85DF-41CD72D27EF6}" type="pres">
      <dgm:prSet presAssocID="{23F8527F-05BF-4D67-9CC0-1EBC417780F4}" presName="linNode" presStyleCnt="0"/>
      <dgm:spPr/>
    </dgm:pt>
    <dgm:pt modelId="{B8B4D66C-3C3E-4C1C-8489-66C28114A0B3}" type="pres">
      <dgm:prSet presAssocID="{23F8527F-05BF-4D67-9CC0-1EBC417780F4}" presName="parTx" presStyleLbl="revTx" presStyleIdx="1" presStyleCnt="2">
        <dgm:presLayoutVars>
          <dgm:chMax val="1"/>
          <dgm:bulletEnabled val="1"/>
        </dgm:presLayoutVars>
      </dgm:prSet>
      <dgm:spPr/>
    </dgm:pt>
    <dgm:pt modelId="{93DBB2C9-39E6-40F3-8ACB-B421A3448FE0}" type="pres">
      <dgm:prSet presAssocID="{23F8527F-05BF-4D67-9CC0-1EBC417780F4}" presName="bracket" presStyleLbl="parChTrans1D1" presStyleIdx="1" presStyleCnt="2"/>
      <dgm:spPr/>
    </dgm:pt>
    <dgm:pt modelId="{0CE63933-ECF7-400E-A6A0-03E34963B0F5}" type="pres">
      <dgm:prSet presAssocID="{23F8527F-05BF-4D67-9CC0-1EBC417780F4}" presName="spH" presStyleCnt="0"/>
      <dgm:spPr/>
    </dgm:pt>
    <dgm:pt modelId="{5A239182-D02F-4DEE-A18F-C3AA30528D75}" type="pres">
      <dgm:prSet presAssocID="{23F8527F-05BF-4D67-9CC0-1EBC417780F4}" presName="desTx" presStyleLbl="node1" presStyleIdx="1" presStyleCnt="2">
        <dgm:presLayoutVars>
          <dgm:bulletEnabled val="1"/>
        </dgm:presLayoutVars>
      </dgm:prSet>
      <dgm:spPr/>
    </dgm:pt>
  </dgm:ptLst>
  <dgm:cxnLst>
    <dgm:cxn modelId="{5BAB8700-E57A-42D4-A46A-DA3090720965}" srcId="{23F8527F-05BF-4D67-9CC0-1EBC417780F4}" destId="{7178F9CB-F38D-4C17-8173-906EFC769D31}" srcOrd="0" destOrd="0" parTransId="{EFE7240A-AF5B-4CB4-A82F-5ED6AE4DC937}" sibTransId="{5E2DB761-916A-4F7E-896C-28004C8686D0}"/>
    <dgm:cxn modelId="{D05FE500-0AC6-4BB3-88FA-04C6D8B98792}" type="presOf" srcId="{C6554174-8302-4A38-B7F7-EE8D4CBC6403}" destId="{63FAEB91-B6CA-421A-AFAF-C101794B24ED}" srcOrd="0" destOrd="0" presId="urn:diagrams.loki3.com/BracketList"/>
    <dgm:cxn modelId="{49E7380C-320F-46A9-B08C-4528A5514B08}" srcId="{A3A94A80-A8B4-4A11-A314-5961A14C8E6C}" destId="{C6554174-8302-4A38-B7F7-EE8D4CBC6403}" srcOrd="0" destOrd="0" parTransId="{42C2BD85-52A5-467A-A635-ACC657405641}" sibTransId="{80F41191-F5E9-4FF6-81C5-DDCEB8A1981F}"/>
    <dgm:cxn modelId="{11464F0C-3914-472A-AA5D-E2FA52869236}" type="presOf" srcId="{7178F9CB-F38D-4C17-8173-906EFC769D31}" destId="{5A239182-D02F-4DEE-A18F-C3AA30528D75}" srcOrd="0" destOrd="0" presId="urn:diagrams.loki3.com/BracketList"/>
    <dgm:cxn modelId="{154BB30D-18E4-469A-BF5C-C74A30A4E20C}" type="presOf" srcId="{78329E61-EBB6-4602-9770-E52679479C2C}" destId="{75F200F9-5A9F-4422-8CDF-4FC505F443B2}" srcOrd="0" destOrd="0" presId="urn:diagrams.loki3.com/BracketList"/>
    <dgm:cxn modelId="{2320EC75-84CE-4027-8680-723309BF7759}" type="presOf" srcId="{23F8527F-05BF-4D67-9CC0-1EBC417780F4}" destId="{B8B4D66C-3C3E-4C1C-8489-66C28114A0B3}" srcOrd="0" destOrd="0" presId="urn:diagrams.loki3.com/BracketList"/>
    <dgm:cxn modelId="{C3FEA08D-803A-4C87-B9F9-D07A7ACE8042}" srcId="{78329E61-EBB6-4602-9770-E52679479C2C}" destId="{A3A94A80-A8B4-4A11-A314-5961A14C8E6C}" srcOrd="0" destOrd="0" parTransId="{79109361-1432-4D00-BF02-557839293093}" sibTransId="{90F39078-E00A-47D4-91D3-4AC16066A0E2}"/>
    <dgm:cxn modelId="{1710EBB8-DDA7-4878-9F52-6CABBFFDE5B1}" type="presOf" srcId="{A3A94A80-A8B4-4A11-A314-5961A14C8E6C}" destId="{DB27232D-771C-45AD-8CB9-7786F1EEFD2C}" srcOrd="0" destOrd="0" presId="urn:diagrams.loki3.com/BracketList"/>
    <dgm:cxn modelId="{B55F4DFF-EA81-440B-A623-06CF91F2C228}" srcId="{78329E61-EBB6-4602-9770-E52679479C2C}" destId="{23F8527F-05BF-4D67-9CC0-1EBC417780F4}" srcOrd="1" destOrd="0" parTransId="{8E300E81-EC71-4DBD-83AE-2B8EBDB1E9D3}" sibTransId="{7E6E3511-64F3-4DEC-88A5-6CA07FF6006D}"/>
    <dgm:cxn modelId="{BCC6EF7F-2AC9-4F96-8D70-0D54DFBF69F8}" type="presParOf" srcId="{75F200F9-5A9F-4422-8CDF-4FC505F443B2}" destId="{D8E19968-0481-4D1F-B1FB-D22AF15DA023}" srcOrd="0" destOrd="0" presId="urn:diagrams.loki3.com/BracketList"/>
    <dgm:cxn modelId="{3891CB44-2F58-4819-BAD0-0302A3DAC5D9}" type="presParOf" srcId="{D8E19968-0481-4D1F-B1FB-D22AF15DA023}" destId="{DB27232D-771C-45AD-8CB9-7786F1EEFD2C}" srcOrd="0" destOrd="0" presId="urn:diagrams.loki3.com/BracketList"/>
    <dgm:cxn modelId="{EC88DE44-D561-4C47-A7E7-F485123525B4}" type="presParOf" srcId="{D8E19968-0481-4D1F-B1FB-D22AF15DA023}" destId="{7B2A2CE4-FCE2-42C1-9C2D-9F5186DBEA96}" srcOrd="1" destOrd="0" presId="urn:diagrams.loki3.com/BracketList"/>
    <dgm:cxn modelId="{CFFA35A5-5AC0-4222-8F11-8C324891B879}" type="presParOf" srcId="{D8E19968-0481-4D1F-B1FB-D22AF15DA023}" destId="{4EDE7210-CA97-4260-AFEA-B58AB5B08C69}" srcOrd="2" destOrd="0" presId="urn:diagrams.loki3.com/BracketList"/>
    <dgm:cxn modelId="{37B58C7A-0433-4748-88B3-3C490DE950AD}" type="presParOf" srcId="{D8E19968-0481-4D1F-B1FB-D22AF15DA023}" destId="{63FAEB91-B6CA-421A-AFAF-C101794B24ED}" srcOrd="3" destOrd="0" presId="urn:diagrams.loki3.com/BracketList"/>
    <dgm:cxn modelId="{2572EFBA-5CAC-4B71-A8D6-D8E74297BB1A}" type="presParOf" srcId="{75F200F9-5A9F-4422-8CDF-4FC505F443B2}" destId="{01F78686-C94F-46E0-862F-A69A5935E17D}" srcOrd="1" destOrd="0" presId="urn:diagrams.loki3.com/BracketList"/>
    <dgm:cxn modelId="{1DC13CA1-0A62-411E-8619-5E3E1FAB79FB}" type="presParOf" srcId="{75F200F9-5A9F-4422-8CDF-4FC505F443B2}" destId="{259CC89F-6570-463F-85DF-41CD72D27EF6}" srcOrd="2" destOrd="0" presId="urn:diagrams.loki3.com/BracketList"/>
    <dgm:cxn modelId="{0C92D472-583C-4894-B07E-BEF60EC0B192}" type="presParOf" srcId="{259CC89F-6570-463F-85DF-41CD72D27EF6}" destId="{B8B4D66C-3C3E-4C1C-8489-66C28114A0B3}" srcOrd="0" destOrd="0" presId="urn:diagrams.loki3.com/BracketList"/>
    <dgm:cxn modelId="{D976D078-96EF-46C4-AA16-104102AB1097}" type="presParOf" srcId="{259CC89F-6570-463F-85DF-41CD72D27EF6}" destId="{93DBB2C9-39E6-40F3-8ACB-B421A3448FE0}" srcOrd="1" destOrd="0" presId="urn:diagrams.loki3.com/BracketList"/>
    <dgm:cxn modelId="{A89B53E2-1DEB-46C0-9477-D4CB19EE5DF7}" type="presParOf" srcId="{259CC89F-6570-463F-85DF-41CD72D27EF6}" destId="{0CE63933-ECF7-400E-A6A0-03E34963B0F5}" srcOrd="2" destOrd="0" presId="urn:diagrams.loki3.com/BracketList"/>
    <dgm:cxn modelId="{65F35F4B-F771-41D2-9FB1-DC68BB8B8B4A}" type="presParOf" srcId="{259CC89F-6570-463F-85DF-41CD72D27EF6}" destId="{5A239182-D02F-4DEE-A18F-C3AA30528D7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329E61-EBB6-4602-9770-E52679479C2C}" type="doc">
      <dgm:prSet loTypeId="urn:diagrams.loki3.com/BracketList" loCatId="list" qsTypeId="urn:microsoft.com/office/officeart/2005/8/quickstyle/simple1" qsCatId="simple" csTypeId="urn:microsoft.com/office/officeart/2005/8/colors/accent3_1" csCatId="accent3" phldr="1"/>
      <dgm:spPr/>
      <dgm:t>
        <a:bodyPr/>
        <a:lstStyle/>
        <a:p>
          <a:endParaRPr lang="en-US"/>
        </a:p>
      </dgm:t>
    </dgm:pt>
    <dgm:pt modelId="{A3A94A80-A8B4-4A11-A314-5961A14C8E6C}">
      <dgm:prSet custT="1"/>
      <dgm:spPr/>
      <dgm:t>
        <a:bodyPr/>
        <a:lstStyle/>
        <a:p>
          <a:r>
            <a:rPr lang="en-US" sz="1600" dirty="0">
              <a:hlinkClick xmlns:r="http://schemas.openxmlformats.org/officeDocument/2006/relationships" r:id="rId1"/>
            </a:rPr>
            <a:t>Part 2 of the LSHR Screening on Exemption or Limited Exemption</a:t>
          </a:r>
          <a:endParaRPr lang="en-US" sz="1600" b="1" dirty="0"/>
        </a:p>
      </dgm:t>
    </dgm:pt>
    <dgm:pt modelId="{79109361-1432-4D00-BF02-557839293093}" type="parTrans" cxnId="{C3FEA08D-803A-4C87-B9F9-D07A7ACE8042}">
      <dgm:prSet/>
      <dgm:spPr/>
      <dgm:t>
        <a:bodyPr/>
        <a:lstStyle/>
        <a:p>
          <a:endParaRPr lang="en-US"/>
        </a:p>
      </dgm:t>
    </dgm:pt>
    <dgm:pt modelId="{90F39078-E00A-47D4-91D3-4AC16066A0E2}" type="sibTrans" cxnId="{C3FEA08D-803A-4C87-B9F9-D07A7ACE8042}">
      <dgm:prSet/>
      <dgm:spPr/>
      <dgm:t>
        <a:bodyPr/>
        <a:lstStyle/>
        <a:p>
          <a:endParaRPr lang="en-US"/>
        </a:p>
      </dgm:t>
    </dgm:pt>
    <dgm:pt modelId="{FCECF453-7764-450A-9D18-F771800A4CDB}">
      <dgm:prSet custT="1"/>
      <dgm:spPr/>
      <dgm:t>
        <a:bodyPr/>
        <a:lstStyle/>
        <a:p>
          <a:pPr>
            <a:buNone/>
          </a:pPr>
          <a:r>
            <a:rPr lang="en-US" sz="1600" b="0" i="0" dirty="0"/>
            <a:t>Determines if there is a one-time small repair exemption for some requirements.</a:t>
          </a:r>
          <a:endParaRPr lang="en-US" sz="1600" b="1" dirty="0"/>
        </a:p>
      </dgm:t>
    </dgm:pt>
    <dgm:pt modelId="{BE080C5B-828C-4582-9A20-81E8D5EBE9EB}" type="parTrans" cxnId="{3F4C8079-0AA3-4CA2-9F38-232297AAF201}">
      <dgm:prSet/>
      <dgm:spPr/>
      <dgm:t>
        <a:bodyPr/>
        <a:lstStyle/>
        <a:p>
          <a:endParaRPr lang="en-US"/>
        </a:p>
      </dgm:t>
    </dgm:pt>
    <dgm:pt modelId="{B789AA7E-1DE3-4509-B417-36ECAB013058}" type="sibTrans" cxnId="{3F4C8079-0AA3-4CA2-9F38-232297AAF201}">
      <dgm:prSet/>
      <dgm:spPr/>
      <dgm:t>
        <a:bodyPr/>
        <a:lstStyle/>
        <a:p>
          <a:endParaRPr lang="en-US"/>
        </a:p>
      </dgm:t>
    </dgm:pt>
    <dgm:pt modelId="{75F200F9-5A9F-4422-8CDF-4FC505F443B2}" type="pres">
      <dgm:prSet presAssocID="{78329E61-EBB6-4602-9770-E52679479C2C}" presName="Name0" presStyleCnt="0">
        <dgm:presLayoutVars>
          <dgm:dir/>
          <dgm:animLvl val="lvl"/>
          <dgm:resizeHandles val="exact"/>
        </dgm:presLayoutVars>
      </dgm:prSet>
      <dgm:spPr/>
    </dgm:pt>
    <dgm:pt modelId="{D8E19968-0481-4D1F-B1FB-D22AF15DA023}" type="pres">
      <dgm:prSet presAssocID="{A3A94A80-A8B4-4A11-A314-5961A14C8E6C}" presName="linNode" presStyleCnt="0"/>
      <dgm:spPr/>
    </dgm:pt>
    <dgm:pt modelId="{DB27232D-771C-45AD-8CB9-7786F1EEFD2C}" type="pres">
      <dgm:prSet presAssocID="{A3A94A80-A8B4-4A11-A314-5961A14C8E6C}" presName="parTx" presStyleLbl="revTx" presStyleIdx="0" presStyleCnt="1" custScaleY="82890">
        <dgm:presLayoutVars>
          <dgm:chMax val="1"/>
          <dgm:bulletEnabled val="1"/>
        </dgm:presLayoutVars>
      </dgm:prSet>
      <dgm:spPr/>
    </dgm:pt>
    <dgm:pt modelId="{7B2A2CE4-FCE2-42C1-9C2D-9F5186DBEA96}" type="pres">
      <dgm:prSet presAssocID="{A3A94A80-A8B4-4A11-A314-5961A14C8E6C}" presName="bracket" presStyleLbl="parChTrans1D1" presStyleIdx="0" presStyleCnt="1"/>
      <dgm:spPr/>
    </dgm:pt>
    <dgm:pt modelId="{4EDE7210-CA97-4260-AFEA-B58AB5B08C69}" type="pres">
      <dgm:prSet presAssocID="{A3A94A80-A8B4-4A11-A314-5961A14C8E6C}" presName="spH" presStyleCnt="0"/>
      <dgm:spPr/>
    </dgm:pt>
    <dgm:pt modelId="{ED83E1E9-A563-4B4A-BF57-71D83F43564D}" type="pres">
      <dgm:prSet presAssocID="{A3A94A80-A8B4-4A11-A314-5961A14C8E6C}" presName="desTx" presStyleLbl="node1" presStyleIdx="0" presStyleCnt="1" custScaleY="82890">
        <dgm:presLayoutVars>
          <dgm:bulletEnabled val="1"/>
        </dgm:presLayoutVars>
      </dgm:prSet>
      <dgm:spPr/>
    </dgm:pt>
  </dgm:ptLst>
  <dgm:cxnLst>
    <dgm:cxn modelId="{154BB30D-18E4-469A-BF5C-C74A30A4E20C}" type="presOf" srcId="{78329E61-EBB6-4602-9770-E52679479C2C}" destId="{75F200F9-5A9F-4422-8CDF-4FC505F443B2}" srcOrd="0" destOrd="0" presId="urn:diagrams.loki3.com/BracketList"/>
    <dgm:cxn modelId="{C48F6F5D-D168-4130-9BCF-B8681F496741}" type="presOf" srcId="{FCECF453-7764-450A-9D18-F771800A4CDB}" destId="{ED83E1E9-A563-4B4A-BF57-71D83F43564D}" srcOrd="0" destOrd="0" presId="urn:diagrams.loki3.com/BracketList"/>
    <dgm:cxn modelId="{3F4C8079-0AA3-4CA2-9F38-232297AAF201}" srcId="{A3A94A80-A8B4-4A11-A314-5961A14C8E6C}" destId="{FCECF453-7764-450A-9D18-F771800A4CDB}" srcOrd="0" destOrd="0" parTransId="{BE080C5B-828C-4582-9A20-81E8D5EBE9EB}" sibTransId="{B789AA7E-1DE3-4509-B417-36ECAB013058}"/>
    <dgm:cxn modelId="{C3FEA08D-803A-4C87-B9F9-D07A7ACE8042}" srcId="{78329E61-EBB6-4602-9770-E52679479C2C}" destId="{A3A94A80-A8B4-4A11-A314-5961A14C8E6C}" srcOrd="0" destOrd="0" parTransId="{79109361-1432-4D00-BF02-557839293093}" sibTransId="{90F39078-E00A-47D4-91D3-4AC16066A0E2}"/>
    <dgm:cxn modelId="{1710EBB8-DDA7-4878-9F52-6CABBFFDE5B1}" type="presOf" srcId="{A3A94A80-A8B4-4A11-A314-5961A14C8E6C}" destId="{DB27232D-771C-45AD-8CB9-7786F1EEFD2C}" srcOrd="0" destOrd="0" presId="urn:diagrams.loki3.com/BracketList"/>
    <dgm:cxn modelId="{BCC6EF7F-2AC9-4F96-8D70-0D54DFBF69F8}" type="presParOf" srcId="{75F200F9-5A9F-4422-8CDF-4FC505F443B2}" destId="{D8E19968-0481-4D1F-B1FB-D22AF15DA023}" srcOrd="0" destOrd="0" presId="urn:diagrams.loki3.com/BracketList"/>
    <dgm:cxn modelId="{3891CB44-2F58-4819-BAD0-0302A3DAC5D9}" type="presParOf" srcId="{D8E19968-0481-4D1F-B1FB-D22AF15DA023}" destId="{DB27232D-771C-45AD-8CB9-7786F1EEFD2C}" srcOrd="0" destOrd="0" presId="urn:diagrams.loki3.com/BracketList"/>
    <dgm:cxn modelId="{EC88DE44-D561-4C47-A7E7-F485123525B4}" type="presParOf" srcId="{D8E19968-0481-4D1F-B1FB-D22AF15DA023}" destId="{7B2A2CE4-FCE2-42C1-9C2D-9F5186DBEA96}" srcOrd="1" destOrd="0" presId="urn:diagrams.loki3.com/BracketList"/>
    <dgm:cxn modelId="{CFFA35A5-5AC0-4222-8F11-8C324891B879}" type="presParOf" srcId="{D8E19968-0481-4D1F-B1FB-D22AF15DA023}" destId="{4EDE7210-CA97-4260-AFEA-B58AB5B08C69}" srcOrd="2" destOrd="0" presId="urn:diagrams.loki3.com/BracketList"/>
    <dgm:cxn modelId="{7A8846A1-09A6-423B-B2C4-4B624527A14B}" type="presParOf" srcId="{D8E19968-0481-4D1F-B1FB-D22AF15DA023}" destId="{ED83E1E9-A563-4B4A-BF57-71D83F43564D}"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D88A31-8296-46E3-B29D-0E41125C604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801F409F-D630-41DF-BDB5-CFB04A1F1826}">
      <dgm:prSet phldrT="[Text]" custT="1"/>
      <dgm:spPr/>
      <dgm:t>
        <a:bodyPr/>
        <a:lstStyle/>
        <a:p>
          <a:r>
            <a:rPr lang="en-US" sz="2000" dirty="0"/>
            <a:t>Category 1 – </a:t>
          </a:r>
        </a:p>
        <a:p>
          <a:r>
            <a:rPr lang="en-US" sz="2000" dirty="0"/>
            <a:t>Literally Homeless </a:t>
          </a:r>
        </a:p>
      </dgm:t>
    </dgm:pt>
    <dgm:pt modelId="{6BE78F1E-E349-44F9-90C4-F5C7D7865085}" type="parTrans" cxnId="{B968B800-2EE0-4AF4-A0A3-1F74478E01CA}">
      <dgm:prSet/>
      <dgm:spPr/>
      <dgm:t>
        <a:bodyPr/>
        <a:lstStyle/>
        <a:p>
          <a:endParaRPr lang="en-US" sz="2000"/>
        </a:p>
      </dgm:t>
    </dgm:pt>
    <dgm:pt modelId="{9281DB21-95F7-4431-AAA9-343CCE59B72C}" type="sibTrans" cxnId="{B968B800-2EE0-4AF4-A0A3-1F74478E01CA}">
      <dgm:prSet/>
      <dgm:spPr/>
      <dgm:t>
        <a:bodyPr/>
        <a:lstStyle/>
        <a:p>
          <a:endParaRPr lang="en-US" sz="2000"/>
        </a:p>
      </dgm:t>
    </dgm:pt>
    <dgm:pt modelId="{C31B8B75-7EFA-4644-8FDA-7BA068091A95}">
      <dgm:prSet phldrT="[Text]" custT="1"/>
      <dgm:spPr/>
      <dgm:t>
        <a:bodyPr/>
        <a:lstStyle/>
        <a:p>
          <a:r>
            <a:rPr lang="en-US" sz="2000" dirty="0"/>
            <a:t>Category 2 – </a:t>
          </a:r>
        </a:p>
        <a:p>
          <a:r>
            <a:rPr lang="en-US" sz="2000" dirty="0"/>
            <a:t>Imminent Risk of Homelessness</a:t>
          </a:r>
        </a:p>
      </dgm:t>
    </dgm:pt>
    <dgm:pt modelId="{BF877F53-2D01-4763-A77E-7EBB00494C3E}" type="parTrans" cxnId="{18BDDED5-8CE6-4197-89F9-6C21CAA46DE2}">
      <dgm:prSet/>
      <dgm:spPr/>
      <dgm:t>
        <a:bodyPr/>
        <a:lstStyle/>
        <a:p>
          <a:endParaRPr lang="en-US" sz="2000"/>
        </a:p>
      </dgm:t>
    </dgm:pt>
    <dgm:pt modelId="{FF43A8E2-59C6-41BC-9ABA-0D110E34229D}" type="sibTrans" cxnId="{18BDDED5-8CE6-4197-89F9-6C21CAA46DE2}">
      <dgm:prSet/>
      <dgm:spPr/>
      <dgm:t>
        <a:bodyPr/>
        <a:lstStyle/>
        <a:p>
          <a:endParaRPr lang="en-US" sz="2000"/>
        </a:p>
      </dgm:t>
    </dgm:pt>
    <dgm:pt modelId="{0492227A-CD6D-4AA2-9B2C-262E662BA73A}">
      <dgm:prSet phldrT="[Text]" custT="1"/>
      <dgm:spPr/>
      <dgm:t>
        <a:bodyPr/>
        <a:lstStyle/>
        <a:p>
          <a:r>
            <a:rPr lang="en-US" sz="2000" dirty="0"/>
            <a:t>Category 3 – </a:t>
          </a:r>
        </a:p>
        <a:p>
          <a:r>
            <a:rPr lang="en-US" sz="2000" dirty="0"/>
            <a:t>Homeless under other Federal Statutes</a:t>
          </a:r>
        </a:p>
      </dgm:t>
    </dgm:pt>
    <dgm:pt modelId="{8B1E95D6-EC4C-4274-8ADF-D401F0571BE8}" type="parTrans" cxnId="{CB24DC68-A44E-4B83-902B-3E2F62A23726}">
      <dgm:prSet/>
      <dgm:spPr/>
      <dgm:t>
        <a:bodyPr/>
        <a:lstStyle/>
        <a:p>
          <a:endParaRPr lang="en-US" sz="2000"/>
        </a:p>
      </dgm:t>
    </dgm:pt>
    <dgm:pt modelId="{8C661FA7-0252-4C7F-B407-2A1FF62916C2}" type="sibTrans" cxnId="{CB24DC68-A44E-4B83-902B-3E2F62A23726}">
      <dgm:prSet/>
      <dgm:spPr/>
      <dgm:t>
        <a:bodyPr/>
        <a:lstStyle/>
        <a:p>
          <a:endParaRPr lang="en-US" sz="2000"/>
        </a:p>
      </dgm:t>
    </dgm:pt>
    <dgm:pt modelId="{D1F8F203-012C-4493-99DA-14CF08222C65}">
      <dgm:prSet phldrT="[Text]" custT="1"/>
      <dgm:spPr/>
      <dgm:t>
        <a:bodyPr/>
        <a:lstStyle/>
        <a:p>
          <a:r>
            <a:rPr lang="en-US" sz="2000" dirty="0"/>
            <a:t>Category 4 – </a:t>
          </a:r>
        </a:p>
        <a:p>
          <a:r>
            <a:rPr lang="en-US" sz="2000" dirty="0"/>
            <a:t>Fleeing or Attempting to Flee DV</a:t>
          </a:r>
        </a:p>
      </dgm:t>
    </dgm:pt>
    <dgm:pt modelId="{473AAF88-C553-4DCF-A054-CAC54E8FA1D3}" type="parTrans" cxnId="{C28DDB76-3376-4D81-9EDA-40C812892D38}">
      <dgm:prSet/>
      <dgm:spPr/>
      <dgm:t>
        <a:bodyPr/>
        <a:lstStyle/>
        <a:p>
          <a:endParaRPr lang="en-US" sz="2000"/>
        </a:p>
      </dgm:t>
    </dgm:pt>
    <dgm:pt modelId="{756584C1-479D-408D-90E0-3F49D7D28462}" type="sibTrans" cxnId="{C28DDB76-3376-4D81-9EDA-40C812892D38}">
      <dgm:prSet/>
      <dgm:spPr/>
      <dgm:t>
        <a:bodyPr/>
        <a:lstStyle/>
        <a:p>
          <a:endParaRPr lang="en-US" sz="2000"/>
        </a:p>
      </dgm:t>
    </dgm:pt>
    <dgm:pt modelId="{E747AD33-802B-4472-BB37-B58051E8A730}" type="pres">
      <dgm:prSet presAssocID="{68D88A31-8296-46E3-B29D-0E41125C604B}" presName="diagram" presStyleCnt="0">
        <dgm:presLayoutVars>
          <dgm:dir/>
          <dgm:resizeHandles val="exact"/>
        </dgm:presLayoutVars>
      </dgm:prSet>
      <dgm:spPr/>
    </dgm:pt>
    <dgm:pt modelId="{8C30DDE1-7992-4E67-8B6F-34CCA955A9BB}" type="pres">
      <dgm:prSet presAssocID="{801F409F-D630-41DF-BDB5-CFB04A1F1826}" presName="node" presStyleLbl="node1" presStyleIdx="0" presStyleCnt="4" custScaleX="324402" custScaleY="214005">
        <dgm:presLayoutVars>
          <dgm:bulletEnabled val="1"/>
        </dgm:presLayoutVars>
      </dgm:prSet>
      <dgm:spPr/>
    </dgm:pt>
    <dgm:pt modelId="{5B91B03C-75AD-453A-BEE7-9707BFD4EB58}" type="pres">
      <dgm:prSet presAssocID="{9281DB21-95F7-4431-AAA9-343CCE59B72C}" presName="sibTrans" presStyleCnt="0"/>
      <dgm:spPr/>
    </dgm:pt>
    <dgm:pt modelId="{6E1D54B8-2385-4C11-A0D8-FF1B99AFE6E1}" type="pres">
      <dgm:prSet presAssocID="{C31B8B75-7EFA-4644-8FDA-7BA068091A95}" presName="node" presStyleLbl="node1" presStyleIdx="1" presStyleCnt="4" custScaleX="324402" custScaleY="214005">
        <dgm:presLayoutVars>
          <dgm:bulletEnabled val="1"/>
        </dgm:presLayoutVars>
      </dgm:prSet>
      <dgm:spPr/>
    </dgm:pt>
    <dgm:pt modelId="{96C08E92-AC31-4D5A-8E50-389BB64A1462}" type="pres">
      <dgm:prSet presAssocID="{FF43A8E2-59C6-41BC-9ABA-0D110E34229D}" presName="sibTrans" presStyleCnt="0"/>
      <dgm:spPr/>
    </dgm:pt>
    <dgm:pt modelId="{A3F67ECB-B5CE-4AC1-BB42-FF4E544A6126}" type="pres">
      <dgm:prSet presAssocID="{0492227A-CD6D-4AA2-9B2C-262E662BA73A}" presName="node" presStyleLbl="node1" presStyleIdx="2" presStyleCnt="4" custScaleX="324402" custScaleY="214005">
        <dgm:presLayoutVars>
          <dgm:bulletEnabled val="1"/>
        </dgm:presLayoutVars>
      </dgm:prSet>
      <dgm:spPr/>
    </dgm:pt>
    <dgm:pt modelId="{44FAC5EA-569E-48D3-BAA3-1A40CCE462EC}" type="pres">
      <dgm:prSet presAssocID="{8C661FA7-0252-4C7F-B407-2A1FF62916C2}" presName="sibTrans" presStyleCnt="0"/>
      <dgm:spPr/>
    </dgm:pt>
    <dgm:pt modelId="{A976FD88-57FB-4FE7-865C-E61BE7C7D59B}" type="pres">
      <dgm:prSet presAssocID="{D1F8F203-012C-4493-99DA-14CF08222C65}" presName="node" presStyleLbl="node1" presStyleIdx="3" presStyleCnt="4" custScaleX="324402" custScaleY="214005">
        <dgm:presLayoutVars>
          <dgm:bulletEnabled val="1"/>
        </dgm:presLayoutVars>
      </dgm:prSet>
      <dgm:spPr/>
    </dgm:pt>
  </dgm:ptLst>
  <dgm:cxnLst>
    <dgm:cxn modelId="{B968B800-2EE0-4AF4-A0A3-1F74478E01CA}" srcId="{68D88A31-8296-46E3-B29D-0E41125C604B}" destId="{801F409F-D630-41DF-BDB5-CFB04A1F1826}" srcOrd="0" destOrd="0" parTransId="{6BE78F1E-E349-44F9-90C4-F5C7D7865085}" sibTransId="{9281DB21-95F7-4431-AAA9-343CCE59B72C}"/>
    <dgm:cxn modelId="{93367D21-06CA-42F6-A482-981D19202341}" type="presOf" srcId="{D1F8F203-012C-4493-99DA-14CF08222C65}" destId="{A976FD88-57FB-4FE7-865C-E61BE7C7D59B}" srcOrd="0" destOrd="0" presId="urn:microsoft.com/office/officeart/2005/8/layout/default"/>
    <dgm:cxn modelId="{C71AA126-4386-4E25-8AAF-4C92B268136F}" type="presOf" srcId="{C31B8B75-7EFA-4644-8FDA-7BA068091A95}" destId="{6E1D54B8-2385-4C11-A0D8-FF1B99AFE6E1}" srcOrd="0" destOrd="0" presId="urn:microsoft.com/office/officeart/2005/8/layout/default"/>
    <dgm:cxn modelId="{CB24DC68-A44E-4B83-902B-3E2F62A23726}" srcId="{68D88A31-8296-46E3-B29D-0E41125C604B}" destId="{0492227A-CD6D-4AA2-9B2C-262E662BA73A}" srcOrd="2" destOrd="0" parTransId="{8B1E95D6-EC4C-4274-8ADF-D401F0571BE8}" sibTransId="{8C661FA7-0252-4C7F-B407-2A1FF62916C2}"/>
    <dgm:cxn modelId="{709BA14C-B151-408E-BE2C-148B79D0D1E4}" type="presOf" srcId="{801F409F-D630-41DF-BDB5-CFB04A1F1826}" destId="{8C30DDE1-7992-4E67-8B6F-34CCA955A9BB}" srcOrd="0" destOrd="0" presId="urn:microsoft.com/office/officeart/2005/8/layout/default"/>
    <dgm:cxn modelId="{C28DDB76-3376-4D81-9EDA-40C812892D38}" srcId="{68D88A31-8296-46E3-B29D-0E41125C604B}" destId="{D1F8F203-012C-4493-99DA-14CF08222C65}" srcOrd="3" destOrd="0" parTransId="{473AAF88-C553-4DCF-A054-CAC54E8FA1D3}" sibTransId="{756584C1-479D-408D-90E0-3F49D7D28462}"/>
    <dgm:cxn modelId="{F3320D57-5130-49FD-B72F-A5702E48E98A}" type="presOf" srcId="{68D88A31-8296-46E3-B29D-0E41125C604B}" destId="{E747AD33-802B-4472-BB37-B58051E8A730}" srcOrd="0" destOrd="0" presId="urn:microsoft.com/office/officeart/2005/8/layout/default"/>
    <dgm:cxn modelId="{F6149997-FEC1-49DD-A816-17E9ACEC3D41}" type="presOf" srcId="{0492227A-CD6D-4AA2-9B2C-262E662BA73A}" destId="{A3F67ECB-B5CE-4AC1-BB42-FF4E544A6126}" srcOrd="0" destOrd="0" presId="urn:microsoft.com/office/officeart/2005/8/layout/default"/>
    <dgm:cxn modelId="{18BDDED5-8CE6-4197-89F9-6C21CAA46DE2}" srcId="{68D88A31-8296-46E3-B29D-0E41125C604B}" destId="{C31B8B75-7EFA-4644-8FDA-7BA068091A95}" srcOrd="1" destOrd="0" parTransId="{BF877F53-2D01-4763-A77E-7EBB00494C3E}" sibTransId="{FF43A8E2-59C6-41BC-9ABA-0D110E34229D}"/>
    <dgm:cxn modelId="{B5C10F74-3F61-4ED8-8353-31B99D40A2EC}" type="presParOf" srcId="{E747AD33-802B-4472-BB37-B58051E8A730}" destId="{8C30DDE1-7992-4E67-8B6F-34CCA955A9BB}" srcOrd="0" destOrd="0" presId="urn:microsoft.com/office/officeart/2005/8/layout/default"/>
    <dgm:cxn modelId="{08D8B53D-3D96-40B7-80EE-3C279214CD47}" type="presParOf" srcId="{E747AD33-802B-4472-BB37-B58051E8A730}" destId="{5B91B03C-75AD-453A-BEE7-9707BFD4EB58}" srcOrd="1" destOrd="0" presId="urn:microsoft.com/office/officeart/2005/8/layout/default"/>
    <dgm:cxn modelId="{28CC9890-4AA9-4A32-9E13-2EB511391AA5}" type="presParOf" srcId="{E747AD33-802B-4472-BB37-B58051E8A730}" destId="{6E1D54B8-2385-4C11-A0D8-FF1B99AFE6E1}" srcOrd="2" destOrd="0" presId="urn:microsoft.com/office/officeart/2005/8/layout/default"/>
    <dgm:cxn modelId="{A4DF9839-BE86-4256-A605-4E0FDE5F25B4}" type="presParOf" srcId="{E747AD33-802B-4472-BB37-B58051E8A730}" destId="{96C08E92-AC31-4D5A-8E50-389BB64A1462}" srcOrd="3" destOrd="0" presId="urn:microsoft.com/office/officeart/2005/8/layout/default"/>
    <dgm:cxn modelId="{89FE096A-2437-43A5-B8A4-0140A5CEC489}" type="presParOf" srcId="{E747AD33-802B-4472-BB37-B58051E8A730}" destId="{A3F67ECB-B5CE-4AC1-BB42-FF4E544A6126}" srcOrd="4" destOrd="0" presId="urn:microsoft.com/office/officeart/2005/8/layout/default"/>
    <dgm:cxn modelId="{05CC5E5F-891C-42FB-B178-AA1FF8D60595}" type="presParOf" srcId="{E747AD33-802B-4472-BB37-B58051E8A730}" destId="{44FAC5EA-569E-48D3-BAA3-1A40CCE462EC}" srcOrd="5" destOrd="0" presId="urn:microsoft.com/office/officeart/2005/8/layout/default"/>
    <dgm:cxn modelId="{56744016-C9A5-4603-9B6A-9BF886C8C1F9}" type="presParOf" srcId="{E747AD33-802B-4472-BB37-B58051E8A730}" destId="{A976FD88-57FB-4FE7-865C-E61BE7C7D59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8348B-EB04-4AA6-9FA2-27552D5DE9E4}">
      <dsp:nvSpPr>
        <dsp:cNvPr id="0" name=""/>
        <dsp:cNvSpPr/>
      </dsp:nvSpPr>
      <dsp:spPr>
        <a:xfrm>
          <a:off x="1227" y="456476"/>
          <a:ext cx="4788544" cy="28731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Emergency shelter means any facility, the primary purpose of which is to provide a temporary shelter for the homeless in general or for specific populations of the homeless and which </a:t>
          </a:r>
          <a:r>
            <a:rPr lang="en-US" sz="2400" u="sng" kern="1200" dirty="0"/>
            <a:t>does not require occupants to sign leases or occupancy agreements</a:t>
          </a:r>
          <a:r>
            <a:rPr lang="en-US" sz="2400" kern="1200" dirty="0"/>
            <a:t>. </a:t>
          </a:r>
        </a:p>
      </dsp:txBody>
      <dsp:txXfrm>
        <a:off x="1227" y="456476"/>
        <a:ext cx="4788544" cy="2873126"/>
      </dsp:txXfrm>
    </dsp:sp>
    <dsp:sp modelId="{5EFD9022-FFC5-4D5B-8088-DC821F046B1C}">
      <dsp:nvSpPr>
        <dsp:cNvPr id="0" name=""/>
        <dsp:cNvSpPr/>
      </dsp:nvSpPr>
      <dsp:spPr>
        <a:xfrm>
          <a:off x="5268627" y="456476"/>
          <a:ext cx="4788544" cy="287312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Both day shelters and overnight shelters are considered Emergency Shelter under ESG.</a:t>
          </a:r>
        </a:p>
      </dsp:txBody>
      <dsp:txXfrm>
        <a:off x="5268627" y="456476"/>
        <a:ext cx="4788544" cy="2873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5370-B8A5-4445-8376-7A23973C6732}">
      <dsp:nvSpPr>
        <dsp:cNvPr id="0" name=""/>
        <dsp:cNvSpPr/>
      </dsp:nvSpPr>
      <dsp:spPr>
        <a:xfrm>
          <a:off x="21449" y="0"/>
          <a:ext cx="11332350" cy="792175"/>
        </a:xfrm>
        <a:prstGeom prst="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“homeless individual with a disability”, as </a:t>
          </a:r>
          <a:r>
            <a:rPr lang="en-US" sz="2200" b="0" i="0" kern="1200" dirty="0"/>
            <a:t>defined in section 401(9) of the McKinney-Vento Assistance Act (42 U.S.C. 11360(9)), who:</a:t>
          </a:r>
          <a:endParaRPr lang="en-US" sz="2200" kern="1200" dirty="0"/>
        </a:p>
      </dsp:txBody>
      <dsp:txXfrm>
        <a:off x="21449" y="0"/>
        <a:ext cx="11332350" cy="792175"/>
      </dsp:txXfrm>
    </dsp:sp>
    <dsp:sp modelId="{4FB1DE8D-181A-45E5-9CE4-3978F2210151}">
      <dsp:nvSpPr>
        <dsp:cNvPr id="0" name=""/>
        <dsp:cNvSpPr/>
      </dsp:nvSpPr>
      <dsp:spPr>
        <a:xfrm>
          <a:off x="83815" y="893367"/>
          <a:ext cx="4755977" cy="3602433"/>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Lives in a place not meant for human habitation, a safe haven, or in an emergency shelter; </a:t>
          </a:r>
          <a:r>
            <a:rPr lang="en-US" sz="1600" b="1" kern="1200" dirty="0"/>
            <a:t>AND </a:t>
          </a:r>
          <a:r>
            <a:rPr lang="en-US" sz="1600" kern="1200" dirty="0"/>
            <a:t>Has been homeless and living as described above continuously for at least 12 months or on at least 4 separate occasions in the last 3 years, as long as the combined occasions equal at least 12 months and each break in homelessness separating the occasions included at least 7 consecutive nights of not living as described above. Stays in institutional care facilities for fewer than 90 days will not constitute as a break in homelessness; but rather, such stays are included in the 12-month total, as long as the individual was living or residing in a place not meant for human habitation, a safe haven, or an emergency shelter immediately before entering the institutional care facility; </a:t>
          </a:r>
          <a:r>
            <a:rPr lang="en-US" sz="1600" u="sng" kern="1200" dirty="0"/>
            <a:t>or</a:t>
          </a:r>
        </a:p>
      </dsp:txBody>
      <dsp:txXfrm>
        <a:off x="83815" y="893367"/>
        <a:ext cx="4755977" cy="3602433"/>
      </dsp:txXfrm>
    </dsp:sp>
    <dsp:sp modelId="{C3768A16-54C5-4488-A217-761E27226E6E}">
      <dsp:nvSpPr>
        <dsp:cNvPr id="0" name=""/>
        <dsp:cNvSpPr/>
      </dsp:nvSpPr>
      <dsp:spPr>
        <a:xfrm>
          <a:off x="5097265" y="914407"/>
          <a:ext cx="2927151" cy="3560352"/>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An individual who has been residing in an institutional care facility, including jail, substance abuse or mental health treatment facility, hospital, or other similar facility, for fewer than 90 days and met all of the criteria of #1 before entering that facility; </a:t>
          </a:r>
          <a:r>
            <a:rPr lang="en-US" sz="1600" u="sng" kern="1200" dirty="0"/>
            <a:t>or</a:t>
          </a:r>
        </a:p>
      </dsp:txBody>
      <dsp:txXfrm>
        <a:off x="5097265" y="914407"/>
        <a:ext cx="2927151" cy="3560352"/>
      </dsp:txXfrm>
    </dsp:sp>
    <dsp:sp modelId="{688EF65D-2D8E-4977-99A4-A3CBCEAFB980}">
      <dsp:nvSpPr>
        <dsp:cNvPr id="0" name=""/>
        <dsp:cNvSpPr/>
      </dsp:nvSpPr>
      <dsp:spPr>
        <a:xfrm>
          <a:off x="8313443" y="950692"/>
          <a:ext cx="2927151" cy="3545108"/>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A family with an adult head of household (or if there is no adult in the family, a minor head of household) who meets either of the criteria of #1 or #2, including a family whose composition has fluctuated while the head of household has been homeless.</a:t>
          </a:r>
        </a:p>
      </dsp:txBody>
      <dsp:txXfrm>
        <a:off x="8313443" y="950692"/>
        <a:ext cx="2927151" cy="35451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7FFF6-4588-4AAF-AB0E-CD3CEC4A0D20}">
      <dsp:nvSpPr>
        <dsp:cNvPr id="0" name=""/>
        <dsp:cNvSpPr/>
      </dsp:nvSpPr>
      <dsp:spPr>
        <a:xfrm>
          <a:off x="373046" y="3634"/>
          <a:ext cx="1543258" cy="925955"/>
        </a:xfrm>
        <a:prstGeom prst="rect">
          <a:avLst/>
        </a:prstGeom>
        <a:solidFill>
          <a:schemeClr val="lt1"/>
        </a:solidFill>
        <a:ln w="15875" cap="flat" cmpd="sng" algn="ctr">
          <a:solidFill>
            <a:schemeClr val="accent1"/>
          </a:solidFill>
          <a:prstDash val="solid"/>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Essential Services</a:t>
          </a:r>
        </a:p>
      </dsp:txBody>
      <dsp:txXfrm>
        <a:off x="373046" y="3634"/>
        <a:ext cx="1543258" cy="925955"/>
      </dsp:txXfrm>
    </dsp:sp>
    <dsp:sp modelId="{ECA4459D-6D75-4CE9-821C-20FF8E883369}">
      <dsp:nvSpPr>
        <dsp:cNvPr id="0" name=""/>
        <dsp:cNvSpPr/>
      </dsp:nvSpPr>
      <dsp:spPr>
        <a:xfrm>
          <a:off x="2070630" y="3634"/>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Case Management</a:t>
          </a:r>
        </a:p>
      </dsp:txBody>
      <dsp:txXfrm>
        <a:off x="2070630" y="3634"/>
        <a:ext cx="1543258" cy="925955"/>
      </dsp:txXfrm>
    </dsp:sp>
    <dsp:sp modelId="{32A83C22-F18B-43B1-9D74-5745A6B0E9D3}">
      <dsp:nvSpPr>
        <dsp:cNvPr id="0" name=""/>
        <dsp:cNvSpPr/>
      </dsp:nvSpPr>
      <dsp:spPr>
        <a:xfrm>
          <a:off x="3768215" y="3634"/>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Child Care</a:t>
          </a:r>
        </a:p>
      </dsp:txBody>
      <dsp:txXfrm>
        <a:off x="3768215" y="3634"/>
        <a:ext cx="1543258" cy="925955"/>
      </dsp:txXfrm>
    </dsp:sp>
    <dsp:sp modelId="{2D74CF09-1BCF-4D79-BA0F-7198CA6627CC}">
      <dsp:nvSpPr>
        <dsp:cNvPr id="0" name=""/>
        <dsp:cNvSpPr/>
      </dsp:nvSpPr>
      <dsp:spPr>
        <a:xfrm>
          <a:off x="373046" y="108391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Education Services</a:t>
          </a:r>
        </a:p>
      </dsp:txBody>
      <dsp:txXfrm>
        <a:off x="373046" y="1083915"/>
        <a:ext cx="1543258" cy="925955"/>
      </dsp:txXfrm>
    </dsp:sp>
    <dsp:sp modelId="{0E0323BF-75DC-40EA-A779-ED3E36E07C91}">
      <dsp:nvSpPr>
        <dsp:cNvPr id="0" name=""/>
        <dsp:cNvSpPr/>
      </dsp:nvSpPr>
      <dsp:spPr>
        <a:xfrm>
          <a:off x="2070630" y="108391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Employment assistance &amp; job training</a:t>
          </a:r>
        </a:p>
      </dsp:txBody>
      <dsp:txXfrm>
        <a:off x="2070630" y="1083915"/>
        <a:ext cx="1543258" cy="925955"/>
      </dsp:txXfrm>
    </dsp:sp>
    <dsp:sp modelId="{764BD2B2-8C3D-42CD-8F38-8DD64EA6E8F0}">
      <dsp:nvSpPr>
        <dsp:cNvPr id="0" name=""/>
        <dsp:cNvSpPr/>
      </dsp:nvSpPr>
      <dsp:spPr>
        <a:xfrm>
          <a:off x="3768215" y="108391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Outpatient Health Services</a:t>
          </a:r>
        </a:p>
      </dsp:txBody>
      <dsp:txXfrm>
        <a:off x="3768215" y="1083915"/>
        <a:ext cx="1543258" cy="925955"/>
      </dsp:txXfrm>
    </dsp:sp>
    <dsp:sp modelId="{21F0A812-38A2-4FCF-A9F8-F46DDE80C059}">
      <dsp:nvSpPr>
        <dsp:cNvPr id="0" name=""/>
        <dsp:cNvSpPr/>
      </dsp:nvSpPr>
      <dsp:spPr>
        <a:xfrm>
          <a:off x="373046" y="216419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Legal Services</a:t>
          </a:r>
        </a:p>
      </dsp:txBody>
      <dsp:txXfrm>
        <a:off x="373046" y="2164195"/>
        <a:ext cx="1543258" cy="925955"/>
      </dsp:txXfrm>
    </dsp:sp>
    <dsp:sp modelId="{775B3738-05E0-42C3-B8DB-C2BAE7845A3A}">
      <dsp:nvSpPr>
        <dsp:cNvPr id="0" name=""/>
        <dsp:cNvSpPr/>
      </dsp:nvSpPr>
      <dsp:spPr>
        <a:xfrm>
          <a:off x="2070630" y="216419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Life Skills training</a:t>
          </a:r>
        </a:p>
      </dsp:txBody>
      <dsp:txXfrm>
        <a:off x="2070630" y="2164195"/>
        <a:ext cx="1543258" cy="925955"/>
      </dsp:txXfrm>
    </dsp:sp>
    <dsp:sp modelId="{CCCAD721-5E7E-4CAB-91EB-535127585B1F}">
      <dsp:nvSpPr>
        <dsp:cNvPr id="0" name=""/>
        <dsp:cNvSpPr/>
      </dsp:nvSpPr>
      <dsp:spPr>
        <a:xfrm>
          <a:off x="3768215" y="2164195"/>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Mental Health Services</a:t>
          </a:r>
        </a:p>
      </dsp:txBody>
      <dsp:txXfrm>
        <a:off x="3768215" y="2164195"/>
        <a:ext cx="1543258" cy="925955"/>
      </dsp:txXfrm>
    </dsp:sp>
    <dsp:sp modelId="{7F73CDE4-1C4B-4392-BB64-D39CBDA514E2}">
      <dsp:nvSpPr>
        <dsp:cNvPr id="0" name=""/>
        <dsp:cNvSpPr/>
      </dsp:nvSpPr>
      <dsp:spPr>
        <a:xfrm>
          <a:off x="373046" y="3244476"/>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Substance Abuse Treatment Services</a:t>
          </a:r>
        </a:p>
      </dsp:txBody>
      <dsp:txXfrm>
        <a:off x="373046" y="3244476"/>
        <a:ext cx="1543258" cy="925955"/>
      </dsp:txXfrm>
    </dsp:sp>
    <dsp:sp modelId="{5DAB6F46-16CA-409A-B627-419E6D4D8738}">
      <dsp:nvSpPr>
        <dsp:cNvPr id="0" name=""/>
        <dsp:cNvSpPr/>
      </dsp:nvSpPr>
      <dsp:spPr>
        <a:xfrm>
          <a:off x="2082807" y="3248110"/>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Transportation</a:t>
          </a:r>
        </a:p>
      </dsp:txBody>
      <dsp:txXfrm>
        <a:off x="2082807" y="3248110"/>
        <a:ext cx="1543258" cy="925955"/>
      </dsp:txXfrm>
    </dsp:sp>
    <dsp:sp modelId="{770CE58B-4A06-48DA-A67A-066908C2B924}">
      <dsp:nvSpPr>
        <dsp:cNvPr id="0" name=""/>
        <dsp:cNvSpPr/>
      </dsp:nvSpPr>
      <dsp:spPr>
        <a:xfrm>
          <a:off x="3769789" y="3248110"/>
          <a:ext cx="1543258" cy="9259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Services for Special Populations</a:t>
          </a:r>
        </a:p>
      </dsp:txBody>
      <dsp:txXfrm>
        <a:off x="3769789" y="3248110"/>
        <a:ext cx="1543258" cy="925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5B180-EF50-4A2E-9613-06533121FF27}">
      <dsp:nvSpPr>
        <dsp:cNvPr id="0" name=""/>
        <dsp:cNvSpPr/>
      </dsp:nvSpPr>
      <dsp:spPr>
        <a:xfrm>
          <a:off x="134373" y="396"/>
          <a:ext cx="1544791" cy="926874"/>
        </a:xfrm>
        <a:prstGeom prst="rect">
          <a:avLst/>
        </a:prstGeom>
        <a:solidFill>
          <a:schemeClr val="lt1"/>
        </a:solidFill>
        <a:ln w="15875"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Shelter Operations</a:t>
          </a:r>
          <a:endParaRPr lang="en-US" sz="2000" kern="1200" dirty="0"/>
        </a:p>
      </dsp:txBody>
      <dsp:txXfrm>
        <a:off x="134373" y="396"/>
        <a:ext cx="1544791" cy="926874"/>
      </dsp:txXfrm>
    </dsp:sp>
    <dsp:sp modelId="{9EF33E25-EB4C-4B2B-B0B0-2CCB879E2B18}">
      <dsp:nvSpPr>
        <dsp:cNvPr id="0" name=""/>
        <dsp:cNvSpPr/>
      </dsp:nvSpPr>
      <dsp:spPr>
        <a:xfrm>
          <a:off x="1833644" y="396"/>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Rent for shelter space</a:t>
          </a:r>
        </a:p>
      </dsp:txBody>
      <dsp:txXfrm>
        <a:off x="1833644" y="396"/>
        <a:ext cx="1544791" cy="926874"/>
      </dsp:txXfrm>
    </dsp:sp>
    <dsp:sp modelId="{F629BF05-D694-4A13-A260-4D88356C7C94}">
      <dsp:nvSpPr>
        <dsp:cNvPr id="0" name=""/>
        <dsp:cNvSpPr/>
      </dsp:nvSpPr>
      <dsp:spPr>
        <a:xfrm>
          <a:off x="3532914" y="396"/>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Security</a:t>
          </a:r>
        </a:p>
      </dsp:txBody>
      <dsp:txXfrm>
        <a:off x="3532914" y="396"/>
        <a:ext cx="1544791" cy="926874"/>
      </dsp:txXfrm>
    </dsp:sp>
    <dsp:sp modelId="{9E602BC7-1B74-49A6-B6A7-7B3E9F981028}">
      <dsp:nvSpPr>
        <dsp:cNvPr id="0" name=""/>
        <dsp:cNvSpPr/>
      </dsp:nvSpPr>
      <dsp:spPr>
        <a:xfrm>
          <a:off x="134373" y="1081750"/>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Fuel </a:t>
          </a:r>
        </a:p>
      </dsp:txBody>
      <dsp:txXfrm>
        <a:off x="134373" y="1081750"/>
        <a:ext cx="1544791" cy="926874"/>
      </dsp:txXfrm>
    </dsp:sp>
    <dsp:sp modelId="{026DA739-56FC-493C-876C-D1B0655F2B06}">
      <dsp:nvSpPr>
        <dsp:cNvPr id="0" name=""/>
        <dsp:cNvSpPr/>
      </dsp:nvSpPr>
      <dsp:spPr>
        <a:xfrm>
          <a:off x="1833644" y="1081750"/>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Insurance</a:t>
          </a:r>
        </a:p>
      </dsp:txBody>
      <dsp:txXfrm>
        <a:off x="1833644" y="1081750"/>
        <a:ext cx="1544791" cy="926874"/>
      </dsp:txXfrm>
    </dsp:sp>
    <dsp:sp modelId="{29ECDEF9-0107-4DE6-98CE-9B584DF61172}">
      <dsp:nvSpPr>
        <dsp:cNvPr id="0" name=""/>
        <dsp:cNvSpPr/>
      </dsp:nvSpPr>
      <dsp:spPr>
        <a:xfrm>
          <a:off x="3532914" y="1081750"/>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Utilities</a:t>
          </a:r>
        </a:p>
      </dsp:txBody>
      <dsp:txXfrm>
        <a:off x="3532914" y="1081750"/>
        <a:ext cx="1544791" cy="926874"/>
      </dsp:txXfrm>
    </dsp:sp>
    <dsp:sp modelId="{F1942256-668A-44F2-BA13-AC2F5DBC27AB}">
      <dsp:nvSpPr>
        <dsp:cNvPr id="0" name=""/>
        <dsp:cNvSpPr/>
      </dsp:nvSpPr>
      <dsp:spPr>
        <a:xfrm>
          <a:off x="134373" y="2163104"/>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Food</a:t>
          </a:r>
        </a:p>
      </dsp:txBody>
      <dsp:txXfrm>
        <a:off x="134373" y="2163104"/>
        <a:ext cx="1544791" cy="926874"/>
      </dsp:txXfrm>
    </dsp:sp>
    <dsp:sp modelId="{F85518D0-540F-4404-952A-26B6C0D9AC88}">
      <dsp:nvSpPr>
        <dsp:cNvPr id="0" name=""/>
        <dsp:cNvSpPr/>
      </dsp:nvSpPr>
      <dsp:spPr>
        <a:xfrm>
          <a:off x="1833644" y="2163104"/>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Furnishings</a:t>
          </a:r>
        </a:p>
      </dsp:txBody>
      <dsp:txXfrm>
        <a:off x="1833644" y="2163104"/>
        <a:ext cx="1544791" cy="926874"/>
      </dsp:txXfrm>
    </dsp:sp>
    <dsp:sp modelId="{2D28BF92-12E4-40DB-9E73-D263322291D7}">
      <dsp:nvSpPr>
        <dsp:cNvPr id="0" name=""/>
        <dsp:cNvSpPr/>
      </dsp:nvSpPr>
      <dsp:spPr>
        <a:xfrm>
          <a:off x="3532914" y="2163104"/>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Essential supplies</a:t>
          </a:r>
        </a:p>
      </dsp:txBody>
      <dsp:txXfrm>
        <a:off x="3532914" y="2163104"/>
        <a:ext cx="1544791" cy="926874"/>
      </dsp:txXfrm>
    </dsp:sp>
    <dsp:sp modelId="{A8D75EC7-1DE9-4E21-9594-867B46D7A414}">
      <dsp:nvSpPr>
        <dsp:cNvPr id="0" name=""/>
        <dsp:cNvSpPr/>
      </dsp:nvSpPr>
      <dsp:spPr>
        <a:xfrm>
          <a:off x="1833644" y="3244457"/>
          <a:ext cx="1544791" cy="926874"/>
        </a:xfrm>
        <a:prstGeom prst="rect">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Hotel/Motel vouchers</a:t>
          </a:r>
          <a:endParaRPr lang="en-US" sz="2000" kern="1200" dirty="0"/>
        </a:p>
      </dsp:txBody>
      <dsp:txXfrm>
        <a:off x="1833644" y="3244457"/>
        <a:ext cx="1544791" cy="926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3D848-24BA-4870-986D-94DB072B3EF1}">
      <dsp:nvSpPr>
        <dsp:cNvPr id="0" name=""/>
        <dsp:cNvSpPr/>
      </dsp:nvSpPr>
      <dsp:spPr>
        <a:xfrm>
          <a:off x="7041"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the area of service where assistance is to be offered.</a:t>
          </a:r>
        </a:p>
      </dsp:txBody>
      <dsp:txXfrm>
        <a:off x="40012" y="32971"/>
        <a:ext cx="1059784" cy="3515457"/>
      </dsp:txXfrm>
    </dsp:sp>
    <dsp:sp modelId="{E00B0AE1-B75D-4BC5-95C3-E0C005709DFA}">
      <dsp:nvSpPr>
        <dsp:cNvPr id="0" name=""/>
        <dsp:cNvSpPr/>
      </dsp:nvSpPr>
      <dsp:spPr>
        <a:xfrm>
          <a:off x="1321890"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all type(s) of assistance that will be offered through the ESG program. Describe all ESG program components, essential services and eligible costs your agency will provide with ESG. **</a:t>
          </a:r>
        </a:p>
      </dsp:txBody>
      <dsp:txXfrm>
        <a:off x="1354861" y="32971"/>
        <a:ext cx="1059784" cy="3515457"/>
      </dsp:txXfrm>
    </dsp:sp>
    <dsp:sp modelId="{E9F7EED5-97FF-4938-9193-14D6CE53877B}">
      <dsp:nvSpPr>
        <dsp:cNvPr id="0" name=""/>
        <dsp:cNvSpPr/>
      </dsp:nvSpPr>
      <dsp:spPr>
        <a:xfrm>
          <a:off x="2636739"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Standards shall include HUD definitions of homeless and at-risk of homelessness, as defined in 24 CFR 576.2. </a:t>
          </a:r>
          <a:endParaRPr lang="en-US" sz="1400" kern="1200" dirty="0"/>
        </a:p>
      </dsp:txBody>
      <dsp:txXfrm>
        <a:off x="2669710" y="32971"/>
        <a:ext cx="1059784" cy="3515457"/>
      </dsp:txXfrm>
    </dsp:sp>
    <dsp:sp modelId="{440ACA4B-4B3B-48EE-92DB-72FD252B21BB}">
      <dsp:nvSpPr>
        <dsp:cNvPr id="0" name=""/>
        <dsp:cNvSpPr/>
      </dsp:nvSpPr>
      <dsp:spPr>
        <a:xfrm>
          <a:off x="3951587"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summarize the procedure in place that defines how program participants will be evaluated for eligibility of assistance under the ESG program.**</a:t>
          </a:r>
        </a:p>
      </dsp:txBody>
      <dsp:txXfrm>
        <a:off x="3984558" y="32971"/>
        <a:ext cx="1059784" cy="3515457"/>
      </dsp:txXfrm>
    </dsp:sp>
    <dsp:sp modelId="{557D4008-35B9-4F59-B08D-676B17333915}">
      <dsp:nvSpPr>
        <dsp:cNvPr id="0" name=""/>
        <dsp:cNvSpPr/>
      </dsp:nvSpPr>
      <dsp:spPr>
        <a:xfrm>
          <a:off x="5266436"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procedures describing the coordination with other targeted homeless programs and mainstream services. Explain participation in Coordinated Entry. **</a:t>
          </a:r>
        </a:p>
      </dsp:txBody>
      <dsp:txXfrm>
        <a:off x="5299407" y="32971"/>
        <a:ext cx="1059784" cy="3515457"/>
      </dsp:txXfrm>
    </dsp:sp>
    <dsp:sp modelId="{4C412157-718A-4B7E-B81E-D3CCC97E9AB1}">
      <dsp:nvSpPr>
        <dsp:cNvPr id="0" name=""/>
        <dsp:cNvSpPr/>
      </dsp:nvSpPr>
      <dsp:spPr>
        <a:xfrm>
          <a:off x="6581285"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describe the formal termination process established by the agency that recognizes the rights of individuals affected.**</a:t>
          </a:r>
        </a:p>
      </dsp:txBody>
      <dsp:txXfrm>
        <a:off x="6614256" y="32971"/>
        <a:ext cx="1059784" cy="3515457"/>
      </dsp:txXfrm>
    </dsp:sp>
    <dsp:sp modelId="{C842A5E1-ADF2-42B4-AB50-1C702B060609}">
      <dsp:nvSpPr>
        <dsp:cNvPr id="0" name=""/>
        <dsp:cNvSpPr/>
      </dsp:nvSpPr>
      <dsp:spPr>
        <a:xfrm>
          <a:off x="7896134" y="0"/>
          <a:ext cx="112572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steps used to ensure compliance with HMIS.**</a:t>
          </a:r>
        </a:p>
      </dsp:txBody>
      <dsp:txXfrm>
        <a:off x="7929105" y="32971"/>
        <a:ext cx="1059784" cy="3515457"/>
      </dsp:txXfrm>
    </dsp:sp>
    <dsp:sp modelId="{6C85F1FD-EBE0-4A8A-AAD5-814F1825BFC5}">
      <dsp:nvSpPr>
        <dsp:cNvPr id="0" name=""/>
        <dsp:cNvSpPr/>
      </dsp:nvSpPr>
      <dsp:spPr>
        <a:xfrm>
          <a:off x="9210982" y="0"/>
          <a:ext cx="1125726" cy="3581399"/>
        </a:xfrm>
        <a:prstGeom prst="roundRect">
          <a:avLst>
            <a:gd name="adj" fmla="val 10000"/>
          </a:avLst>
        </a:prstGeom>
        <a:solidFill>
          <a:schemeClr val="tx2">
            <a:lumMod val="20000"/>
            <a:lumOff val="8000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policies and procedures for admission, diversion, referral, and discharge by emergency shelters assisted under ESG. **</a:t>
          </a:r>
        </a:p>
      </dsp:txBody>
      <dsp:txXfrm>
        <a:off x="9243953" y="32971"/>
        <a:ext cx="1059784" cy="3515457"/>
      </dsp:txXfrm>
    </dsp:sp>
    <dsp:sp modelId="{EF031B51-B163-4870-B894-881A47ADDE2F}">
      <dsp:nvSpPr>
        <dsp:cNvPr id="0" name=""/>
        <dsp:cNvSpPr/>
      </dsp:nvSpPr>
      <dsp:spPr>
        <a:xfrm>
          <a:off x="10525831" y="0"/>
          <a:ext cx="1125726" cy="3581399"/>
        </a:xfrm>
        <a:prstGeom prst="roundRect">
          <a:avLst>
            <a:gd name="adj" fmla="val 10000"/>
          </a:avLst>
        </a:prstGeom>
        <a:solidFill>
          <a:schemeClr val="tx2">
            <a:lumMod val="20000"/>
            <a:lumOff val="8000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dirty="0"/>
            <a:t>Standards include assessing, prioritizing, &amp; reassessing individuals &amp; families’ needs for essential services related to Emergency Shelter.</a:t>
          </a:r>
        </a:p>
      </dsp:txBody>
      <dsp:txXfrm>
        <a:off x="10558802" y="32971"/>
        <a:ext cx="1059784" cy="35154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C065-DF2D-4DD8-80AD-18ACDCA33FA2}">
      <dsp:nvSpPr>
        <dsp:cNvPr id="0" name=""/>
        <dsp:cNvSpPr/>
      </dsp:nvSpPr>
      <dsp:spPr>
        <a:xfrm>
          <a:off x="134825"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B3B0F-C7E3-4589-8CEA-BBBD866C1B5D}">
      <dsp:nvSpPr>
        <dsp:cNvPr id="0" name=""/>
        <dsp:cNvSpPr/>
      </dsp:nvSpPr>
      <dsp:spPr>
        <a:xfrm>
          <a:off x="406966" y="645925"/>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FFEAE-8592-4DF8-A174-69477928087F}">
      <dsp:nvSpPr>
        <dsp:cNvPr id="0" name=""/>
        <dsp:cNvSpPr/>
      </dsp:nvSpPr>
      <dsp:spPr>
        <a:xfrm>
          <a:off x="1708430"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Verifying homelessness status</a:t>
          </a:r>
        </a:p>
      </dsp:txBody>
      <dsp:txXfrm>
        <a:off x="1708430" y="373784"/>
        <a:ext cx="3054644" cy="1295909"/>
      </dsp:txXfrm>
    </dsp:sp>
    <dsp:sp modelId="{34C60E11-D480-46A4-9CC8-1047FC1D2B5E}">
      <dsp:nvSpPr>
        <dsp:cNvPr id="0" name=""/>
        <dsp:cNvSpPr/>
      </dsp:nvSpPr>
      <dsp:spPr>
        <a:xfrm>
          <a:off x="5295324"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EACB5-B69A-41EE-9342-2A3DF6AE6E73}">
      <dsp:nvSpPr>
        <dsp:cNvPr id="0" name=""/>
        <dsp:cNvSpPr/>
      </dsp:nvSpPr>
      <dsp:spPr>
        <a:xfrm>
          <a:off x="5567465" y="645925"/>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A9682-7E27-4A85-A66C-565096DF1078}">
      <dsp:nvSpPr>
        <dsp:cNvPr id="0" name=""/>
        <dsp:cNvSpPr/>
      </dsp:nvSpPr>
      <dsp:spPr>
        <a:xfrm>
          <a:off x="6868929"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Release to obtain information and privacy protection policy</a:t>
          </a:r>
        </a:p>
      </dsp:txBody>
      <dsp:txXfrm>
        <a:off x="6868929" y="373784"/>
        <a:ext cx="3054644" cy="1295909"/>
      </dsp:txXfrm>
    </dsp:sp>
    <dsp:sp modelId="{C9ACE1B2-D584-4DA1-ACC9-6CB07A749851}">
      <dsp:nvSpPr>
        <dsp:cNvPr id="0" name=""/>
        <dsp:cNvSpPr/>
      </dsp:nvSpPr>
      <dsp:spPr>
        <a:xfrm>
          <a:off x="134825"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393C0-AAA2-4255-A72F-E3DE82B1538C}">
      <dsp:nvSpPr>
        <dsp:cNvPr id="0" name=""/>
        <dsp:cNvSpPr/>
      </dsp:nvSpPr>
      <dsp:spPr>
        <a:xfrm>
          <a:off x="406966" y="2625806"/>
          <a:ext cx="751627" cy="75162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B01E1-A39E-462A-9F32-2A14F16C33DB}">
      <dsp:nvSpPr>
        <dsp:cNvPr id="0" name=""/>
        <dsp:cNvSpPr/>
      </dsp:nvSpPr>
      <dsp:spPr>
        <a:xfrm>
          <a:off x="1708430"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Supporting documentation of funds expended</a:t>
          </a:r>
        </a:p>
      </dsp:txBody>
      <dsp:txXfrm>
        <a:off x="1708430" y="2353665"/>
        <a:ext cx="3054644" cy="1295909"/>
      </dsp:txXfrm>
    </dsp:sp>
    <dsp:sp modelId="{94ED3CA0-DB0B-4961-9EB2-4513E82B864E}">
      <dsp:nvSpPr>
        <dsp:cNvPr id="0" name=""/>
        <dsp:cNvSpPr/>
      </dsp:nvSpPr>
      <dsp:spPr>
        <a:xfrm>
          <a:off x="5295324"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48973-1183-454B-BBD9-CF02C1C45CFA}">
      <dsp:nvSpPr>
        <dsp:cNvPr id="0" name=""/>
        <dsp:cNvSpPr/>
      </dsp:nvSpPr>
      <dsp:spPr>
        <a:xfrm>
          <a:off x="5567465" y="2625806"/>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A859A-5C48-4B9D-A22B-8E1C0B4BC180}">
      <dsp:nvSpPr>
        <dsp:cNvPr id="0" name=""/>
        <dsp:cNvSpPr/>
      </dsp:nvSpPr>
      <dsp:spPr>
        <a:xfrm>
          <a:off x="6868929"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Documentation showing that termination was adequately managed</a:t>
          </a:r>
        </a:p>
      </dsp:txBody>
      <dsp:txXfrm>
        <a:off x="6868929" y="2353665"/>
        <a:ext cx="3054644" cy="12959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93B01-5427-4328-8F06-F0AFE2004641}">
      <dsp:nvSpPr>
        <dsp:cNvPr id="0" name=""/>
        <dsp:cNvSpPr/>
      </dsp:nvSpPr>
      <dsp:spPr>
        <a:xfrm>
          <a:off x="14" y="193647"/>
          <a:ext cx="8683992" cy="33771"/>
        </a:xfrm>
        <a:prstGeom prst="roundRect">
          <a:avLst>
            <a:gd name="adj" fmla="val 10000"/>
          </a:avLst>
        </a:prstGeom>
        <a:solidFill>
          <a:schemeClr val="accent2">
            <a:alpha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03" y="194636"/>
        <a:ext cx="8682014" cy="31793"/>
      </dsp:txXfrm>
    </dsp:sp>
    <dsp:sp modelId="{5F51D298-7CAB-4734-9084-342672D77620}">
      <dsp:nvSpPr>
        <dsp:cNvPr id="0" name=""/>
        <dsp:cNvSpPr/>
      </dsp:nvSpPr>
      <dsp:spPr>
        <a:xfrm>
          <a:off x="1403" y="246267"/>
          <a:ext cx="2042331" cy="1485118"/>
        </a:xfrm>
        <a:prstGeom prst="roundRect">
          <a:avLst>
            <a:gd name="adj" fmla="val 10000"/>
          </a:avLst>
        </a:prstGeom>
        <a:solidFill>
          <a:schemeClr val="accent2">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Service Animals</a:t>
          </a:r>
        </a:p>
      </dsp:txBody>
      <dsp:txXfrm>
        <a:off x="44901" y="289765"/>
        <a:ext cx="1955335" cy="1398122"/>
      </dsp:txXfrm>
    </dsp:sp>
    <dsp:sp modelId="{D2D66BE4-0F3E-4106-B749-A8664BF54ED2}">
      <dsp:nvSpPr>
        <dsp:cNvPr id="0" name=""/>
        <dsp:cNvSpPr/>
      </dsp:nvSpPr>
      <dsp:spPr>
        <a:xfrm>
          <a:off x="1403" y="1942074"/>
          <a:ext cx="2042331" cy="1485118"/>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Tips for rural shelters utilizing hotel vouchers</a:t>
          </a:r>
        </a:p>
      </dsp:txBody>
      <dsp:txXfrm>
        <a:off x="44901" y="1985572"/>
        <a:ext cx="1955335" cy="1398122"/>
      </dsp:txXfrm>
    </dsp:sp>
    <dsp:sp modelId="{7594BC3F-93F8-47C8-9C25-8CE690651700}">
      <dsp:nvSpPr>
        <dsp:cNvPr id="0" name=""/>
        <dsp:cNvSpPr/>
      </dsp:nvSpPr>
      <dsp:spPr>
        <a:xfrm>
          <a:off x="2215290" y="246267"/>
          <a:ext cx="2042331" cy="1485118"/>
        </a:xfrm>
        <a:prstGeom prst="roundRect">
          <a:avLst>
            <a:gd name="adj" fmla="val 10000"/>
          </a:avLst>
        </a:prstGeom>
        <a:solidFill>
          <a:schemeClr val="accent2">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Serving those who are fleeing domestic violence</a:t>
          </a:r>
        </a:p>
      </dsp:txBody>
      <dsp:txXfrm>
        <a:off x="2258788" y="289765"/>
        <a:ext cx="1955335" cy="1398122"/>
      </dsp:txXfrm>
    </dsp:sp>
    <dsp:sp modelId="{A5BA3583-78F9-4F0A-8FC1-34CED162CDAC}">
      <dsp:nvSpPr>
        <dsp:cNvPr id="0" name=""/>
        <dsp:cNvSpPr/>
      </dsp:nvSpPr>
      <dsp:spPr>
        <a:xfrm>
          <a:off x="2215290" y="1942074"/>
          <a:ext cx="2042331" cy="1485118"/>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Trauma-Informed Care</a:t>
          </a:r>
          <a:endParaRPr lang="en-US" sz="2200" kern="1200" dirty="0"/>
        </a:p>
      </dsp:txBody>
      <dsp:txXfrm>
        <a:off x="2258788" y="1985572"/>
        <a:ext cx="1955335" cy="1398122"/>
      </dsp:txXfrm>
    </dsp:sp>
    <dsp:sp modelId="{0AB19208-9BC4-454B-8EC7-D47D5DB6696A}">
      <dsp:nvSpPr>
        <dsp:cNvPr id="0" name=""/>
        <dsp:cNvSpPr/>
      </dsp:nvSpPr>
      <dsp:spPr>
        <a:xfrm>
          <a:off x="4429177" y="246267"/>
          <a:ext cx="2042331" cy="1485118"/>
        </a:xfrm>
        <a:prstGeom prst="roundRect">
          <a:avLst>
            <a:gd name="adj" fmla="val 10000"/>
          </a:avLst>
        </a:prstGeom>
        <a:solidFill>
          <a:schemeClr val="accent2">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Getting volunteers</a:t>
          </a:r>
        </a:p>
      </dsp:txBody>
      <dsp:txXfrm>
        <a:off x="4472675" y="289765"/>
        <a:ext cx="1955335" cy="1398122"/>
      </dsp:txXfrm>
    </dsp:sp>
    <dsp:sp modelId="{9F7180B2-AB8B-46F7-978E-D89B17BF73A3}">
      <dsp:nvSpPr>
        <dsp:cNvPr id="0" name=""/>
        <dsp:cNvSpPr/>
      </dsp:nvSpPr>
      <dsp:spPr>
        <a:xfrm>
          <a:off x="4429177" y="1942074"/>
          <a:ext cx="2042331" cy="1485118"/>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Homelessness Participation in program development</a:t>
          </a:r>
          <a:endParaRPr lang="en-US" sz="2200" kern="1200" dirty="0"/>
        </a:p>
      </dsp:txBody>
      <dsp:txXfrm>
        <a:off x="4472675" y="1985572"/>
        <a:ext cx="1955335" cy="1398122"/>
      </dsp:txXfrm>
    </dsp:sp>
    <dsp:sp modelId="{F518BE7C-40B1-4FA1-BDD2-715DA07AF3A7}">
      <dsp:nvSpPr>
        <dsp:cNvPr id="0" name=""/>
        <dsp:cNvSpPr/>
      </dsp:nvSpPr>
      <dsp:spPr>
        <a:xfrm>
          <a:off x="6643064" y="246267"/>
          <a:ext cx="2042331" cy="1485118"/>
        </a:xfrm>
        <a:prstGeom prst="roundRect">
          <a:avLst>
            <a:gd name="adj" fmla="val 10000"/>
          </a:avLst>
        </a:prstGeom>
        <a:solidFill>
          <a:schemeClr val="accent2">
            <a:alpha val="7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Security measures</a:t>
          </a:r>
        </a:p>
      </dsp:txBody>
      <dsp:txXfrm>
        <a:off x="6686562" y="289765"/>
        <a:ext cx="1955335" cy="1398122"/>
      </dsp:txXfrm>
    </dsp:sp>
    <dsp:sp modelId="{9E7F7E61-26CC-46E7-B256-483FF6EF2EB7}">
      <dsp:nvSpPr>
        <dsp:cNvPr id="0" name=""/>
        <dsp:cNvSpPr/>
      </dsp:nvSpPr>
      <dsp:spPr>
        <a:xfrm>
          <a:off x="6643064" y="1942074"/>
          <a:ext cx="2042331" cy="1485118"/>
        </a:xfrm>
        <a:prstGeom prst="roundRect">
          <a:avLst>
            <a:gd name="adj" fmla="val 10000"/>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Preventing the  spread of illnesses &amp; bed bugs</a:t>
          </a:r>
        </a:p>
      </dsp:txBody>
      <dsp:txXfrm>
        <a:off x="6686562" y="1985572"/>
        <a:ext cx="1955335" cy="1398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BC59-25A7-46A5-A58C-C59D5CCAF3AF}">
      <dsp:nvSpPr>
        <dsp:cNvPr id="0" name=""/>
        <dsp:cNvSpPr/>
      </dsp:nvSpPr>
      <dsp:spPr>
        <a:xfrm>
          <a:off x="0"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Heather Reynolds</a:t>
          </a:r>
        </a:p>
        <a:p>
          <a:pPr marL="228600" lvl="1" indent="-228600" algn="l" defTabSz="889000">
            <a:lnSpc>
              <a:spcPct val="90000"/>
            </a:lnSpc>
            <a:spcBef>
              <a:spcPct val="0"/>
            </a:spcBef>
            <a:spcAft>
              <a:spcPct val="15000"/>
            </a:spcAft>
            <a:buChar char="•"/>
          </a:pPr>
          <a:r>
            <a:rPr lang="en-US" sz="2000" kern="1200" dirty="0"/>
            <a:t>Director of Compliance and Asset Management</a:t>
          </a:r>
        </a:p>
        <a:p>
          <a:pPr marL="228600" lvl="1" indent="-228600" algn="l" defTabSz="889000">
            <a:lnSpc>
              <a:spcPct val="90000"/>
            </a:lnSpc>
            <a:spcBef>
              <a:spcPct val="0"/>
            </a:spcBef>
            <a:spcAft>
              <a:spcPct val="15000"/>
            </a:spcAft>
            <a:buChar char="•"/>
          </a:pPr>
          <a:r>
            <a:rPr lang="en-US" sz="2000" kern="1200" dirty="0"/>
            <a:t>(615) 815-2149</a:t>
          </a:r>
        </a:p>
        <a:p>
          <a:pPr marL="228600" lvl="1" indent="-228600" algn="l" defTabSz="889000">
            <a:lnSpc>
              <a:spcPct val="90000"/>
            </a:lnSpc>
            <a:spcBef>
              <a:spcPct val="0"/>
            </a:spcBef>
            <a:spcAft>
              <a:spcPct val="15000"/>
            </a:spcAft>
            <a:buChar char="•"/>
          </a:pPr>
          <a:r>
            <a:rPr lang="en-US" sz="2000" kern="1200" dirty="0"/>
            <a:t>HReynolds@thda.org</a:t>
          </a:r>
        </a:p>
      </dsp:txBody>
      <dsp:txXfrm>
        <a:off x="0" y="1068387"/>
        <a:ext cx="3143249" cy="1885950"/>
      </dsp:txXfrm>
    </dsp:sp>
    <dsp:sp modelId="{8EC0BD43-FD75-4EF0-B6B3-8AC7D7A5E84C}">
      <dsp:nvSpPr>
        <dsp:cNvPr id="0" name=""/>
        <dsp:cNvSpPr/>
      </dsp:nvSpPr>
      <dsp:spPr>
        <a:xfrm>
          <a:off x="3457575"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Tanya Jackson</a:t>
          </a:r>
        </a:p>
        <a:p>
          <a:pPr marL="228600" lvl="1" indent="-228600" algn="l" defTabSz="889000">
            <a:lnSpc>
              <a:spcPct val="90000"/>
            </a:lnSpc>
            <a:spcBef>
              <a:spcPct val="0"/>
            </a:spcBef>
            <a:spcAft>
              <a:spcPct val="15000"/>
            </a:spcAft>
            <a:buChar char="•"/>
          </a:pPr>
          <a:r>
            <a:rPr lang="en-US" sz="2000" kern="1200" dirty="0"/>
            <a:t>Housing Programs Compliance Manager</a:t>
          </a:r>
        </a:p>
        <a:p>
          <a:pPr marL="228600" lvl="1" indent="-228600" algn="l" defTabSz="889000">
            <a:lnSpc>
              <a:spcPct val="90000"/>
            </a:lnSpc>
            <a:spcBef>
              <a:spcPct val="0"/>
            </a:spcBef>
            <a:spcAft>
              <a:spcPct val="15000"/>
            </a:spcAft>
            <a:buChar char="•"/>
          </a:pPr>
          <a:r>
            <a:rPr lang="en-US" sz="2000" kern="1200" dirty="0"/>
            <a:t>(615) 815-2039</a:t>
          </a:r>
        </a:p>
        <a:p>
          <a:pPr marL="228600" lvl="1" indent="-228600" algn="l" defTabSz="889000">
            <a:lnSpc>
              <a:spcPct val="90000"/>
            </a:lnSpc>
            <a:spcBef>
              <a:spcPct val="0"/>
            </a:spcBef>
            <a:spcAft>
              <a:spcPct val="15000"/>
            </a:spcAft>
            <a:buChar char="•"/>
          </a:pPr>
          <a:r>
            <a:rPr lang="en-US" sz="2000" kern="1200" dirty="0"/>
            <a:t>TJackson@thda.org</a:t>
          </a:r>
        </a:p>
      </dsp:txBody>
      <dsp:txXfrm>
        <a:off x="3457575" y="1068387"/>
        <a:ext cx="3143249" cy="1885950"/>
      </dsp:txXfrm>
    </dsp:sp>
    <dsp:sp modelId="{E7F14967-26F5-44F4-8389-9F951E7BAA3D}">
      <dsp:nvSpPr>
        <dsp:cNvPr id="0" name=""/>
        <dsp:cNvSpPr/>
      </dsp:nvSpPr>
      <dsp:spPr>
        <a:xfrm>
          <a:off x="6915149"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Julie Ridenour</a:t>
          </a:r>
        </a:p>
        <a:p>
          <a:pPr marL="228600" lvl="1" indent="-228600" algn="l" defTabSz="889000">
            <a:lnSpc>
              <a:spcPct val="90000"/>
            </a:lnSpc>
            <a:spcBef>
              <a:spcPct val="0"/>
            </a:spcBef>
            <a:spcAft>
              <a:spcPct val="15000"/>
            </a:spcAft>
            <a:buChar char="•"/>
          </a:pPr>
          <a:r>
            <a:rPr lang="en-US" sz="2000" kern="1200" dirty="0"/>
            <a:t>Senior Housing Programs Compliance Coordinator</a:t>
          </a:r>
        </a:p>
        <a:p>
          <a:pPr marL="228600" lvl="1" indent="-228600" algn="l" defTabSz="889000">
            <a:lnSpc>
              <a:spcPct val="90000"/>
            </a:lnSpc>
            <a:spcBef>
              <a:spcPct val="0"/>
            </a:spcBef>
            <a:spcAft>
              <a:spcPct val="15000"/>
            </a:spcAft>
            <a:buChar char="•"/>
          </a:pPr>
          <a:r>
            <a:rPr lang="en-US" sz="2000" kern="1200" dirty="0"/>
            <a:t>(615) 815-2196</a:t>
          </a:r>
        </a:p>
        <a:p>
          <a:pPr marL="228600" lvl="1" indent="-228600" algn="l" defTabSz="889000">
            <a:lnSpc>
              <a:spcPct val="90000"/>
            </a:lnSpc>
            <a:spcBef>
              <a:spcPct val="0"/>
            </a:spcBef>
            <a:spcAft>
              <a:spcPct val="15000"/>
            </a:spcAft>
            <a:buChar char="•"/>
          </a:pPr>
          <a:r>
            <a:rPr lang="en-US" sz="2000" kern="1200" dirty="0"/>
            <a:t>JRidenour@thda.org</a:t>
          </a:r>
        </a:p>
      </dsp:txBody>
      <dsp:txXfrm>
        <a:off x="6915149" y="1068387"/>
        <a:ext cx="3143249" cy="18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C229-9397-4024-A018-0E0F52064A55}">
      <dsp:nvSpPr>
        <dsp:cNvPr id="0" name=""/>
        <dsp:cNvSpPr/>
      </dsp:nvSpPr>
      <dsp:spPr>
        <a:xfrm>
          <a:off x="12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B6E23-559D-4F6D-9762-D74FB73193C8}">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Where ESG funds are used solely for essential services or shelter operations under the Emergency Shelter component, services or shelter must be provided to homeless individuals and families at least for the period during which the ESG funds are provided (</a:t>
          </a:r>
          <a:r>
            <a:rPr lang="en-US" sz="2000" b="1" i="0" kern="1200">
              <a:hlinkClick xmlns:r="http://schemas.openxmlformats.org/officeDocument/2006/relationships" r:id="rId1"/>
            </a:rPr>
            <a:t>§ 576.102(c)(2)</a:t>
          </a:r>
          <a:r>
            <a:rPr lang="en-US" sz="2000" b="0" i="0" kern="1200"/>
            <a:t>). </a:t>
          </a:r>
          <a:endParaRPr lang="en-US" sz="2000" kern="1200"/>
        </a:p>
      </dsp:txBody>
      <dsp:txXfrm>
        <a:off x="560236" y="832323"/>
        <a:ext cx="4149382" cy="2576345"/>
      </dsp:txXfrm>
    </dsp:sp>
    <dsp:sp modelId="{2A212A43-3688-46BE-B80E-12CFBE1A3D63}">
      <dsp:nvSpPr>
        <dsp:cNvPr id="0" name=""/>
        <dsp:cNvSpPr/>
      </dsp:nvSpPr>
      <dsp:spPr>
        <a:xfrm>
          <a:off x="52686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C7BB4-F7FA-4EFB-95DE-7B6CD3EC9F1C}">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In the case of a seasonal shelter, this could be based on the contract period specified in the subrecipient agreement.</a:t>
          </a:r>
          <a:endParaRPr lang="en-US" sz="2000" kern="1200" dirty="0"/>
        </a:p>
      </dsp:txBody>
      <dsp:txXfrm>
        <a:off x="5827635" y="832323"/>
        <a:ext cx="4149382" cy="2576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1A8C2-A71E-4AD5-BCD8-1F998B76F560}">
      <dsp:nvSpPr>
        <dsp:cNvPr id="0" name=""/>
        <dsp:cNvSpPr/>
      </dsp:nvSpPr>
      <dsp:spPr>
        <a:xfrm>
          <a:off x="11845"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US" sz="1200" b="1" kern="1200" dirty="0"/>
            <a:t>Sobriety </a:t>
          </a:r>
        </a:p>
        <a:p>
          <a:pPr marL="0" lvl="0" indent="0" algn="ctr" defTabSz="533400">
            <a:lnSpc>
              <a:spcPct val="90000"/>
            </a:lnSpc>
            <a:spcBef>
              <a:spcPct val="0"/>
            </a:spcBef>
            <a:spcAft>
              <a:spcPct val="35000"/>
            </a:spcAft>
            <a:buFont typeface="Calibri" panose="020F0502020204030204" pitchFamily="34" charset="0"/>
            <a:buNone/>
          </a:pPr>
          <a:r>
            <a:rPr lang="en-US" sz="1200" b="1" kern="1200" dirty="0"/>
            <a:t>vs. </a:t>
          </a:r>
        </a:p>
        <a:p>
          <a:pPr marL="0" lvl="0" indent="0" algn="ctr" defTabSz="533400">
            <a:lnSpc>
              <a:spcPct val="90000"/>
            </a:lnSpc>
            <a:spcBef>
              <a:spcPct val="0"/>
            </a:spcBef>
            <a:spcAft>
              <a:spcPct val="35000"/>
            </a:spcAft>
            <a:buFont typeface="Calibri" panose="020F0502020204030204" pitchFamily="34" charset="0"/>
            <a:buNone/>
          </a:pPr>
          <a:r>
            <a:rPr lang="en-US" sz="1200" b="1" kern="1200" dirty="0"/>
            <a:t>Providing shelter to those under the influence who do not pose a threat </a:t>
          </a:r>
        </a:p>
      </dsp:txBody>
      <dsp:txXfrm>
        <a:off x="56159" y="44314"/>
        <a:ext cx="1424358" cy="2103363"/>
      </dsp:txXfrm>
    </dsp:sp>
    <dsp:sp modelId="{127431DB-9041-419C-AA02-F3FBC9562448}">
      <dsp:nvSpPr>
        <dsp:cNvPr id="0" name=""/>
        <dsp:cNvSpPr/>
      </dsp:nvSpPr>
      <dsp:spPr>
        <a:xfrm>
          <a:off x="1774353"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Rigid rules and requirements </a:t>
          </a:r>
        </a:p>
        <a:p>
          <a:pPr marL="0" lvl="0" indent="0" algn="ctr" defTabSz="533400">
            <a:lnSpc>
              <a:spcPct val="90000"/>
            </a:lnSpc>
            <a:spcBef>
              <a:spcPct val="0"/>
            </a:spcBef>
            <a:spcAft>
              <a:spcPct val="35000"/>
            </a:spcAft>
            <a:buNone/>
          </a:pPr>
          <a:r>
            <a:rPr lang="en-US" sz="1200" b="1" kern="1200" dirty="0"/>
            <a:t>vs.</a:t>
          </a:r>
        </a:p>
        <a:p>
          <a:pPr marL="0" lvl="0" indent="0" algn="ctr" defTabSz="533400">
            <a:lnSpc>
              <a:spcPct val="90000"/>
            </a:lnSpc>
            <a:spcBef>
              <a:spcPct val="0"/>
            </a:spcBef>
            <a:spcAft>
              <a:spcPct val="35000"/>
            </a:spcAft>
            <a:buNone/>
          </a:pPr>
          <a:r>
            <a:rPr lang="en-US" sz="1200" b="1" kern="1200" dirty="0"/>
            <a:t> granting autonomy when it doesn’t pose a threat to others</a:t>
          </a:r>
        </a:p>
      </dsp:txBody>
      <dsp:txXfrm>
        <a:off x="1818667" y="44314"/>
        <a:ext cx="1424358" cy="2103363"/>
      </dsp:txXfrm>
    </dsp:sp>
    <dsp:sp modelId="{1F61A18F-9F0B-4376-9607-AAC3280EF220}">
      <dsp:nvSpPr>
        <dsp:cNvPr id="0" name=""/>
        <dsp:cNvSpPr/>
      </dsp:nvSpPr>
      <dsp:spPr>
        <a:xfrm>
          <a:off x="3541522"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Strict curfews </a:t>
          </a:r>
        </a:p>
        <a:p>
          <a:pPr marL="0" lvl="0" indent="0" algn="ctr" defTabSz="533400">
            <a:lnSpc>
              <a:spcPct val="90000"/>
            </a:lnSpc>
            <a:spcBef>
              <a:spcPct val="0"/>
            </a:spcBef>
            <a:spcAft>
              <a:spcPct val="35000"/>
            </a:spcAft>
            <a:buNone/>
          </a:pPr>
          <a:r>
            <a:rPr lang="en-US" sz="1200" b="1" kern="1200" dirty="0"/>
            <a:t>vs. </a:t>
          </a:r>
        </a:p>
        <a:p>
          <a:pPr marL="0" lvl="0" indent="0" algn="ctr" defTabSz="533400">
            <a:lnSpc>
              <a:spcPct val="90000"/>
            </a:lnSpc>
            <a:spcBef>
              <a:spcPct val="0"/>
            </a:spcBef>
            <a:spcAft>
              <a:spcPct val="35000"/>
            </a:spcAft>
            <a:buNone/>
          </a:pPr>
          <a:r>
            <a:rPr lang="en-US" sz="1200" b="1" kern="1200" dirty="0"/>
            <a:t>allowing exceptions when deemed practical</a:t>
          </a:r>
        </a:p>
      </dsp:txBody>
      <dsp:txXfrm>
        <a:off x="3585836" y="44314"/>
        <a:ext cx="1424358" cy="2103363"/>
      </dsp:txXfrm>
    </dsp:sp>
    <dsp:sp modelId="{8976BA94-45D4-4932-9C62-D2765722DB56}">
      <dsp:nvSpPr>
        <dsp:cNvPr id="0" name=""/>
        <dsp:cNvSpPr/>
      </dsp:nvSpPr>
      <dsp:spPr>
        <a:xfrm>
          <a:off x="5308690"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Mandatory program participation </a:t>
          </a:r>
        </a:p>
        <a:p>
          <a:pPr marL="0" lvl="0" indent="0" algn="ctr" defTabSz="533400">
            <a:lnSpc>
              <a:spcPct val="90000"/>
            </a:lnSpc>
            <a:spcBef>
              <a:spcPct val="0"/>
            </a:spcBef>
            <a:spcAft>
              <a:spcPct val="35000"/>
            </a:spcAft>
            <a:buNone/>
          </a:pPr>
          <a:r>
            <a:rPr lang="en-US" sz="1200" b="1" kern="1200" dirty="0"/>
            <a:t>vs.</a:t>
          </a:r>
        </a:p>
        <a:p>
          <a:pPr marL="0" lvl="0" indent="0" algn="ctr" defTabSz="533400">
            <a:lnSpc>
              <a:spcPct val="90000"/>
            </a:lnSpc>
            <a:spcBef>
              <a:spcPct val="0"/>
            </a:spcBef>
            <a:spcAft>
              <a:spcPct val="35000"/>
            </a:spcAft>
            <a:buNone/>
          </a:pPr>
          <a:r>
            <a:rPr lang="en-US" sz="1200" b="1" kern="1200" dirty="0"/>
            <a:t>shelter provided with no exceptions</a:t>
          </a:r>
        </a:p>
      </dsp:txBody>
      <dsp:txXfrm>
        <a:off x="5353004" y="44314"/>
        <a:ext cx="1424358" cy="2103363"/>
      </dsp:txXfrm>
    </dsp:sp>
    <dsp:sp modelId="{8A68B46E-FC90-48B2-B330-684DFA8F3A38}">
      <dsp:nvSpPr>
        <dsp:cNvPr id="0" name=""/>
        <dsp:cNvSpPr/>
      </dsp:nvSpPr>
      <dsp:spPr>
        <a:xfrm>
          <a:off x="7075859"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Background checks, criminal records </a:t>
          </a:r>
        </a:p>
        <a:p>
          <a:pPr marL="0" lvl="0" indent="0" algn="ctr" defTabSz="533400">
            <a:lnSpc>
              <a:spcPct val="90000"/>
            </a:lnSpc>
            <a:spcBef>
              <a:spcPct val="0"/>
            </a:spcBef>
            <a:spcAft>
              <a:spcPct val="35000"/>
            </a:spcAft>
            <a:buNone/>
          </a:pPr>
          <a:r>
            <a:rPr lang="en-US" sz="1200" b="1" kern="1200" dirty="0"/>
            <a:t>vs. </a:t>
          </a:r>
        </a:p>
        <a:p>
          <a:pPr marL="0" lvl="0" indent="0" algn="ctr" defTabSz="533400">
            <a:lnSpc>
              <a:spcPct val="90000"/>
            </a:lnSpc>
            <a:spcBef>
              <a:spcPct val="0"/>
            </a:spcBef>
            <a:spcAft>
              <a:spcPct val="35000"/>
            </a:spcAft>
            <a:buNone/>
          </a:pPr>
          <a:r>
            <a:rPr lang="en-US" sz="1200" b="1" kern="1200" dirty="0"/>
            <a:t>admission of all if it doesn’t impede on the safety of others</a:t>
          </a:r>
        </a:p>
      </dsp:txBody>
      <dsp:txXfrm>
        <a:off x="7120173" y="44314"/>
        <a:ext cx="1424358" cy="2103363"/>
      </dsp:txXfrm>
    </dsp:sp>
    <dsp:sp modelId="{3390DB43-33E0-4DF1-82FC-51AA8F3E559A}">
      <dsp:nvSpPr>
        <dsp:cNvPr id="0" name=""/>
        <dsp:cNvSpPr/>
      </dsp:nvSpPr>
      <dsp:spPr>
        <a:xfrm>
          <a:off x="8843027" y="0"/>
          <a:ext cx="1512986" cy="2191991"/>
        </a:xfrm>
        <a:prstGeom prst="roundRect">
          <a:avLst>
            <a:gd name="adj" fmla="val 10000"/>
          </a:avLst>
        </a:prstGeom>
        <a:gradFill rotWithShape="0">
          <a:gsLst>
            <a:gs pos="0">
              <a:schemeClr val="accent1">
                <a:alpha val="80000"/>
                <a:hueOff val="0"/>
                <a:satOff val="0"/>
                <a:lumOff val="0"/>
                <a:alphaOff val="0"/>
                <a:tint val="65000"/>
                <a:shade val="92000"/>
                <a:satMod val="130000"/>
              </a:schemeClr>
            </a:gs>
            <a:gs pos="45000">
              <a:schemeClr val="accent1">
                <a:alpha val="80000"/>
                <a:hueOff val="0"/>
                <a:satOff val="0"/>
                <a:lumOff val="0"/>
                <a:alphaOff val="0"/>
                <a:tint val="60000"/>
                <a:shade val="99000"/>
                <a:satMod val="120000"/>
              </a:schemeClr>
            </a:gs>
            <a:gs pos="100000">
              <a:schemeClr val="accent1">
                <a:alpha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Must have a job or income </a:t>
          </a:r>
        </a:p>
        <a:p>
          <a:pPr marL="0" lvl="0" indent="0" algn="ctr" defTabSz="533400">
            <a:lnSpc>
              <a:spcPct val="90000"/>
            </a:lnSpc>
            <a:spcBef>
              <a:spcPct val="0"/>
            </a:spcBef>
            <a:spcAft>
              <a:spcPct val="35000"/>
            </a:spcAft>
            <a:buNone/>
          </a:pPr>
          <a:r>
            <a:rPr lang="en-US" sz="1200" b="1" kern="1200" dirty="0"/>
            <a:t>vs.</a:t>
          </a:r>
        </a:p>
        <a:p>
          <a:pPr marL="0" lvl="0" indent="0" algn="ctr" defTabSz="533400">
            <a:lnSpc>
              <a:spcPct val="90000"/>
            </a:lnSpc>
            <a:spcBef>
              <a:spcPct val="0"/>
            </a:spcBef>
            <a:spcAft>
              <a:spcPct val="35000"/>
            </a:spcAft>
            <a:buNone/>
          </a:pPr>
          <a:r>
            <a:rPr lang="en-US" sz="1200" b="1" kern="1200" dirty="0"/>
            <a:t>allowing entry then using case management and supportive services to help the client gain income and housing</a:t>
          </a:r>
        </a:p>
      </dsp:txBody>
      <dsp:txXfrm>
        <a:off x="8887341" y="44314"/>
        <a:ext cx="1424358" cy="2103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F1CE2-1E3A-4B2D-AF43-8EFCA92D6194}">
      <dsp:nvSpPr>
        <dsp:cNvPr id="0" name=""/>
        <dsp:cNvSpPr/>
      </dsp:nvSpPr>
      <dsp:spPr>
        <a:xfrm>
          <a:off x="1063980" y="798678"/>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07B40-1430-49F4-A8FC-B5BE028A207C}">
      <dsp:nvSpPr>
        <dsp:cNvPr id="0" name=""/>
        <dsp:cNvSpPr/>
      </dsp:nvSpPr>
      <dsp:spPr>
        <a:xfrm>
          <a:off x="285097" y="2437181"/>
          <a:ext cx="28323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All THDA ESG projects must receive an approved environmental review from THDA, pursuant to 24 CFR part 58, before any ESG funds may be committed.</a:t>
          </a:r>
        </a:p>
      </dsp:txBody>
      <dsp:txXfrm>
        <a:off x="285097" y="2437181"/>
        <a:ext cx="2832300" cy="787500"/>
      </dsp:txXfrm>
    </dsp:sp>
    <dsp:sp modelId="{A0640EAA-3149-42B2-AF43-943A5F78073F}">
      <dsp:nvSpPr>
        <dsp:cNvPr id="0" name=""/>
        <dsp:cNvSpPr/>
      </dsp:nvSpPr>
      <dsp:spPr>
        <a:xfrm>
          <a:off x="4391932" y="798678"/>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488A6-8C77-4021-A906-211CA36E3858}">
      <dsp:nvSpPr>
        <dsp:cNvPr id="0" name=""/>
        <dsp:cNvSpPr/>
      </dsp:nvSpPr>
      <dsp:spPr>
        <a:xfrm>
          <a:off x="3613050" y="2437181"/>
          <a:ext cx="28323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After awards are announced and prior to the contract start date, THDA will send each grantee an Environmental Review Questionnaire. This questionnaire helps us accurately determine the level of review needed.</a:t>
          </a:r>
        </a:p>
      </dsp:txBody>
      <dsp:txXfrm>
        <a:off x="3613050" y="2437181"/>
        <a:ext cx="2832300" cy="787500"/>
      </dsp:txXfrm>
    </dsp:sp>
    <dsp:sp modelId="{267568EF-2470-4E0F-8B7A-DF9E0A42EA97}">
      <dsp:nvSpPr>
        <dsp:cNvPr id="0" name=""/>
        <dsp:cNvSpPr/>
      </dsp:nvSpPr>
      <dsp:spPr>
        <a:xfrm>
          <a:off x="7719885" y="798678"/>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732360-316B-479D-8202-AB93435AEBD7}">
      <dsp:nvSpPr>
        <dsp:cNvPr id="0" name=""/>
        <dsp:cNvSpPr/>
      </dsp:nvSpPr>
      <dsp:spPr>
        <a:xfrm>
          <a:off x="6941002" y="2437181"/>
          <a:ext cx="28323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THDA completes this review on behalf of the grantees. </a:t>
          </a:r>
        </a:p>
      </dsp:txBody>
      <dsp:txXfrm>
        <a:off x="6941002" y="2437181"/>
        <a:ext cx="2832300" cy="78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8AE8E-6409-4DEB-BAEA-DF747DE3749E}">
      <dsp:nvSpPr>
        <dsp:cNvPr id="0" name=""/>
        <dsp:cNvSpPr/>
      </dsp:nvSpPr>
      <dsp:spPr>
        <a:xfrm>
          <a:off x="3826" y="539099"/>
          <a:ext cx="1957048" cy="120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hlinkClick xmlns:r="http://schemas.openxmlformats.org/officeDocument/2006/relationships" r:id="rId1"/>
            </a:rPr>
            <a:t>LSHR Toolkit: Screening for Exemption or Limited Exemptions (hudexchange.info)</a:t>
          </a:r>
          <a:endParaRPr lang="en-US" sz="1600" b="1" kern="1200" dirty="0"/>
        </a:p>
      </dsp:txBody>
      <dsp:txXfrm>
        <a:off x="3826" y="539099"/>
        <a:ext cx="1957048" cy="1207800"/>
      </dsp:txXfrm>
    </dsp:sp>
    <dsp:sp modelId="{1A07EE2D-A099-4E54-8AD4-3EB0E96BBFA7}">
      <dsp:nvSpPr>
        <dsp:cNvPr id="0" name=""/>
        <dsp:cNvSpPr/>
      </dsp:nvSpPr>
      <dsp:spPr>
        <a:xfrm>
          <a:off x="1960874" y="539099"/>
          <a:ext cx="391409" cy="12078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785C4-E0EA-44CB-BDAF-80274A18C47E}">
      <dsp:nvSpPr>
        <dsp:cNvPr id="0" name=""/>
        <dsp:cNvSpPr/>
      </dsp:nvSpPr>
      <dsp:spPr>
        <a:xfrm>
          <a:off x="2508847" y="539099"/>
          <a:ext cx="5323171" cy="120780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kern="1200" dirty="0"/>
            <a:t>Complete and retain for all assisted units to determine if they are partially or fully exempt </a:t>
          </a:r>
        </a:p>
      </dsp:txBody>
      <dsp:txXfrm>
        <a:off x="2508847" y="539099"/>
        <a:ext cx="5323171" cy="1207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E62B9-8CF1-45A0-9F12-C19F236BBC26}">
      <dsp:nvSpPr>
        <dsp:cNvPr id="0" name=""/>
        <dsp:cNvSpPr/>
      </dsp:nvSpPr>
      <dsp:spPr>
        <a:xfrm>
          <a:off x="0" y="464396"/>
          <a:ext cx="195896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hlinkClick xmlns:r="http://schemas.openxmlformats.org/officeDocument/2006/relationships" r:id="rId1"/>
            </a:rPr>
            <a:t>Protect Your Family from Lead in Your Home (English) | US EPA</a:t>
          </a:r>
          <a:r>
            <a:rPr lang="en-US" sz="1400" b="1" kern="1200" dirty="0"/>
            <a:t> (available in multiple languages)</a:t>
          </a:r>
        </a:p>
      </dsp:txBody>
      <dsp:txXfrm>
        <a:off x="0" y="464396"/>
        <a:ext cx="1958961" cy="1287000"/>
      </dsp:txXfrm>
    </dsp:sp>
    <dsp:sp modelId="{7E69D583-5D26-4EEF-92C4-07E5B3FA2B96}">
      <dsp:nvSpPr>
        <dsp:cNvPr id="0" name=""/>
        <dsp:cNvSpPr/>
      </dsp:nvSpPr>
      <dsp:spPr>
        <a:xfrm>
          <a:off x="1958961" y="464396"/>
          <a:ext cx="391792" cy="12870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10296-0926-412E-8133-02F11E1E0B24}">
      <dsp:nvSpPr>
        <dsp:cNvPr id="0" name=""/>
        <dsp:cNvSpPr/>
      </dsp:nvSpPr>
      <dsp:spPr>
        <a:xfrm>
          <a:off x="2507470" y="464396"/>
          <a:ext cx="5328374" cy="128700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None/>
          </a:pPr>
          <a:r>
            <a:rPr lang="en-US" sz="1400" b="0" i="0" kern="1200" dirty="0"/>
            <a:t>Ensures tenants are aware of lead safety. The tenant who signs the lease/rental agreement should receive this pamphlet and it should be retained with a signed copy of the disclosure form in the tenant file (property owner keeps original).</a:t>
          </a:r>
          <a:endParaRPr lang="en-US" sz="1400" kern="1200" dirty="0"/>
        </a:p>
      </dsp:txBody>
      <dsp:txXfrm>
        <a:off x="2507470" y="464396"/>
        <a:ext cx="5328374" cy="1287000"/>
      </dsp:txXfrm>
    </dsp:sp>
    <dsp:sp modelId="{7C5A2782-330F-469B-B018-9A7584ACF44C}">
      <dsp:nvSpPr>
        <dsp:cNvPr id="0" name=""/>
        <dsp:cNvSpPr/>
      </dsp:nvSpPr>
      <dsp:spPr>
        <a:xfrm>
          <a:off x="0" y="1985396"/>
          <a:ext cx="1958961" cy="144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hlinkClick xmlns:r="http://schemas.openxmlformats.org/officeDocument/2006/relationships" r:id="rId2"/>
            </a:rPr>
            <a:t>Lessor's Disclosure of Information on Lead-Based Paint and/or Lead-Based Paint Hazards | US EPA</a:t>
          </a:r>
          <a:r>
            <a:rPr lang="en-US" sz="1400" b="1" kern="1200" dirty="0"/>
            <a:t> (English, also available in Spanish) </a:t>
          </a:r>
        </a:p>
      </dsp:txBody>
      <dsp:txXfrm>
        <a:off x="0" y="1985396"/>
        <a:ext cx="1958961" cy="1447875"/>
      </dsp:txXfrm>
    </dsp:sp>
    <dsp:sp modelId="{E9EA8220-680E-40FE-AED1-58615D062A57}">
      <dsp:nvSpPr>
        <dsp:cNvPr id="0" name=""/>
        <dsp:cNvSpPr/>
      </dsp:nvSpPr>
      <dsp:spPr>
        <a:xfrm>
          <a:off x="1958961" y="1985396"/>
          <a:ext cx="391792" cy="1447875"/>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4614C-2934-4F3D-AA52-88E05E89D85D}">
      <dsp:nvSpPr>
        <dsp:cNvPr id="0" name=""/>
        <dsp:cNvSpPr/>
      </dsp:nvSpPr>
      <dsp:spPr>
        <a:xfrm>
          <a:off x="2507470" y="1985396"/>
          <a:ext cx="5328374" cy="144787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None/>
          </a:pPr>
          <a:r>
            <a:rPr lang="en-US" sz="1400" b="0" i="0" kern="1200" dirty="0"/>
            <a:t>Provides disclosure form to tenants to show lead hazard activities undertaken. This is given by the owners/landlords. Owners use the form to disclose all known information, including no knowledge, of the presence of LBP and hazard reduction work and tenants must acknowledge receipt of the owner’s information.</a:t>
          </a:r>
          <a:endParaRPr lang="en-US" sz="1400" kern="1200" dirty="0"/>
        </a:p>
      </dsp:txBody>
      <dsp:txXfrm>
        <a:off x="2507470" y="1985396"/>
        <a:ext cx="5328374" cy="1447875"/>
      </dsp:txXfrm>
    </dsp:sp>
    <dsp:sp modelId="{0950A93E-0BA0-486F-9EE1-9FA4ECD9235B}">
      <dsp:nvSpPr>
        <dsp:cNvPr id="0" name=""/>
        <dsp:cNvSpPr/>
      </dsp:nvSpPr>
      <dsp:spPr>
        <a:xfrm>
          <a:off x="0" y="3667271"/>
          <a:ext cx="1958961"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dirty="0">
              <a:hlinkClick xmlns:r="http://schemas.openxmlformats.org/officeDocument/2006/relationships" r:id="rId3"/>
            </a:rPr>
            <a:t>LSHR Toolkit: Special Needs Housing Programs and the LSHR (hudexchange.info)</a:t>
          </a:r>
          <a:endParaRPr lang="en-US" sz="1400" b="1" kern="1200" dirty="0"/>
        </a:p>
      </dsp:txBody>
      <dsp:txXfrm>
        <a:off x="0" y="3667271"/>
        <a:ext cx="1958961" cy="1287000"/>
      </dsp:txXfrm>
    </dsp:sp>
    <dsp:sp modelId="{436CA04E-72C2-475C-A08C-39CEFFFD95C6}">
      <dsp:nvSpPr>
        <dsp:cNvPr id="0" name=""/>
        <dsp:cNvSpPr/>
      </dsp:nvSpPr>
      <dsp:spPr>
        <a:xfrm>
          <a:off x="1958961" y="3667271"/>
          <a:ext cx="391792" cy="12870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CDCB8-2098-4D67-A240-6F322E0643AA}">
      <dsp:nvSpPr>
        <dsp:cNvPr id="0" name=""/>
        <dsp:cNvSpPr/>
      </dsp:nvSpPr>
      <dsp:spPr>
        <a:xfrm>
          <a:off x="2507470" y="3667271"/>
          <a:ext cx="5328374" cy="128700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None/>
          </a:pPr>
          <a:r>
            <a:rPr lang="en-US" sz="1400" b="0" i="0" kern="1200" dirty="0"/>
            <a:t>Provides information on how the LSHR applies to special needs housing programs such as Housing Opportunities for Persons With Aids (HOPWA) and Emergency Solutions Grants (ESG).</a:t>
          </a:r>
          <a:endParaRPr lang="en-US" sz="1400" kern="1200" dirty="0"/>
        </a:p>
      </dsp:txBody>
      <dsp:txXfrm>
        <a:off x="2507470" y="3667271"/>
        <a:ext cx="5328374" cy="1287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7232D-771C-45AD-8CB9-7786F1EEFD2C}">
      <dsp:nvSpPr>
        <dsp:cNvPr id="0" name=""/>
        <dsp:cNvSpPr/>
      </dsp:nvSpPr>
      <dsp:spPr>
        <a:xfrm>
          <a:off x="3826" y="797733"/>
          <a:ext cx="1957048" cy="14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hlinkClick xmlns:r="http://schemas.openxmlformats.org/officeDocument/2006/relationships" r:id="rId1"/>
            </a:rPr>
            <a:t>LSHR Toolkit: Annual Visual Assessments &amp; Findings Resolution Log (hudexchange.info)</a:t>
          </a:r>
          <a:endParaRPr lang="en-US" sz="1600" b="1" kern="1200" dirty="0"/>
        </a:p>
      </dsp:txBody>
      <dsp:txXfrm>
        <a:off x="3826" y="797733"/>
        <a:ext cx="1957048" cy="1425600"/>
      </dsp:txXfrm>
    </dsp:sp>
    <dsp:sp modelId="{7B2A2CE4-FCE2-42C1-9C2D-9F5186DBEA96}">
      <dsp:nvSpPr>
        <dsp:cNvPr id="0" name=""/>
        <dsp:cNvSpPr/>
      </dsp:nvSpPr>
      <dsp:spPr>
        <a:xfrm>
          <a:off x="1960874" y="797733"/>
          <a:ext cx="391409" cy="14256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AEB91-B6CA-421A-AFAF-C101794B24ED}">
      <dsp:nvSpPr>
        <dsp:cNvPr id="0" name=""/>
        <dsp:cNvSpPr/>
      </dsp:nvSpPr>
      <dsp:spPr>
        <a:xfrm>
          <a:off x="2508847" y="797733"/>
          <a:ext cx="5323171" cy="142560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kern="1200"/>
            <a:t>Records when the inspector, trained in visual assessment techniques, performed the Visual Assessment and documents the location, how much (area) deteriorated paint was found, and owner's responsibility to treat and clear the hazards.</a:t>
          </a:r>
        </a:p>
      </dsp:txBody>
      <dsp:txXfrm>
        <a:off x="2508847" y="797733"/>
        <a:ext cx="5323171" cy="1425600"/>
      </dsp:txXfrm>
    </dsp:sp>
    <dsp:sp modelId="{B8B4D66C-3C3E-4C1C-8489-66C28114A0B3}">
      <dsp:nvSpPr>
        <dsp:cNvPr id="0" name=""/>
        <dsp:cNvSpPr/>
      </dsp:nvSpPr>
      <dsp:spPr>
        <a:xfrm>
          <a:off x="3826" y="2280933"/>
          <a:ext cx="1957048" cy="14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dirty="0">
              <a:hlinkClick xmlns:r="http://schemas.openxmlformats.org/officeDocument/2006/relationships" r:id="rId2" action="ppaction://hlinkfile"/>
            </a:rPr>
            <a:t>Sample Certification for Ongoing Monitoring and Maintenance – Visual Assessment (Word doc)</a:t>
          </a:r>
          <a:endParaRPr lang="en-US" sz="1600" kern="1200" dirty="0"/>
        </a:p>
      </dsp:txBody>
      <dsp:txXfrm>
        <a:off x="3826" y="2280933"/>
        <a:ext cx="1957048" cy="1425600"/>
      </dsp:txXfrm>
    </dsp:sp>
    <dsp:sp modelId="{93DBB2C9-39E6-40F3-8ACB-B421A3448FE0}">
      <dsp:nvSpPr>
        <dsp:cNvPr id="0" name=""/>
        <dsp:cNvSpPr/>
      </dsp:nvSpPr>
      <dsp:spPr>
        <a:xfrm>
          <a:off x="1960874" y="2280933"/>
          <a:ext cx="391409" cy="14256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39182-D02F-4DEE-A18F-C3AA30528D75}">
      <dsp:nvSpPr>
        <dsp:cNvPr id="0" name=""/>
        <dsp:cNvSpPr/>
      </dsp:nvSpPr>
      <dsp:spPr>
        <a:xfrm>
          <a:off x="2508847" y="2280933"/>
          <a:ext cx="5323171" cy="142560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b="0" i="0" kern="1200"/>
            <a:t>Certifies ongoing maintenance requirements are met when only visual assessment is needed for evaluation.</a:t>
          </a:r>
          <a:endParaRPr lang="en-US" sz="1600" kern="1200"/>
        </a:p>
      </dsp:txBody>
      <dsp:txXfrm>
        <a:off x="2508847" y="2280933"/>
        <a:ext cx="5323171" cy="1425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7232D-771C-45AD-8CB9-7786F1EEFD2C}">
      <dsp:nvSpPr>
        <dsp:cNvPr id="0" name=""/>
        <dsp:cNvSpPr/>
      </dsp:nvSpPr>
      <dsp:spPr>
        <a:xfrm>
          <a:off x="0" y="228602"/>
          <a:ext cx="1958961" cy="1066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hlinkClick xmlns:r="http://schemas.openxmlformats.org/officeDocument/2006/relationships" r:id="rId1"/>
            </a:rPr>
            <a:t>Part 2 of the LSHR Screening on Exemption or Limited Exemption</a:t>
          </a:r>
          <a:endParaRPr lang="en-US" sz="1600" b="1" kern="1200" dirty="0"/>
        </a:p>
      </dsp:txBody>
      <dsp:txXfrm>
        <a:off x="0" y="228602"/>
        <a:ext cx="1958961" cy="1066794"/>
      </dsp:txXfrm>
    </dsp:sp>
    <dsp:sp modelId="{7B2A2CE4-FCE2-42C1-9C2D-9F5186DBEA96}">
      <dsp:nvSpPr>
        <dsp:cNvPr id="0" name=""/>
        <dsp:cNvSpPr/>
      </dsp:nvSpPr>
      <dsp:spPr>
        <a:xfrm>
          <a:off x="1958961" y="118500"/>
          <a:ext cx="391792" cy="1287000"/>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3E1E9-A563-4B4A-BF57-71D83F43564D}">
      <dsp:nvSpPr>
        <dsp:cNvPr id="0" name=""/>
        <dsp:cNvSpPr/>
      </dsp:nvSpPr>
      <dsp:spPr>
        <a:xfrm>
          <a:off x="2507470" y="228602"/>
          <a:ext cx="5328374" cy="106679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b="0" i="0" kern="1200" dirty="0"/>
            <a:t>Determines if there is a one-time small repair exemption for some requirements.</a:t>
          </a:r>
          <a:endParaRPr lang="en-US" sz="1600" b="1" kern="1200" dirty="0"/>
        </a:p>
      </dsp:txBody>
      <dsp:txXfrm>
        <a:off x="2507470" y="228602"/>
        <a:ext cx="5328374" cy="1066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0DDE1-7992-4E67-8B6F-34CCA955A9BB}">
      <dsp:nvSpPr>
        <dsp:cNvPr id="0" name=""/>
        <dsp:cNvSpPr/>
      </dsp:nvSpPr>
      <dsp:spPr>
        <a:xfrm>
          <a:off x="5073" y="163471"/>
          <a:ext cx="4234952" cy="16762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Category 1 – </a:t>
          </a:r>
        </a:p>
        <a:p>
          <a:pPr marL="0" lvl="0" indent="0" algn="ctr" defTabSz="889000">
            <a:lnSpc>
              <a:spcPct val="90000"/>
            </a:lnSpc>
            <a:spcBef>
              <a:spcPct val="0"/>
            </a:spcBef>
            <a:spcAft>
              <a:spcPct val="35000"/>
            </a:spcAft>
            <a:buNone/>
          </a:pPr>
          <a:r>
            <a:rPr lang="en-US" sz="2000" kern="1200" dirty="0"/>
            <a:t>Literally Homeless </a:t>
          </a:r>
        </a:p>
      </dsp:txBody>
      <dsp:txXfrm>
        <a:off x="5073" y="163471"/>
        <a:ext cx="4234952" cy="1676255"/>
      </dsp:txXfrm>
    </dsp:sp>
    <dsp:sp modelId="{6E1D54B8-2385-4C11-A0D8-FF1B99AFE6E1}">
      <dsp:nvSpPr>
        <dsp:cNvPr id="0" name=""/>
        <dsp:cNvSpPr/>
      </dsp:nvSpPr>
      <dsp:spPr>
        <a:xfrm>
          <a:off x="4370573" y="163471"/>
          <a:ext cx="4234952" cy="16762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Category 2 – </a:t>
          </a:r>
        </a:p>
        <a:p>
          <a:pPr marL="0" lvl="0" indent="0" algn="ctr" defTabSz="889000">
            <a:lnSpc>
              <a:spcPct val="90000"/>
            </a:lnSpc>
            <a:spcBef>
              <a:spcPct val="0"/>
            </a:spcBef>
            <a:spcAft>
              <a:spcPct val="35000"/>
            </a:spcAft>
            <a:buNone/>
          </a:pPr>
          <a:r>
            <a:rPr lang="en-US" sz="2000" kern="1200" dirty="0"/>
            <a:t>Imminent Risk of Homelessness</a:t>
          </a:r>
        </a:p>
      </dsp:txBody>
      <dsp:txXfrm>
        <a:off x="4370573" y="163471"/>
        <a:ext cx="4234952" cy="1676255"/>
      </dsp:txXfrm>
    </dsp:sp>
    <dsp:sp modelId="{A3F67ECB-B5CE-4AC1-BB42-FF4E544A6126}">
      <dsp:nvSpPr>
        <dsp:cNvPr id="0" name=""/>
        <dsp:cNvSpPr/>
      </dsp:nvSpPr>
      <dsp:spPr>
        <a:xfrm>
          <a:off x="5073" y="1970273"/>
          <a:ext cx="4234952" cy="16762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Category 3 – </a:t>
          </a:r>
        </a:p>
        <a:p>
          <a:pPr marL="0" lvl="0" indent="0" algn="ctr" defTabSz="889000">
            <a:lnSpc>
              <a:spcPct val="90000"/>
            </a:lnSpc>
            <a:spcBef>
              <a:spcPct val="0"/>
            </a:spcBef>
            <a:spcAft>
              <a:spcPct val="35000"/>
            </a:spcAft>
            <a:buNone/>
          </a:pPr>
          <a:r>
            <a:rPr lang="en-US" sz="2000" kern="1200" dirty="0"/>
            <a:t>Homeless under other Federal Statutes</a:t>
          </a:r>
        </a:p>
      </dsp:txBody>
      <dsp:txXfrm>
        <a:off x="5073" y="1970273"/>
        <a:ext cx="4234952" cy="1676255"/>
      </dsp:txXfrm>
    </dsp:sp>
    <dsp:sp modelId="{A976FD88-57FB-4FE7-865C-E61BE7C7D59B}">
      <dsp:nvSpPr>
        <dsp:cNvPr id="0" name=""/>
        <dsp:cNvSpPr/>
      </dsp:nvSpPr>
      <dsp:spPr>
        <a:xfrm>
          <a:off x="4370573" y="1970273"/>
          <a:ext cx="4234952" cy="167625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Category 4 – </a:t>
          </a:r>
        </a:p>
        <a:p>
          <a:pPr marL="0" lvl="0" indent="0" algn="ctr" defTabSz="889000">
            <a:lnSpc>
              <a:spcPct val="90000"/>
            </a:lnSpc>
            <a:spcBef>
              <a:spcPct val="0"/>
            </a:spcBef>
            <a:spcAft>
              <a:spcPct val="35000"/>
            </a:spcAft>
            <a:buNone/>
          </a:pPr>
          <a:r>
            <a:rPr lang="en-US" sz="2000" kern="1200" dirty="0"/>
            <a:t>Fleeing or Attempting to Flee DV</a:t>
          </a:r>
        </a:p>
      </dsp:txBody>
      <dsp:txXfrm>
        <a:off x="4370573" y="1970273"/>
        <a:ext cx="4234952" cy="16762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202"/>
          </a:xfrm>
          <a:prstGeom prst="rect">
            <a:avLst/>
          </a:prstGeom>
        </p:spPr>
        <p:txBody>
          <a:bodyPr vert="horz" lIns="92647" tIns="46324" rIns="92647" bIns="46324"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6768" y="0"/>
            <a:ext cx="3011699" cy="462202"/>
          </a:xfrm>
          <a:prstGeom prst="rect">
            <a:avLst/>
          </a:prstGeom>
        </p:spPr>
        <p:txBody>
          <a:bodyPr vert="horz" lIns="92647" tIns="46324" rIns="92647" bIns="46324" rtlCol="0"/>
          <a:lstStyle>
            <a:lvl1pPr algn="r">
              <a:defRPr sz="1200">
                <a:latin typeface="Arial" charset="0"/>
              </a:defRPr>
            </a:lvl1pPr>
          </a:lstStyle>
          <a:p>
            <a:pPr>
              <a:defRPr/>
            </a:pPr>
            <a:fld id="{E9BAE041-2DBF-40CF-B0C2-6D07EFE21AF0}" type="datetimeyyyy">
              <a:rPr lang="en-US" smtClean="0"/>
              <a:t>2024</a:t>
            </a:fld>
            <a:endParaRPr lang="en-US"/>
          </a:p>
        </p:txBody>
      </p:sp>
      <p:sp>
        <p:nvSpPr>
          <p:cNvPr id="4" name="Footer Placeholder 3"/>
          <p:cNvSpPr>
            <a:spLocks noGrp="1"/>
          </p:cNvSpPr>
          <p:nvPr>
            <p:ph type="ftr" sz="quarter" idx="2"/>
          </p:nvPr>
        </p:nvSpPr>
        <p:spPr>
          <a:xfrm>
            <a:off x="0" y="8772279"/>
            <a:ext cx="3011699" cy="462202"/>
          </a:xfrm>
          <a:prstGeom prst="rect">
            <a:avLst/>
          </a:prstGeom>
        </p:spPr>
        <p:txBody>
          <a:bodyPr vert="horz" lIns="92647" tIns="46324" rIns="92647" bIns="46324"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6768" y="8772279"/>
            <a:ext cx="3011699" cy="462202"/>
          </a:xfrm>
          <a:prstGeom prst="rect">
            <a:avLst/>
          </a:prstGeom>
        </p:spPr>
        <p:txBody>
          <a:bodyPr vert="horz" lIns="92647" tIns="46324" rIns="92647" bIns="46324" rtlCol="0" anchor="b"/>
          <a:lstStyle>
            <a:lvl1pPr algn="r">
              <a:defRPr sz="1200">
                <a:latin typeface="Arial" charset="0"/>
              </a:defRPr>
            </a:lvl1pPr>
          </a:lstStyle>
          <a:p>
            <a:pPr>
              <a:defRPr/>
            </a:pPr>
            <a:fld id="{A2D749FA-8A4F-4FF5-8BE5-15A9B0A543DD}" type="slidenum">
              <a:rPr lang="en-US"/>
              <a:pPr>
                <a:defRPr/>
              </a:pPr>
              <a:t>‹#›</a:t>
            </a:fld>
            <a:endParaRPr lang="en-US"/>
          </a:p>
        </p:txBody>
      </p:sp>
    </p:spTree>
    <p:extLst>
      <p:ext uri="{BB962C8B-B14F-4D97-AF65-F5344CB8AC3E}">
        <p14:creationId xmlns:p14="http://schemas.microsoft.com/office/powerpoint/2010/main" val="27421400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202"/>
          </a:xfrm>
          <a:prstGeom prst="rect">
            <a:avLst/>
          </a:prstGeom>
        </p:spPr>
        <p:txBody>
          <a:bodyPr vert="horz" lIns="92647" tIns="46324" rIns="92647" bIns="46324"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36768" y="0"/>
            <a:ext cx="3011699" cy="462202"/>
          </a:xfrm>
          <a:prstGeom prst="rect">
            <a:avLst/>
          </a:prstGeom>
        </p:spPr>
        <p:txBody>
          <a:bodyPr vert="horz" lIns="92647" tIns="46324" rIns="92647" bIns="46324" rtlCol="0"/>
          <a:lstStyle>
            <a:lvl1pPr algn="r">
              <a:defRPr sz="1200">
                <a:latin typeface="Arial" charset="0"/>
              </a:defRPr>
            </a:lvl1pPr>
          </a:lstStyle>
          <a:p>
            <a:pPr>
              <a:defRPr/>
            </a:pPr>
            <a:fld id="{A898C2BF-4846-4500-A0AB-E10BC3B8EA1B}" type="datetimeyyyy">
              <a:rPr lang="en-US" smtClean="0"/>
              <a:t>2024</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647" tIns="46324" rIns="92647" bIns="46324" rtlCol="0" anchor="ctr"/>
          <a:lstStyle/>
          <a:p>
            <a:pPr lvl="0"/>
            <a:endParaRPr lang="en-US" noProof="0" dirty="0"/>
          </a:p>
        </p:txBody>
      </p:sp>
      <p:sp>
        <p:nvSpPr>
          <p:cNvPr id="5" name="Notes Placeholder 4"/>
          <p:cNvSpPr>
            <a:spLocks noGrp="1"/>
          </p:cNvSpPr>
          <p:nvPr>
            <p:ph type="body" sz="quarter" idx="3"/>
          </p:nvPr>
        </p:nvSpPr>
        <p:spPr>
          <a:xfrm>
            <a:off x="695008" y="4387734"/>
            <a:ext cx="5560060" cy="4155037"/>
          </a:xfrm>
          <a:prstGeom prst="rect">
            <a:avLst/>
          </a:prstGeom>
        </p:spPr>
        <p:txBody>
          <a:bodyPr vert="horz" lIns="92647" tIns="46324" rIns="92647" bIns="46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279"/>
            <a:ext cx="3011699" cy="462202"/>
          </a:xfrm>
          <a:prstGeom prst="rect">
            <a:avLst/>
          </a:prstGeom>
        </p:spPr>
        <p:txBody>
          <a:bodyPr vert="horz" lIns="92647" tIns="46324" rIns="92647" bIns="46324"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279"/>
            <a:ext cx="3011699" cy="462202"/>
          </a:xfrm>
          <a:prstGeom prst="rect">
            <a:avLst/>
          </a:prstGeom>
        </p:spPr>
        <p:txBody>
          <a:bodyPr vert="horz" lIns="92647" tIns="46324" rIns="92647" bIns="46324" rtlCol="0" anchor="b"/>
          <a:lstStyle>
            <a:lvl1pPr algn="r">
              <a:defRPr sz="1200">
                <a:latin typeface="Arial" charset="0"/>
              </a:defRPr>
            </a:lvl1pPr>
          </a:lstStyle>
          <a:p>
            <a:pPr>
              <a:defRPr/>
            </a:pPr>
            <a:fld id="{A652E76E-A4D6-48E6-8995-84711CAFFD92}" type="slidenum">
              <a:rPr lang="en-US"/>
              <a:pPr>
                <a:defRPr/>
              </a:pPr>
              <a:t>‹#›</a:t>
            </a:fld>
            <a:endParaRPr lang="en-US" dirty="0"/>
          </a:p>
        </p:txBody>
      </p:sp>
    </p:spTree>
    <p:extLst>
      <p:ext uri="{BB962C8B-B14F-4D97-AF65-F5344CB8AC3E}">
        <p14:creationId xmlns:p14="http://schemas.microsoft.com/office/powerpoint/2010/main" val="7943462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1</a:t>
            </a:fld>
            <a:endParaRPr lang="en-US" dirty="0"/>
          </a:p>
        </p:txBody>
      </p:sp>
      <p:sp>
        <p:nvSpPr>
          <p:cNvPr id="5" name="Date Placeholder 4">
            <a:extLst>
              <a:ext uri="{FF2B5EF4-FFF2-40B4-BE49-F238E27FC236}">
                <a16:creationId xmlns:a16="http://schemas.microsoft.com/office/drawing/2014/main" id="{B2522295-5D7C-7859-FBBD-505C3D4B3628}"/>
              </a:ext>
            </a:extLst>
          </p:cNvPr>
          <p:cNvSpPr>
            <a:spLocks noGrp="1"/>
          </p:cNvSpPr>
          <p:nvPr>
            <p:ph type="dt" idx="1"/>
          </p:nvPr>
        </p:nvSpPr>
        <p:spPr/>
        <p:txBody>
          <a:bodyPr/>
          <a:lstStyle/>
          <a:p>
            <a:pPr>
              <a:defRPr/>
            </a:pPr>
            <a:fld id="{92F6BD1E-EFD6-4C68-9C59-0CFC5A85F48B}" type="datetimeyyyy">
              <a:rPr lang="en-US" smtClean="0"/>
              <a:t>2024</a:t>
            </a:fld>
            <a:endParaRPr lang="en-US" dirty="0"/>
          </a:p>
        </p:txBody>
      </p:sp>
    </p:spTree>
    <p:extLst>
      <p:ext uri="{BB962C8B-B14F-4D97-AF65-F5344CB8AC3E}">
        <p14:creationId xmlns:p14="http://schemas.microsoft.com/office/powerpoint/2010/main" val="21859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98C2BF-4846-4500-A0AB-E10BC3B8EA1B}" type="datetimeyyyy">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52E76E-A4D6-48E6-8995-84711CAFFD9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896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45</a:t>
            </a:fld>
            <a:endParaRPr lang="en-US" dirty="0"/>
          </a:p>
        </p:txBody>
      </p:sp>
    </p:spTree>
    <p:extLst>
      <p:ext uri="{BB962C8B-B14F-4D97-AF65-F5344CB8AC3E}">
        <p14:creationId xmlns:p14="http://schemas.microsoft.com/office/powerpoint/2010/main" val="349905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persons accessing shelter must be entered into Coordinated Entry HMIS system</a:t>
            </a:r>
          </a:p>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46</a:t>
            </a:fld>
            <a:endParaRPr lang="en-US" dirty="0"/>
          </a:p>
        </p:txBody>
      </p:sp>
    </p:spTree>
    <p:extLst>
      <p:ext uri="{BB962C8B-B14F-4D97-AF65-F5344CB8AC3E}">
        <p14:creationId xmlns:p14="http://schemas.microsoft.com/office/powerpoint/2010/main" val="11482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grantees must participate in the coordinated entry system developed by their CoC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If one agency has one shelter in one CoC in another shelter in a different CoC, the agency must comply with CoC coordinated entry for each specific location that the shelter is in. </a:t>
            </a:r>
          </a:p>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47</a:t>
            </a:fld>
            <a:endParaRPr lang="en-US" dirty="0"/>
          </a:p>
        </p:txBody>
      </p:sp>
    </p:spTree>
    <p:extLst>
      <p:ext uri="{BB962C8B-B14F-4D97-AF65-F5344CB8AC3E}">
        <p14:creationId xmlns:p14="http://schemas.microsoft.com/office/powerpoint/2010/main" val="413153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a sign-in sheet at the shelter certifying this</a:t>
            </a:r>
          </a:p>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48</a:t>
            </a:fld>
            <a:endParaRPr lang="en-US" dirty="0"/>
          </a:p>
        </p:txBody>
      </p:sp>
    </p:spTree>
    <p:extLst>
      <p:ext uri="{BB962C8B-B14F-4D97-AF65-F5344CB8AC3E}">
        <p14:creationId xmlns:p14="http://schemas.microsoft.com/office/powerpoint/2010/main" val="29073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49</a:t>
            </a:fld>
            <a:endParaRPr lang="en-US" dirty="0"/>
          </a:p>
        </p:txBody>
      </p:sp>
    </p:spTree>
    <p:extLst>
      <p:ext uri="{BB962C8B-B14F-4D97-AF65-F5344CB8AC3E}">
        <p14:creationId xmlns:p14="http://schemas.microsoft.com/office/powerpoint/2010/main" val="419280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We are looking for documentation that match what was paid with supporting documentation of the exact cost. If invoice and proof of payment amounts do not match, a separate case note explaining why is necessary to be included in the file. </a:t>
            </a:r>
          </a:p>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52</a:t>
            </a:fld>
            <a:endParaRPr lang="en-US" dirty="0"/>
          </a:p>
        </p:txBody>
      </p:sp>
    </p:spTree>
    <p:extLst>
      <p:ext uri="{BB962C8B-B14F-4D97-AF65-F5344CB8AC3E}">
        <p14:creationId xmlns:p14="http://schemas.microsoft.com/office/powerpoint/2010/main" val="135727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66</a:t>
            </a:fld>
            <a:endParaRPr lang="en-US" dirty="0"/>
          </a:p>
        </p:txBody>
      </p:sp>
    </p:spTree>
    <p:extLst>
      <p:ext uri="{BB962C8B-B14F-4D97-AF65-F5344CB8AC3E}">
        <p14:creationId xmlns:p14="http://schemas.microsoft.com/office/powerpoint/2010/main" val="223087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turn it over to Julie Ridenour- she is the Senior Housing Programs Compliance Coordinator with our Compliance and Asset Management Division. </a:t>
            </a:r>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67</a:t>
            </a:fld>
            <a:endParaRPr lang="en-US" dirty="0"/>
          </a:p>
        </p:txBody>
      </p:sp>
      <p:sp>
        <p:nvSpPr>
          <p:cNvPr id="5" name="Date Placeholder 4">
            <a:extLst>
              <a:ext uri="{FF2B5EF4-FFF2-40B4-BE49-F238E27FC236}">
                <a16:creationId xmlns:a16="http://schemas.microsoft.com/office/drawing/2014/main" id="{0547D2FB-5EA0-18B8-7095-E9E1062BCDB6}"/>
              </a:ext>
            </a:extLst>
          </p:cNvPr>
          <p:cNvSpPr>
            <a:spLocks noGrp="1"/>
          </p:cNvSpPr>
          <p:nvPr>
            <p:ph type="dt" idx="1"/>
          </p:nvPr>
        </p:nvSpPr>
        <p:spPr/>
        <p:txBody>
          <a:bodyPr/>
          <a:lstStyle/>
          <a:p>
            <a:pPr>
              <a:defRPr/>
            </a:pPr>
            <a:fld id="{C3D8FC20-34BB-4CE9-B89E-AEDDF1719D71}" type="datetimeyyyy">
              <a:rPr lang="en-US" smtClean="0"/>
              <a:t>2024</a:t>
            </a:fld>
            <a:endParaRPr lang="en-US" dirty="0"/>
          </a:p>
        </p:txBody>
      </p:sp>
    </p:spTree>
    <p:extLst>
      <p:ext uri="{BB962C8B-B14F-4D97-AF65-F5344CB8AC3E}">
        <p14:creationId xmlns:p14="http://schemas.microsoft.com/office/powerpoint/2010/main" val="291014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2</a:t>
            </a:fld>
            <a:endParaRPr lang="en-US" dirty="0"/>
          </a:p>
        </p:txBody>
      </p:sp>
      <p:sp>
        <p:nvSpPr>
          <p:cNvPr id="5" name="Date Placeholder 4">
            <a:extLst>
              <a:ext uri="{FF2B5EF4-FFF2-40B4-BE49-F238E27FC236}">
                <a16:creationId xmlns:a16="http://schemas.microsoft.com/office/drawing/2014/main" id="{07140236-5869-EBA3-4B26-C698FDEC1D36}"/>
              </a:ext>
            </a:extLst>
          </p:cNvPr>
          <p:cNvSpPr>
            <a:spLocks noGrp="1"/>
          </p:cNvSpPr>
          <p:nvPr>
            <p:ph type="dt" idx="1"/>
          </p:nvPr>
        </p:nvSpPr>
        <p:spPr/>
        <p:txBody>
          <a:bodyPr/>
          <a:lstStyle/>
          <a:p>
            <a:pPr>
              <a:defRPr/>
            </a:pPr>
            <a:fld id="{7A298F15-4AE0-446F-A52B-1B9CE6A66D1A}" type="datetimeyyyy">
              <a:rPr lang="en-US" smtClean="0"/>
              <a:t>2024</a:t>
            </a:fld>
            <a:endParaRPr lang="en-US" dirty="0"/>
          </a:p>
        </p:txBody>
      </p:sp>
    </p:spTree>
    <p:extLst>
      <p:ext uri="{BB962C8B-B14F-4D97-AF65-F5344CB8AC3E}">
        <p14:creationId xmlns:p14="http://schemas.microsoft.com/office/powerpoint/2010/main" val="65117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a:t>
            </a:fld>
            <a:endParaRPr lang="en-US" dirty="0"/>
          </a:p>
        </p:txBody>
      </p:sp>
    </p:spTree>
    <p:extLst>
      <p:ext uri="{BB962C8B-B14F-4D97-AF65-F5344CB8AC3E}">
        <p14:creationId xmlns:p14="http://schemas.microsoft.com/office/powerpoint/2010/main" val="348789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5</a:t>
            </a:fld>
            <a:endParaRPr lang="en-US" dirty="0"/>
          </a:p>
        </p:txBody>
      </p:sp>
    </p:spTree>
    <p:extLst>
      <p:ext uri="{BB962C8B-B14F-4D97-AF65-F5344CB8AC3E}">
        <p14:creationId xmlns:p14="http://schemas.microsoft.com/office/powerpoint/2010/main" val="39318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7</a:t>
            </a:fld>
            <a:endParaRPr lang="en-US" dirty="0"/>
          </a:p>
        </p:txBody>
      </p:sp>
    </p:spTree>
    <p:extLst>
      <p:ext uri="{BB962C8B-B14F-4D97-AF65-F5344CB8AC3E}">
        <p14:creationId xmlns:p14="http://schemas.microsoft.com/office/powerpoint/2010/main" val="323739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12</a:t>
            </a:fld>
            <a:endParaRPr lang="en-US" dirty="0"/>
          </a:p>
        </p:txBody>
      </p:sp>
    </p:spTree>
    <p:extLst>
      <p:ext uri="{BB962C8B-B14F-4D97-AF65-F5344CB8AC3E}">
        <p14:creationId xmlns:p14="http://schemas.microsoft.com/office/powerpoint/2010/main" val="32228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13</a:t>
            </a:fld>
            <a:endParaRPr lang="en-US" dirty="0"/>
          </a:p>
        </p:txBody>
      </p:sp>
    </p:spTree>
    <p:extLst>
      <p:ext uri="{BB962C8B-B14F-4D97-AF65-F5344CB8AC3E}">
        <p14:creationId xmlns:p14="http://schemas.microsoft.com/office/powerpoint/2010/main" val="199930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14</a:t>
            </a:fld>
            <a:endParaRPr lang="en-US" dirty="0"/>
          </a:p>
        </p:txBody>
      </p:sp>
    </p:spTree>
    <p:extLst>
      <p:ext uri="{BB962C8B-B14F-4D97-AF65-F5344CB8AC3E}">
        <p14:creationId xmlns:p14="http://schemas.microsoft.com/office/powerpoint/2010/main" val="279410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Structurally Sound, </a:t>
            </a:r>
          </a:p>
          <a:p>
            <a:r>
              <a:rPr lang="en-US" dirty="0"/>
              <a:t>ADA accessible, </a:t>
            </a:r>
          </a:p>
          <a:p>
            <a:r>
              <a:rPr lang="en-US" dirty="0"/>
              <a:t>that there is space for them and their belongings, </a:t>
            </a:r>
          </a:p>
          <a:p>
            <a:r>
              <a:rPr lang="en-US" dirty="0"/>
              <a:t>good air quality, </a:t>
            </a:r>
          </a:p>
          <a:p>
            <a:r>
              <a:rPr lang="en-US" dirty="0"/>
              <a:t>the water is free of contaminants, </a:t>
            </a:r>
          </a:p>
          <a:p>
            <a:r>
              <a:rPr lang="en-US" dirty="0"/>
              <a:t>there is heating and air conditioning, </a:t>
            </a:r>
          </a:p>
          <a:p>
            <a:r>
              <a:rPr lang="en-US" dirty="0"/>
              <a:t>adequate lighting and good electricity for safe use of appliances, </a:t>
            </a:r>
          </a:p>
          <a:p>
            <a:r>
              <a:rPr lang="en-US" dirty="0"/>
              <a:t>suitable space to store, prepare and serve food in a safe sanitary manner, </a:t>
            </a:r>
          </a:p>
          <a:p>
            <a:r>
              <a:rPr lang="en-US" dirty="0"/>
              <a:t>sanitary conditions overall, </a:t>
            </a:r>
          </a:p>
          <a:p>
            <a:r>
              <a:rPr lang="en-US" dirty="0"/>
              <a:t>fire safety- smoke detectors in sleeping areas and public areas, fire alarm for hearing impaired and a 2</a:t>
            </a:r>
            <a:r>
              <a:rPr lang="en-US" baseline="30000" dirty="0"/>
              <a:t>nd</a:t>
            </a:r>
            <a:r>
              <a:rPr lang="en-US" dirty="0"/>
              <a:t> exit in case of fire. </a:t>
            </a:r>
          </a:p>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17</a:t>
            </a:fld>
            <a:endParaRPr lang="en-US" dirty="0"/>
          </a:p>
        </p:txBody>
      </p:sp>
    </p:spTree>
    <p:extLst>
      <p:ext uri="{BB962C8B-B14F-4D97-AF65-F5344CB8AC3E}">
        <p14:creationId xmlns:p14="http://schemas.microsoft.com/office/powerpoint/2010/main" val="4251702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FC9B84-7AAC-4F30-8478-262C295833DD}"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9170" y="188461"/>
            <a:ext cx="2664230" cy="802139"/>
          </a:xfrm>
          <a:prstGeom prst="rect">
            <a:avLst/>
          </a:prstGeom>
        </p:spPr>
      </p:pic>
    </p:spTree>
    <p:extLst>
      <p:ext uri="{BB962C8B-B14F-4D97-AF65-F5344CB8AC3E}">
        <p14:creationId xmlns:p14="http://schemas.microsoft.com/office/powerpoint/2010/main" val="28201441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62EFD7-CD49-4593-9FAF-101A3DEF1B97}" type="slidenum">
              <a:rPr lang="en-US" smtClean="0"/>
              <a:pPr>
                <a:defRPr/>
              </a:pPr>
              <a:t>‹#›</a:t>
            </a:fld>
            <a:endParaRPr lang="en-US" dirty="0"/>
          </a:p>
        </p:txBody>
      </p:sp>
    </p:spTree>
    <p:extLst>
      <p:ext uri="{BB962C8B-B14F-4D97-AF65-F5344CB8AC3E}">
        <p14:creationId xmlns:p14="http://schemas.microsoft.com/office/powerpoint/2010/main" val="10941304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36220" y="1211046"/>
            <a:ext cx="2667000" cy="1069519"/>
          </a:xfrm>
          <a:prstGeom prst="rect">
            <a:avLst/>
          </a:prstGeom>
        </p:spPr>
      </p:pic>
    </p:spTree>
    <p:extLst>
      <p:ext uri="{BB962C8B-B14F-4D97-AF65-F5344CB8AC3E}">
        <p14:creationId xmlns:p14="http://schemas.microsoft.com/office/powerpoint/2010/main" val="2210029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2"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a:xfrm>
            <a:off x="1097287" y="6459795"/>
            <a:ext cx="2472271"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686187" y="6459795"/>
            <a:ext cx="482280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9900465" y="6459795"/>
            <a:ext cx="1312025" cy="365125"/>
          </a:xfrm>
          <a:prstGeom prst="rect">
            <a:avLst/>
          </a:prstGeom>
        </p:spPr>
        <p:txBody>
          <a:bodyPr/>
          <a:lstStyle/>
          <a:p>
            <a:pPr>
              <a:defRPr/>
            </a:pPr>
            <a:fld id="{6A2DC4E4-736A-4622-A4C2-EA2455E43745}" type="slidenum">
              <a:rPr lang="en-US" smtClean="0"/>
              <a:pPr>
                <a:defRPr/>
              </a:pPr>
              <a:t>‹#›</a:t>
            </a:fld>
            <a:endParaRPr lang="en-US" dirty="0"/>
          </a:p>
        </p:txBody>
      </p:sp>
      <p:sp>
        <p:nvSpPr>
          <p:cNvPr id="11" name="Title 1"/>
          <p:cNvSpPr>
            <a:spLocks noGrp="1"/>
          </p:cNvSpPr>
          <p:nvPr>
            <p:ph type="ctrTitle"/>
          </p:nvPr>
        </p:nvSpPr>
        <p:spPr>
          <a:xfrm>
            <a:off x="609607" y="1129364"/>
            <a:ext cx="10972799" cy="3195757"/>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12" name="Subtitle 2"/>
          <p:cNvSpPr>
            <a:spLocks noGrp="1"/>
          </p:cNvSpPr>
          <p:nvPr>
            <p:ph type="subTitle" idx="1"/>
          </p:nvPr>
        </p:nvSpPr>
        <p:spPr>
          <a:xfrm>
            <a:off x="609607" y="4495809"/>
            <a:ext cx="10972799" cy="137159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13" name="Straight Connector 12"/>
          <p:cNvCxnSpPr/>
          <p:nvPr userDrawn="1"/>
        </p:nvCxnSpPr>
        <p:spPr>
          <a:xfrm>
            <a:off x="609607" y="4343400"/>
            <a:ext cx="109727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6975963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FC9B84-7AAC-4F30-8478-262C295833DD}" type="slidenum">
              <a:rPr lang="en-US" smtClean="0"/>
              <a:pPr>
                <a:defRPr/>
              </a:pPr>
              <a:t>‹#›</a:t>
            </a:fld>
            <a:endParaRPr lang="en-US" dirty="0"/>
          </a:p>
        </p:txBody>
      </p:sp>
    </p:spTree>
    <p:extLst>
      <p:ext uri="{BB962C8B-B14F-4D97-AF65-F5344CB8AC3E}">
        <p14:creationId xmlns:p14="http://schemas.microsoft.com/office/powerpoint/2010/main" val="8163861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2DC4E4-736A-4622-A4C2-EA2455E43745}"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09607" y="4343400"/>
            <a:ext cx="109727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019047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B3EAEA-ED1B-47D9-8435-269CEE7A66D7}" type="slidenum">
              <a:rPr lang="en-US" smtClean="0"/>
              <a:pPr>
                <a:defRPr/>
              </a:pPr>
              <a:t>‹#›</a:t>
            </a:fld>
            <a:endParaRPr lang="en-US" dirty="0"/>
          </a:p>
        </p:txBody>
      </p:sp>
    </p:spTree>
    <p:extLst>
      <p:ext uri="{BB962C8B-B14F-4D97-AF65-F5344CB8AC3E}">
        <p14:creationId xmlns:p14="http://schemas.microsoft.com/office/powerpoint/2010/main" val="25694473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spTree>
    <p:extLst>
      <p:ext uri="{BB962C8B-B14F-4D97-AF65-F5344CB8AC3E}">
        <p14:creationId xmlns:p14="http://schemas.microsoft.com/office/powerpoint/2010/main" val="38452518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spTree>
    <p:extLst>
      <p:ext uri="{BB962C8B-B14F-4D97-AF65-F5344CB8AC3E}">
        <p14:creationId xmlns:p14="http://schemas.microsoft.com/office/powerpoint/2010/main" val="11378595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03B6BD5E-80FC-46E0-9A06-2B9EEF96280E}"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587479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67923A-6BAE-4D28-828B-268995DE42E3}" type="slidenum">
              <a:rPr lang="en-US" smtClean="0"/>
              <a:pPr>
                <a:defRPr/>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21250545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104AD5-8BDC-4421-B324-FEE55C341CA9}" type="slidenum">
              <a:rPr lang="en-US" smtClean="0"/>
              <a:pPr>
                <a:defRPr/>
              </a:pPr>
              <a:t>‹#›</a:t>
            </a:fld>
            <a:endParaRPr lang="en-US" dirty="0"/>
          </a:p>
        </p:txBody>
      </p:sp>
    </p:spTree>
    <p:extLst>
      <p:ext uri="{BB962C8B-B14F-4D97-AF65-F5344CB8AC3E}">
        <p14:creationId xmlns:p14="http://schemas.microsoft.com/office/powerpoint/2010/main" val="22109331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F5FC9B84-7AAC-4F30-8478-262C295833DD}" type="slidenum">
              <a:rPr lang="en-US" smtClean="0"/>
              <a:pPr>
                <a:defRPr/>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182"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3168" y="6293298"/>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 y="6226814"/>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Date Placeholder 6"/>
          <p:cNvSpPr>
            <a:spLocks noGrp="1"/>
          </p:cNvSpPr>
          <p:nvPr userDrawn="1"/>
        </p:nvSpPr>
        <p:spPr>
          <a:xfrm>
            <a:off x="1097273" y="6352283"/>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7" name="Footer Placeholder 7"/>
          <p:cNvSpPr>
            <a:spLocks noGrp="1"/>
          </p:cNvSpPr>
          <p:nvPr userDrawn="1"/>
        </p:nvSpPr>
        <p:spPr>
          <a:xfrm>
            <a:off x="3686178" y="6352283"/>
            <a:ext cx="4822804"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cap="all" baseline="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8" name="Slide Number Placeholder 8"/>
          <p:cNvSpPr>
            <a:spLocks noGrp="1"/>
          </p:cNvSpPr>
          <p:nvPr userDrawn="1"/>
        </p:nvSpPr>
        <p:spPr>
          <a:xfrm>
            <a:off x="9900451" y="6352283"/>
            <a:ext cx="13120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5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3B6BD5E-80FC-46E0-9A06-2B9EEF96280E}" type="slidenum">
              <a:rPr lang="en-US" smtClean="0"/>
              <a:pPr>
                <a:defRPr/>
              </a:pPr>
              <a:t>‹#›</a:t>
            </a:fld>
            <a:endParaRPr lang="en-US" dirty="0"/>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99170" y="188461"/>
            <a:ext cx="2664230" cy="802139"/>
          </a:xfrm>
          <a:prstGeom prst="rect">
            <a:avLst/>
          </a:prstGeom>
        </p:spPr>
      </p:pic>
    </p:spTree>
    <p:extLst>
      <p:ext uri="{BB962C8B-B14F-4D97-AF65-F5344CB8AC3E}">
        <p14:creationId xmlns:p14="http://schemas.microsoft.com/office/powerpoint/2010/main" val="241890814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73" r:id="rId12"/>
  </p:sldLayoutIdLst>
  <p:transition>
    <p:fad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fr.gov/current/title-24/subtitle-A/part-5/subpart-A/section-5.1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hda.org/documents/10.-ESG-Emergency-Shelter-and-Permanent-Housing-Standards-Checklists.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hudexchange.info/programs/lead-based-paint/lshr-toolkit/introduc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hyperlink" Target="https://www.youtube.com/watch?v=Pfb1RflfeQs" TargetMode="External"/><Relationship Id="rId7" Type="http://schemas.openxmlformats.org/officeDocument/2006/relationships/diagramQuickStyle" Target="../diagrams/quickStyle8.xml"/><Relationship Id="rId2" Type="http://schemas.openxmlformats.org/officeDocument/2006/relationships/hyperlink" Target="https://www.hudexchange.info/programs/lead-based-paint/lshr-toolkit/hazard-reduction/" TargetMode="Externa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files.hudexchange.info/resources/documents/LSHR-RRP-Handout.pdf" TargetMode="External"/><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hudexchange.info/faqs/1838/are-employee-compensation-including-fringe-benefits-such-as-holida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thda.org/documents/5.-Referral-Tracking-Tool_2024-07-25-183608_xmtb.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hda.org/documents/6.-ESG-Financial-Tracking-For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thda.org/documents/ESG-Written-Standards-Checklist_2024-07-25-183614_jdau.pdf" TargetMode="Externa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s://www.ecfr.gov/current/title-24/section-576.2" TargetMode="External"/><Relationship Id="rId4" Type="http://schemas.openxmlformats.org/officeDocument/2006/relationships/hyperlink" Target="https://www.ecfr.gov/current/title-24/subtitle-B/chapter-V/subchapter-C/part-576#576.50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www.ecfr.gov/current/title-24/subtitle-B/chapter-V/subchapter-C/part-576/subpart-F/section-576.5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hyperlink" Target="https://www.ecfr.gov/current/title-24/subtitle-B/chapter-V/subchapter-C/part-576/subpart-E/section-576.402"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cfr.gov/current/title-24/part-5/section-5.106#p-5.106(c)"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5.xml.rels><?xml version="1.0" encoding="UTF-8" standalone="yes"?>
<Relationships xmlns="http://schemas.openxmlformats.org/package/2006/relationships"><Relationship Id="rId3" Type="http://schemas.openxmlformats.org/officeDocument/2006/relationships/hyperlink" Target="mailto:cballinger@thda.org" TargetMode="External"/><Relationship Id="rId2" Type="http://schemas.openxmlformats.org/officeDocument/2006/relationships/hyperlink" Target="mailto:jsmith@thda.or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mailto:batol@thda.org" TargetMode="External"/><Relationship Id="rId4" Type="http://schemas.openxmlformats.org/officeDocument/2006/relationships/hyperlink" Target="mailto:ESG@thda.or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mailto:CPCompliance@thda.org"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8" Type="http://schemas.openxmlformats.org/officeDocument/2006/relationships/hyperlink" Target="https://www.hudexchange.info/programs/lead-based-paint/lshr-toolkit/introduction/" TargetMode="External"/><Relationship Id="rId3" Type="http://schemas.openxmlformats.org/officeDocument/2006/relationships/hyperlink" Target="https://www.hudexchange.info/programs/esg/" TargetMode="External"/><Relationship Id="rId7" Type="http://schemas.openxmlformats.org/officeDocument/2006/relationships/hyperlink" Target="https://www.hudexchange.info/resource/1991/equal-access-to-housing-final-ru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hda.org/pdf/1.-ESG-Guide.pdf" TargetMode="External"/><Relationship Id="rId5" Type="http://schemas.openxmlformats.org/officeDocument/2006/relationships/hyperlink" Target="https://www.hudexchange.info/programs/coc/toolkit/responsibilities-and-duties/housing-first-implementation-resources/#housing-first-implementation" TargetMode="External"/><Relationship Id="rId4" Type="http://schemas.openxmlformats.org/officeDocument/2006/relationships/hyperlink" Target="https://www.ecfr.gov/current/title-24/subtitle-B/chapter-V/subchapter-C/part-57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ud.gov/program_offices/fair_housing_equal_opp/reasonable_accommodations_and_modification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phic 17" descr="Colorful houses in Burano Venice">
            <a:extLst>
              <a:ext uri="{FF2B5EF4-FFF2-40B4-BE49-F238E27FC236}">
                <a16:creationId xmlns:a16="http://schemas.microsoft.com/office/drawing/2014/main" id="{83D6868D-E30B-46CB-5084-D57908E7D38E}"/>
              </a:ext>
            </a:extLst>
          </p:cNvPr>
          <p:cNvPicPr>
            <a:picLocks noChangeAspect="1"/>
          </p:cNvPicPr>
          <p:nvPr/>
        </p:nvPicPr>
        <p:blipFill>
          <a:blip r:embed="rId3" cstate="print">
            <a:alphaModFix amt="20000"/>
            <a:duotone>
              <a:schemeClr val="accent5">
                <a:shade val="45000"/>
                <a:satMod val="135000"/>
              </a:schemeClr>
              <a:prstClr val="white"/>
            </a:duotone>
            <a:extLst>
              <a:ext uri="{28A0092B-C50C-407E-A947-70E740481C1C}">
                <a14:useLocalDpi xmlns:a14="http://schemas.microsoft.com/office/drawing/2010/main" val="0"/>
              </a:ext>
            </a:extLst>
          </a:blip>
          <a:srcRect t="7812" b="7812"/>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pPr marL="91440" lvl="0" indent="-91440">
              <a:spcBef>
                <a:spcPts val="1200"/>
              </a:spcBef>
              <a:spcAft>
                <a:spcPts val="200"/>
              </a:spcAft>
            </a:pPr>
            <a:r>
              <a:rPr lang="en-US" sz="6000" spc="0" dirty="0">
                <a:latin typeface="Calibri" panose="020F0502020204030204"/>
                <a:ea typeface="+mn-ea"/>
                <a:cs typeface="+mn-cs"/>
              </a:rPr>
              <a:t>Understanding ESG’s Emergency Shelter Component</a:t>
            </a:r>
            <a:endParaRPr lang="en-US" sz="6000" dirty="0"/>
          </a:p>
        </p:txBody>
      </p:sp>
      <p:sp>
        <p:nvSpPr>
          <p:cNvPr id="3" name="Subtitle 2"/>
          <p:cNvSpPr>
            <a:spLocks noGrp="1"/>
          </p:cNvSpPr>
          <p:nvPr>
            <p:ph type="subTitle" idx="1"/>
          </p:nvPr>
        </p:nvSpPr>
        <p:spPr>
          <a:xfrm>
            <a:off x="1100051" y="4455620"/>
            <a:ext cx="10058400" cy="1143000"/>
          </a:xfrm>
        </p:spPr>
        <p:txBody>
          <a:bodyPr>
            <a:normAutofit/>
          </a:bodyPr>
          <a:lstStyle/>
          <a:p>
            <a:r>
              <a:rPr lang="en-US" dirty="0">
                <a:solidFill>
                  <a:schemeClr val="tx1">
                    <a:lumMod val="85000"/>
                    <a:lumOff val="15000"/>
                  </a:schemeClr>
                </a:solidFill>
              </a:rPr>
              <a:t>TN Housing Development Agency - September 2024</a:t>
            </a:r>
          </a:p>
        </p:txBody>
      </p:sp>
      <p:cxnSp>
        <p:nvCxnSpPr>
          <p:cNvPr id="32" name="Straight Connector 31">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8680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2D98-1E1F-619C-59CB-D1F3B4849624}"/>
              </a:ext>
            </a:extLst>
          </p:cNvPr>
          <p:cNvSpPr>
            <a:spLocks noGrp="1"/>
          </p:cNvSpPr>
          <p:nvPr>
            <p:ph type="title"/>
          </p:nvPr>
        </p:nvSpPr>
        <p:spPr/>
        <p:txBody>
          <a:bodyPr/>
          <a:lstStyle/>
          <a:p>
            <a:r>
              <a:rPr lang="en-US" dirty="0"/>
              <a:t>Equal Access in Accordance with </a:t>
            </a:r>
            <a:br>
              <a:rPr lang="en-US" dirty="0"/>
            </a:br>
            <a:r>
              <a:rPr lang="en-US" dirty="0"/>
              <a:t>Gender Identity: </a:t>
            </a:r>
            <a:r>
              <a:rPr lang="en-US" sz="2800" dirty="0"/>
              <a:t>2016 Amended Equal Access Rule</a:t>
            </a:r>
            <a:endParaRPr lang="en-US" dirty="0"/>
          </a:p>
        </p:txBody>
      </p:sp>
      <p:sp>
        <p:nvSpPr>
          <p:cNvPr id="3" name="Content Placeholder 2">
            <a:extLst>
              <a:ext uri="{FF2B5EF4-FFF2-40B4-BE49-F238E27FC236}">
                <a16:creationId xmlns:a16="http://schemas.microsoft.com/office/drawing/2014/main" id="{DAF9A184-49A4-6B15-C128-9803A5C6AAB0}"/>
              </a:ext>
            </a:extLst>
          </p:cNvPr>
          <p:cNvSpPr>
            <a:spLocks noGrp="1"/>
          </p:cNvSpPr>
          <p:nvPr>
            <p:ph idx="1"/>
          </p:nvPr>
        </p:nvSpPr>
        <p:spPr/>
        <p:txBody>
          <a:bodyPr>
            <a:normAutofit fontScale="92500" lnSpcReduction="20000"/>
          </a:bodyPr>
          <a:lstStyle/>
          <a:p>
            <a:r>
              <a:rPr lang="en-US" dirty="0"/>
              <a:t>CPD- funded programs, including shelters, MUST:</a:t>
            </a:r>
          </a:p>
          <a:p>
            <a:pPr>
              <a:buFont typeface="Wingdings" panose="05000000000000000000" pitchFamily="2" charset="2"/>
              <a:buChar char="Ø"/>
            </a:pPr>
            <a:r>
              <a:rPr lang="en-US" dirty="0"/>
              <a:t>Provide equal access to CPD programs, shelter, services, etc. to individuals according to their gender identity, and in a manner that affords equal access to their family.</a:t>
            </a:r>
          </a:p>
          <a:p>
            <a:pPr>
              <a:buFont typeface="Wingdings" panose="05000000000000000000" pitchFamily="2" charset="2"/>
              <a:buChar char="Ø"/>
            </a:pPr>
            <a:r>
              <a:rPr lang="en-US" dirty="0"/>
              <a:t>Place, serve, and accommodate individuals according to their self-identified gender identity;</a:t>
            </a:r>
          </a:p>
          <a:p>
            <a:pPr>
              <a:buFont typeface="Wingdings" panose="05000000000000000000" pitchFamily="2" charset="2"/>
              <a:buChar char="Ø"/>
            </a:pPr>
            <a:r>
              <a:rPr lang="en-US" dirty="0"/>
              <a:t>Not ask intrusive questions or require “proof” of gender identity;</a:t>
            </a:r>
          </a:p>
          <a:p>
            <a:pPr>
              <a:buFont typeface="Wingdings" panose="05000000000000000000" pitchFamily="2" charset="2"/>
              <a:buChar char="Ø"/>
            </a:pPr>
            <a:r>
              <a:rPr lang="en-US" dirty="0"/>
              <a:t>Determine eligibility without regard to actual or perceived sexual orientation, gender identity, or marital status; and </a:t>
            </a:r>
          </a:p>
          <a:p>
            <a:pPr>
              <a:buFont typeface="Wingdings" panose="05000000000000000000" pitchFamily="2" charset="2"/>
              <a:buChar char="Ø"/>
            </a:pPr>
            <a:r>
              <a:rPr lang="en-US" dirty="0"/>
              <a:t>Establish or update policies and procedures to reflect the above.</a:t>
            </a:r>
          </a:p>
          <a:p>
            <a:pPr marL="0" indent="0">
              <a:buNone/>
            </a:pPr>
            <a:r>
              <a:rPr lang="en-US" dirty="0"/>
              <a:t> </a:t>
            </a:r>
            <a:r>
              <a:rPr lang="en-US" dirty="0">
                <a:hlinkClick r:id="rId2"/>
              </a:rPr>
              <a:t>See CFR 5.106 (b)</a:t>
            </a:r>
            <a:endParaRPr lang="en-US" dirty="0"/>
          </a:p>
          <a:p>
            <a:pPr marL="0" indent="0">
              <a:buNone/>
            </a:pPr>
            <a:r>
              <a:rPr lang="en-US" dirty="0"/>
              <a:t>All THDA ESG grantees must comply with requirements of the Equal Access to Housing Final Rule, the Equal Access in Accordance with Gender Identity Final Rule, and any applicable guidance, regardless of whether or not the ESG grantee is a victim service or faith-based provider. </a:t>
            </a:r>
            <a:r>
              <a:rPr lang="en-US" b="1" dirty="0"/>
              <a:t>Non-compliance may result in termination of ESG funding. </a:t>
            </a:r>
          </a:p>
          <a:p>
            <a:pPr marL="0" indent="0">
              <a:buNone/>
            </a:pPr>
            <a:endParaRPr lang="en-US" dirty="0"/>
          </a:p>
        </p:txBody>
      </p:sp>
    </p:spTree>
    <p:extLst>
      <p:ext uri="{BB962C8B-B14F-4D97-AF65-F5344CB8AC3E}">
        <p14:creationId xmlns:p14="http://schemas.microsoft.com/office/powerpoint/2010/main" val="33848792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42A1-231D-D2E0-236B-C74F36366C8D}"/>
              </a:ext>
            </a:extLst>
          </p:cNvPr>
          <p:cNvSpPr>
            <a:spLocks noGrp="1"/>
          </p:cNvSpPr>
          <p:nvPr>
            <p:ph type="title"/>
          </p:nvPr>
        </p:nvSpPr>
        <p:spPr>
          <a:xfrm>
            <a:off x="1036320" y="394977"/>
            <a:ext cx="10058400" cy="1450757"/>
          </a:xfrm>
        </p:spPr>
        <p:txBody>
          <a:bodyPr>
            <a:normAutofit fontScale="90000"/>
          </a:bodyPr>
          <a:lstStyle/>
          <a:p>
            <a:r>
              <a:rPr lang="en-US" dirty="0"/>
              <a:t>What does this mean for </a:t>
            </a:r>
            <a:br>
              <a:rPr lang="en-US" dirty="0"/>
            </a:br>
            <a:r>
              <a:rPr lang="en-US" dirty="0"/>
              <a:t>placing a non-binary individual in a project? </a:t>
            </a:r>
          </a:p>
        </p:txBody>
      </p:sp>
      <p:sp>
        <p:nvSpPr>
          <p:cNvPr id="3" name="Content Placeholder 2">
            <a:extLst>
              <a:ext uri="{FF2B5EF4-FFF2-40B4-BE49-F238E27FC236}">
                <a16:creationId xmlns:a16="http://schemas.microsoft.com/office/drawing/2014/main" id="{DAC3F9A0-F13C-3022-4498-A7BCCDF4E6FA}"/>
              </a:ext>
            </a:extLst>
          </p:cNvPr>
          <p:cNvSpPr>
            <a:spLocks noGrp="1"/>
          </p:cNvSpPr>
          <p:nvPr>
            <p:ph idx="1"/>
          </p:nvPr>
        </p:nvSpPr>
        <p:spPr/>
        <p:txBody>
          <a:bodyPr>
            <a:normAutofit/>
          </a:bodyPr>
          <a:lstStyle/>
          <a:p>
            <a:pPr>
              <a:buFont typeface="Wingdings" panose="05000000000000000000" pitchFamily="2" charset="2"/>
              <a:buChar char="Ø"/>
            </a:pPr>
            <a:r>
              <a:rPr lang="en-US" dirty="0"/>
              <a:t>Non-binary individuals are permitted to choose the most appropriate gender-based placement in situations when gender neutral options are not available.</a:t>
            </a:r>
          </a:p>
          <a:p>
            <a:pPr>
              <a:buFont typeface="Wingdings" panose="05000000000000000000" pitchFamily="2" charset="2"/>
              <a:buChar char="Ø"/>
            </a:pPr>
            <a:r>
              <a:rPr lang="en-US" dirty="0"/>
              <a:t>Allow non-binary individuals to choose the most appropriate gender-based sleeping and bathing accommodations in a facility.</a:t>
            </a:r>
          </a:p>
          <a:p>
            <a:pPr>
              <a:buFont typeface="Wingdings" panose="05000000000000000000" pitchFamily="2" charset="2"/>
              <a:buChar char="Ø"/>
            </a:pPr>
            <a:r>
              <a:rPr lang="en-US" dirty="0"/>
              <a:t>Note pronouns in files and when introducing the individual.</a:t>
            </a:r>
          </a:p>
          <a:p>
            <a:pPr>
              <a:buFont typeface="Wingdings" panose="05000000000000000000" pitchFamily="2" charset="2"/>
              <a:buChar char="Ø"/>
            </a:pPr>
            <a:r>
              <a:rPr lang="en-US" dirty="0"/>
              <a:t>Inform the individual that they can request a privacy accommodation.</a:t>
            </a:r>
          </a:p>
          <a:p>
            <a:endParaRPr lang="en-US" dirty="0"/>
          </a:p>
          <a:p>
            <a:r>
              <a:rPr lang="en-US" dirty="0"/>
              <a:t>Collaborate and ask them what they want.</a:t>
            </a:r>
          </a:p>
          <a:p>
            <a:r>
              <a:rPr lang="en-US" dirty="0"/>
              <a:t>BEST PRACTICE – ask everyone their pronouns</a:t>
            </a:r>
          </a:p>
        </p:txBody>
      </p:sp>
    </p:spTree>
    <p:extLst>
      <p:ext uri="{BB962C8B-B14F-4D97-AF65-F5344CB8AC3E}">
        <p14:creationId xmlns:p14="http://schemas.microsoft.com/office/powerpoint/2010/main" val="16564498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EBC45F-5A81-CD52-2F11-B66CBB70A1E4}"/>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Language Access Plan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701414-D315-A032-EDD4-8307E242119E}"/>
              </a:ext>
            </a:extLst>
          </p:cNvPr>
          <p:cNvSpPr>
            <a:spLocks noGrp="1"/>
          </p:cNvSpPr>
          <p:nvPr>
            <p:ph idx="1"/>
          </p:nvPr>
        </p:nvSpPr>
        <p:spPr>
          <a:xfrm>
            <a:off x="4419600" y="0"/>
            <a:ext cx="7479792" cy="6858000"/>
          </a:xfrm>
        </p:spPr>
        <p:txBody>
          <a:bodyPr anchor="ctr">
            <a:normAutofit/>
          </a:bodyPr>
          <a:lstStyle/>
          <a:p>
            <a:r>
              <a:rPr lang="en-US" dirty="0"/>
              <a:t>Consistent with Title VI and Executive Order 13166, grantees are also required to take reasonable steps to ensure meaningful access to programs and activities for Limited English Proficiency (LEP) persons. An individual’s ability  to speak, read, write, or understand English cannot impede his or her access to programs or activities. </a:t>
            </a:r>
          </a:p>
          <a:p>
            <a:endParaRPr lang="en-US" dirty="0"/>
          </a:p>
          <a:p>
            <a:r>
              <a:rPr lang="en-US" dirty="0"/>
              <a:t>The grantee must assess the need for language assistance within its service area by conducting a Four Factor Analysis to understand the languages spoken by LEP persons and how to provide needed language assistance. The Four Factor Analysis must consider: </a:t>
            </a:r>
          </a:p>
          <a:p>
            <a:pPr marL="544068" lvl="1" indent="-342900">
              <a:buFont typeface="+mj-lt"/>
              <a:buAutoNum type="arabicPeriod"/>
            </a:pPr>
            <a:r>
              <a:rPr lang="en-US" sz="2000" dirty="0"/>
              <a:t>The number or proportion of LEP persons served or encountered in the eligible service population </a:t>
            </a:r>
          </a:p>
          <a:p>
            <a:pPr marL="544068" lvl="1" indent="-342900">
              <a:buFont typeface="+mj-lt"/>
              <a:buAutoNum type="arabicPeriod"/>
            </a:pPr>
            <a:r>
              <a:rPr lang="en-US" sz="2000" dirty="0"/>
              <a:t>The frequency with which LEP persons come into contact with the program </a:t>
            </a:r>
          </a:p>
          <a:p>
            <a:pPr marL="544068" lvl="1" indent="-342900">
              <a:buFont typeface="+mj-lt"/>
              <a:buAutoNum type="arabicPeriod"/>
            </a:pPr>
            <a:r>
              <a:rPr lang="en-US" sz="2000" dirty="0"/>
              <a:t>The nature and importance of the program, activity, or service </a:t>
            </a:r>
          </a:p>
          <a:p>
            <a:pPr marL="544068" lvl="1" indent="-342900">
              <a:buFont typeface="+mj-lt"/>
              <a:buAutoNum type="arabicPeriod"/>
            </a:pPr>
            <a:r>
              <a:rPr lang="en-US" sz="2000" dirty="0"/>
              <a:t>The resources available to execute the program and costs of providing LEP services </a:t>
            </a:r>
          </a:p>
          <a:p>
            <a:pPr marL="544068" lvl="1" indent="-342900">
              <a:buFont typeface="+mj-lt"/>
              <a:buAutoNum type="arabicPeriod"/>
            </a:pPr>
            <a:endParaRPr lang="en-US" sz="1300" dirty="0"/>
          </a:p>
        </p:txBody>
      </p:sp>
    </p:spTree>
    <p:extLst>
      <p:ext uri="{BB962C8B-B14F-4D97-AF65-F5344CB8AC3E}">
        <p14:creationId xmlns:p14="http://schemas.microsoft.com/office/powerpoint/2010/main" val="3368165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EBC45F-5A81-CD52-2F11-B66CBB70A1E4}"/>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Language Access Plan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701414-D315-A032-EDD4-8307E242119E}"/>
              </a:ext>
            </a:extLst>
          </p:cNvPr>
          <p:cNvSpPr>
            <a:spLocks noGrp="1"/>
          </p:cNvSpPr>
          <p:nvPr>
            <p:ph idx="1"/>
          </p:nvPr>
        </p:nvSpPr>
        <p:spPr>
          <a:xfrm>
            <a:off x="4419600" y="0"/>
            <a:ext cx="7479792" cy="6858000"/>
          </a:xfrm>
        </p:spPr>
        <p:txBody>
          <a:bodyPr anchor="ctr">
            <a:normAutofit/>
          </a:bodyPr>
          <a:lstStyle/>
          <a:p>
            <a:r>
              <a:rPr lang="en-US" dirty="0"/>
              <a:t>Based on the Four Factor Analysis, the grantee must prepare a Language Access Plan (LAP) to include: </a:t>
            </a:r>
          </a:p>
          <a:p>
            <a:pPr lvl="1"/>
            <a:r>
              <a:rPr lang="en-US" sz="2000" dirty="0"/>
              <a:t>The name of the individual responsible for coordination of LEP compliance; </a:t>
            </a:r>
          </a:p>
          <a:p>
            <a:pPr lvl="1"/>
            <a:r>
              <a:rPr lang="en-US" sz="2000" dirty="0"/>
              <a:t>A training plan on LEP requirements for all staff involved in programs and activities funded; </a:t>
            </a:r>
          </a:p>
          <a:p>
            <a:pPr lvl="1"/>
            <a:r>
              <a:rPr lang="en-US" sz="2000" dirty="0"/>
              <a:t>The languages identified; </a:t>
            </a:r>
          </a:p>
          <a:p>
            <a:pPr lvl="1"/>
            <a:r>
              <a:rPr lang="en-US" sz="2000" dirty="0"/>
              <a:t>A plan for language services based on language assistance needs identified; </a:t>
            </a:r>
          </a:p>
          <a:p>
            <a:pPr lvl="1"/>
            <a:r>
              <a:rPr lang="en-US" sz="2000" dirty="0"/>
              <a:t>A schedule for translating and disseminating vital documents; and </a:t>
            </a:r>
          </a:p>
          <a:p>
            <a:pPr lvl="1"/>
            <a:r>
              <a:rPr lang="en-US" sz="2000" dirty="0"/>
              <a:t>A policy for updating the Four Factor Analysis and LAP. </a:t>
            </a:r>
          </a:p>
        </p:txBody>
      </p:sp>
    </p:spTree>
    <p:extLst>
      <p:ext uri="{BB962C8B-B14F-4D97-AF65-F5344CB8AC3E}">
        <p14:creationId xmlns:p14="http://schemas.microsoft.com/office/powerpoint/2010/main" val="939155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5C16-1D54-03EA-9D6A-7386CD79293B}"/>
              </a:ext>
            </a:extLst>
          </p:cNvPr>
          <p:cNvSpPr>
            <a:spLocks noGrp="1"/>
          </p:cNvSpPr>
          <p:nvPr>
            <p:ph type="title"/>
          </p:nvPr>
        </p:nvSpPr>
        <p:spPr/>
        <p:txBody>
          <a:bodyPr/>
          <a:lstStyle/>
          <a:p>
            <a:r>
              <a:rPr lang="en-US" dirty="0"/>
              <a:t>Faith-Based Activities</a:t>
            </a:r>
          </a:p>
        </p:txBody>
      </p:sp>
      <p:sp>
        <p:nvSpPr>
          <p:cNvPr id="3" name="Content Placeholder 2">
            <a:extLst>
              <a:ext uri="{FF2B5EF4-FFF2-40B4-BE49-F238E27FC236}">
                <a16:creationId xmlns:a16="http://schemas.microsoft.com/office/drawing/2014/main" id="{A90B6E52-3B3D-2AA7-8D38-2FE9AE962A47}"/>
              </a:ext>
            </a:extLst>
          </p:cNvPr>
          <p:cNvSpPr>
            <a:spLocks noGrp="1"/>
          </p:cNvSpPr>
          <p:nvPr>
            <p:ph idx="1"/>
          </p:nvPr>
        </p:nvSpPr>
        <p:spPr/>
        <p:txBody>
          <a:bodyPr/>
          <a:lstStyle/>
          <a:p>
            <a:r>
              <a:rPr lang="en-US" dirty="0"/>
              <a:t>Organizations that are directly funded under the ESG Program may not engage in inherently religious activities, such as worship, religious instruction, or proselytization as part of the programs or services funded under ESG. </a:t>
            </a:r>
          </a:p>
          <a:p>
            <a:r>
              <a:rPr lang="en-US" dirty="0"/>
              <a:t>If an organization conducts these activities, the activities must be offered separately, in time or location, from the programs or services funded under ESG, and </a:t>
            </a:r>
            <a:r>
              <a:rPr lang="en-US" u="sng" dirty="0"/>
              <a:t>participation must be voluntary for program participants</a:t>
            </a:r>
            <a:r>
              <a:rPr lang="en-US" dirty="0"/>
              <a:t>.</a:t>
            </a:r>
          </a:p>
          <a:p>
            <a:r>
              <a:rPr lang="en-US" dirty="0"/>
              <a:t>An organization that receives ESG funds shall not, in providing ESG assistance, discriminate against a program participant or prospective program participant on the basis of religion or religious belief.</a:t>
            </a:r>
          </a:p>
        </p:txBody>
      </p:sp>
    </p:spTree>
    <p:extLst>
      <p:ext uri="{BB962C8B-B14F-4D97-AF65-F5344CB8AC3E}">
        <p14:creationId xmlns:p14="http://schemas.microsoft.com/office/powerpoint/2010/main" val="9486441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1E94-474F-026B-8AEC-68C70FDDDAE6}"/>
              </a:ext>
            </a:extLst>
          </p:cNvPr>
          <p:cNvSpPr>
            <a:spLocks noGrp="1"/>
          </p:cNvSpPr>
          <p:nvPr>
            <p:ph type="title"/>
          </p:nvPr>
        </p:nvSpPr>
        <p:spPr/>
        <p:txBody>
          <a:bodyPr/>
          <a:lstStyle/>
          <a:p>
            <a:r>
              <a:rPr lang="en-US" dirty="0"/>
              <a:t>Coordinated Entry Participation</a:t>
            </a:r>
          </a:p>
        </p:txBody>
      </p:sp>
      <p:sp>
        <p:nvSpPr>
          <p:cNvPr id="3" name="Content Placeholder 2">
            <a:extLst>
              <a:ext uri="{FF2B5EF4-FFF2-40B4-BE49-F238E27FC236}">
                <a16:creationId xmlns:a16="http://schemas.microsoft.com/office/drawing/2014/main" id="{8DF8E465-52A4-5794-1E60-F4CF97252A34}"/>
              </a:ext>
            </a:extLst>
          </p:cNvPr>
          <p:cNvSpPr>
            <a:spLocks noGrp="1"/>
          </p:cNvSpPr>
          <p:nvPr>
            <p:ph idx="1"/>
          </p:nvPr>
        </p:nvSpPr>
        <p:spPr/>
        <p:txBody>
          <a:bodyPr/>
          <a:lstStyle/>
          <a:p>
            <a:r>
              <a:rPr lang="en-US" dirty="0"/>
              <a:t>All ESG Emergency Shelter grantees must participate in the coordinated assessment system developed by the Continuum of Care (“CoC”) in which services are delivered. </a:t>
            </a:r>
          </a:p>
          <a:p>
            <a:r>
              <a:rPr lang="en-US" dirty="0"/>
              <a:t>This system should include all homeless subpopulations and involve the use of a standardized assessment tool that will result in referrals to those seeking assistance based upon a uniform decision-making process. </a:t>
            </a:r>
          </a:p>
          <a:p>
            <a:r>
              <a:rPr lang="en-US" dirty="0"/>
              <a:t>The system should ensure that those with the greatest needs receive priority for housing and service provision and that no unnecessary barriers exist for individuals to receive assistance.</a:t>
            </a:r>
          </a:p>
        </p:txBody>
      </p:sp>
    </p:spTree>
    <p:extLst>
      <p:ext uri="{BB962C8B-B14F-4D97-AF65-F5344CB8AC3E}">
        <p14:creationId xmlns:p14="http://schemas.microsoft.com/office/powerpoint/2010/main" val="14409236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1A4DAC-7145-CFD7-B819-0409B227E72F}"/>
              </a:ext>
            </a:extLst>
          </p:cNvPr>
          <p:cNvSpPr>
            <a:spLocks noGrp="1"/>
          </p:cNvSpPr>
          <p:nvPr>
            <p:ph type="title"/>
          </p:nvPr>
        </p:nvSpPr>
        <p:spPr>
          <a:xfrm>
            <a:off x="1097280" y="286603"/>
            <a:ext cx="10058400" cy="1450757"/>
          </a:xfrm>
        </p:spPr>
        <p:txBody>
          <a:bodyPr>
            <a:normAutofit/>
          </a:bodyPr>
          <a:lstStyle/>
          <a:p>
            <a:r>
              <a:rPr lang="en-US" dirty="0"/>
              <a:t>Environmental Review</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0628576-18C2-DE64-B31D-2A055ADA85E8}"/>
              </a:ext>
            </a:extLst>
          </p:cNvPr>
          <p:cNvGraphicFramePr>
            <a:graphicFrameLocks noGrp="1"/>
          </p:cNvGraphicFramePr>
          <p:nvPr>
            <p:ph idx="1"/>
            <p:extLst>
              <p:ext uri="{D42A27DB-BD31-4B8C-83A1-F6EECF244321}">
                <p14:modId xmlns:p14="http://schemas.microsoft.com/office/powerpoint/2010/main" val="75675952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0230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Shelter Habitability Standards</a:t>
            </a:r>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a:p>
            <a:r>
              <a:rPr lang="en-US" sz="1500" dirty="0">
                <a:solidFill>
                  <a:srgbClr val="FFFFFF"/>
                </a:solidFill>
              </a:rPr>
              <a:t>Emergency shelters that receive ESG funds for shelter operations must meet the minimum standards for safety, sanitation, and privacy provided in §576.403(b).</a:t>
            </a:r>
          </a:p>
          <a:p>
            <a:endParaRPr lang="en-US" sz="15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8990E258-000F-B8E1-1B31-2790DC498A0E}"/>
              </a:ext>
            </a:extLst>
          </p:cNvPr>
          <p:cNvPicPr>
            <a:picLocks noChangeAspect="1"/>
          </p:cNvPicPr>
          <p:nvPr/>
        </p:nvPicPr>
        <p:blipFill>
          <a:blip r:embed="rId3"/>
          <a:stretch>
            <a:fillRect/>
          </a:stretch>
        </p:blipFill>
        <p:spPr>
          <a:xfrm>
            <a:off x="4704118" y="0"/>
            <a:ext cx="4991712" cy="6722845"/>
          </a:xfrm>
          <a:prstGeom prst="rect">
            <a:avLst/>
          </a:prstGeom>
        </p:spPr>
      </p:pic>
      <p:sp>
        <p:nvSpPr>
          <p:cNvPr id="7" name="TextBox 6">
            <a:extLst>
              <a:ext uri="{FF2B5EF4-FFF2-40B4-BE49-F238E27FC236}">
                <a16:creationId xmlns:a16="http://schemas.microsoft.com/office/drawing/2014/main" id="{3C665997-AE85-DC3B-F213-8E833D1EE8A7}"/>
              </a:ext>
            </a:extLst>
          </p:cNvPr>
          <p:cNvSpPr txBox="1"/>
          <p:nvPr/>
        </p:nvSpPr>
        <p:spPr>
          <a:xfrm>
            <a:off x="9695830" y="5890076"/>
            <a:ext cx="2438400" cy="830997"/>
          </a:xfrm>
          <a:prstGeom prst="rect">
            <a:avLst/>
          </a:prstGeom>
          <a:noFill/>
        </p:spPr>
        <p:txBody>
          <a:bodyPr wrap="square">
            <a:spAutoFit/>
          </a:bodyPr>
          <a:lstStyle/>
          <a:p>
            <a:r>
              <a:rPr lang="en-US" sz="1200" dirty="0">
                <a:solidFill>
                  <a:schemeClr val="bg2"/>
                </a:solidFill>
                <a:latin typeface="+mn-lt"/>
                <a:hlinkClick r:id="rId4"/>
              </a:rPr>
              <a:t>ESG Minimum Habitability Standards for Emergency Shelters and Permanent Housing: Checklists can be found - HERE</a:t>
            </a:r>
            <a:endParaRPr lang="en-US" sz="1200" dirty="0">
              <a:solidFill>
                <a:schemeClr val="bg2"/>
              </a:solidFill>
              <a:latin typeface="+mn-lt"/>
            </a:endParaRPr>
          </a:p>
        </p:txBody>
      </p:sp>
    </p:spTree>
    <p:extLst>
      <p:ext uri="{BB962C8B-B14F-4D97-AF65-F5344CB8AC3E}">
        <p14:creationId xmlns:p14="http://schemas.microsoft.com/office/powerpoint/2010/main" val="18707375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Lead-Based Paint Protection</a:t>
            </a:r>
            <a:br>
              <a:rPr lang="en-US" sz="3600" dirty="0">
                <a:solidFill>
                  <a:srgbClr val="FFFFFF"/>
                </a:solidFill>
              </a:rPr>
            </a:br>
            <a:br>
              <a:rPr lang="en-US" sz="3600" dirty="0">
                <a:solidFill>
                  <a:srgbClr val="FFFFFF"/>
                </a:solidFill>
              </a:rPr>
            </a:br>
            <a:r>
              <a:rPr lang="en-US" sz="2400" b="1" dirty="0">
                <a:solidFill>
                  <a:schemeClr val="bg1"/>
                </a:solidFill>
                <a:hlinkClick r:id="rId2">
                  <a:extLst>
                    <a:ext uri="{A12FA001-AC4F-418D-AE19-62706E023703}">
                      <ahyp:hlinkClr xmlns:ahyp="http://schemas.microsoft.com/office/drawing/2018/hyperlinkcolor" val="tx"/>
                    </a:ext>
                  </a:extLst>
                </a:hlinkClick>
              </a:rPr>
              <a:t>Lead Safe Housing Rules Toolkit: Introduction - HUD Exchange</a:t>
            </a:r>
            <a:endParaRPr lang="en-US" sz="3600" b="1" dirty="0">
              <a:solidFill>
                <a:schemeClr val="bg1"/>
              </a:solidFill>
            </a:endParaRPr>
          </a:p>
        </p:txBody>
      </p:sp>
      <p:sp>
        <p:nvSpPr>
          <p:cNvPr id="23" name="Rectangle 2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742016" y="0"/>
            <a:ext cx="6957614" cy="6477000"/>
          </a:xfrm>
        </p:spPr>
        <p:txBody>
          <a:bodyPr anchor="ctr">
            <a:normAutofit lnSpcReduction="10000"/>
          </a:bodyPr>
          <a:lstStyle/>
          <a:p>
            <a:endParaRPr lang="en-US" dirty="0"/>
          </a:p>
          <a:p>
            <a:r>
              <a:rPr lang="en-US" dirty="0"/>
              <a:t>Emergency shelters who do not fall under the definition of zero-bedroom dwellings, must comply with the comply with:</a:t>
            </a:r>
          </a:p>
          <a:p>
            <a:pPr lvl="1">
              <a:buFont typeface="Arial" panose="020B0604020202020204" pitchFamily="34" charset="0"/>
              <a:buChar char="•"/>
            </a:pPr>
            <a:r>
              <a:rPr lang="en-US" dirty="0"/>
              <a:t>Lead-Based Paint Poisoning Prevention Act (42 U.S.C. 4821–4846), </a:t>
            </a:r>
          </a:p>
          <a:p>
            <a:pPr lvl="1">
              <a:buFont typeface="Arial" panose="020B0604020202020204" pitchFamily="34" charset="0"/>
              <a:buChar char="•"/>
            </a:pPr>
            <a:r>
              <a:rPr lang="en-US" dirty="0"/>
              <a:t>Residential Lead-Based Paint Hazard Reduction Act of 1992 (42 U.S.C. 4851–4856), </a:t>
            </a:r>
          </a:p>
          <a:p>
            <a:pPr lvl="1">
              <a:buFont typeface="Arial" panose="020B0604020202020204" pitchFamily="34" charset="0"/>
              <a:buChar char="•"/>
            </a:pPr>
            <a:r>
              <a:rPr lang="en-US" dirty="0"/>
              <a:t>implementing regulations in Lead Safe Housing Rule (LSHR) 24 CFR part 35, subparts A, B, H, J, K, M, and R. (Specifically, subpart K)</a:t>
            </a:r>
          </a:p>
          <a:p>
            <a:pPr marL="201168" lvl="1" indent="0">
              <a:buNone/>
            </a:pPr>
            <a:endParaRPr lang="en-US" dirty="0"/>
          </a:p>
          <a:p>
            <a:r>
              <a:rPr lang="en-US" dirty="0"/>
              <a:t>The LSHR does not apply if housing meets one of these conditions:</a:t>
            </a:r>
          </a:p>
          <a:p>
            <a:pPr lvl="1">
              <a:buFont typeface="Arial" panose="020B0604020202020204" pitchFamily="34" charset="0"/>
              <a:buChar char="•"/>
            </a:pPr>
            <a:r>
              <a:rPr lang="en-US" dirty="0"/>
              <a:t>Property constructed on or after January 1, 1978</a:t>
            </a:r>
          </a:p>
          <a:p>
            <a:pPr lvl="1">
              <a:buFont typeface="Arial" panose="020B0604020202020204" pitchFamily="34" charset="0"/>
              <a:buChar char="•"/>
            </a:pPr>
            <a:r>
              <a:rPr lang="en-US" dirty="0"/>
              <a:t>Zero-bedroom and Single-Room Occupancy units*</a:t>
            </a:r>
          </a:p>
          <a:p>
            <a:pPr lvl="1">
              <a:buFont typeface="Arial" panose="020B0604020202020204" pitchFamily="34" charset="0"/>
              <a:buChar char="•"/>
            </a:pPr>
            <a:r>
              <a:rPr lang="en-US" dirty="0"/>
              <a:t>Housing for the elderly, or a residential property designated exclusively for persons with disabilities*</a:t>
            </a:r>
          </a:p>
          <a:p>
            <a:pPr lvl="1">
              <a:buFont typeface="Arial" panose="020B0604020202020204" pitchFamily="34" charset="0"/>
              <a:buChar char="•"/>
            </a:pPr>
            <a:r>
              <a:rPr lang="en-US" dirty="0"/>
              <a:t>Properties found to be LBP free by an inspection, or where all LBP has been identified, removed, and clearance achieved</a:t>
            </a:r>
          </a:p>
          <a:p>
            <a:pPr lvl="1">
              <a:buFont typeface="Arial" panose="020B0604020202020204" pitchFamily="34" charset="0"/>
              <a:buChar char="•"/>
            </a:pPr>
            <a:r>
              <a:rPr lang="en-US" dirty="0"/>
              <a:t>An unoccupied property that is to be demolished and remains unoccupied until demolition</a:t>
            </a:r>
          </a:p>
          <a:p>
            <a:pPr lvl="1">
              <a:buFont typeface="Arial" panose="020B0604020202020204" pitchFamily="34" charset="0"/>
              <a:buChar char="•"/>
            </a:pPr>
            <a:r>
              <a:rPr lang="en-US" dirty="0"/>
              <a:t>Emergency repairs to protect life, health, safety or structure</a:t>
            </a:r>
          </a:p>
          <a:p>
            <a:pPr lvl="1">
              <a:buFont typeface="Arial" panose="020B0604020202020204" pitchFamily="34" charset="0"/>
              <a:buChar char="•"/>
            </a:pPr>
            <a:r>
              <a:rPr lang="en-US" dirty="0"/>
              <a:t>Rehabilitation that does not disturb a painted surface</a:t>
            </a:r>
          </a:p>
          <a:p>
            <a:pPr lvl="1">
              <a:buFont typeface="Arial" panose="020B0604020202020204" pitchFamily="34" charset="0"/>
              <a:buChar char="•"/>
            </a:pPr>
            <a:r>
              <a:rPr lang="en-US" dirty="0"/>
              <a:t>Compliance with requirements for testing and remediation may be reasonably delayed due to adverse weather conditions</a:t>
            </a:r>
          </a:p>
        </p:txBody>
      </p:sp>
    </p:spTree>
    <p:extLst>
      <p:ext uri="{BB962C8B-B14F-4D97-AF65-F5344CB8AC3E}">
        <p14:creationId xmlns:p14="http://schemas.microsoft.com/office/powerpoint/2010/main" val="9496285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Lead-Based Paint Protection</a:t>
            </a:r>
            <a:br>
              <a:rPr lang="en-US" sz="3600" dirty="0">
                <a:solidFill>
                  <a:srgbClr val="FFFFFF"/>
                </a:solidFill>
              </a:rPr>
            </a:br>
            <a:br>
              <a:rPr lang="en-US" sz="3600" dirty="0">
                <a:solidFill>
                  <a:srgbClr val="FFFFFF"/>
                </a:solidFill>
              </a:rPr>
            </a:br>
            <a:r>
              <a:rPr lang="en-US" sz="3600" dirty="0">
                <a:solidFill>
                  <a:srgbClr val="FFFFFF"/>
                </a:solidFill>
              </a:rPr>
              <a:t>1. Prepare</a:t>
            </a:r>
            <a:br>
              <a:rPr lang="en-US" sz="3600" dirty="0">
                <a:solidFill>
                  <a:srgbClr val="FFFFFF"/>
                </a:solidFill>
              </a:rPr>
            </a:br>
            <a:endParaRPr lang="en-US" sz="3600" dirty="0">
              <a:solidFill>
                <a:srgbClr val="FFFFFF"/>
              </a:solidFill>
            </a:endParaRPr>
          </a:p>
        </p:txBody>
      </p:sp>
      <p:sp>
        <p:nvSpPr>
          <p:cNvPr id="23" name="Rectangle 2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742016" y="0"/>
            <a:ext cx="6957614" cy="6858000"/>
          </a:xfrm>
        </p:spPr>
        <p:txBody>
          <a:bodyPr anchor="ctr">
            <a:normAutofit/>
          </a:bodyPr>
          <a:lstStyle/>
          <a:p>
            <a:r>
              <a:rPr lang="en-US" dirty="0"/>
              <a:t>Owners and administrators must create and maintain records to document compliance of Lead-Based Paint safety. Complete and retain records of the following:</a:t>
            </a:r>
          </a:p>
          <a:p>
            <a:endParaRPr lang="en-US" dirty="0"/>
          </a:p>
          <a:p>
            <a:endParaRPr lang="en-US" dirty="0"/>
          </a:p>
          <a:p>
            <a:endParaRPr lang="en-US" dirty="0"/>
          </a:p>
          <a:p>
            <a:endParaRPr lang="en-US" dirty="0"/>
          </a:p>
          <a:p>
            <a:endParaRPr lang="en-US" dirty="0"/>
          </a:p>
          <a:p>
            <a:r>
              <a:rPr lang="en-US" dirty="0"/>
              <a:t>If the shelter is not exempt, the basic approach is to carry out proper communication with new and existing tenants and to assure units are inspected, any deteriorated paint is stabilized, and, if the assistance is ongoing, maintain those units. </a:t>
            </a:r>
          </a:p>
        </p:txBody>
      </p:sp>
      <p:graphicFrame>
        <p:nvGraphicFramePr>
          <p:cNvPr id="4" name="Diagram 3">
            <a:extLst>
              <a:ext uri="{FF2B5EF4-FFF2-40B4-BE49-F238E27FC236}">
                <a16:creationId xmlns:a16="http://schemas.microsoft.com/office/drawing/2014/main" id="{EB730444-8330-E6C4-EF96-CF44A9B854AD}"/>
              </a:ext>
            </a:extLst>
          </p:cNvPr>
          <p:cNvGraphicFramePr/>
          <p:nvPr>
            <p:extLst>
              <p:ext uri="{D42A27DB-BD31-4B8C-83A1-F6EECF244321}">
                <p14:modId xmlns:p14="http://schemas.microsoft.com/office/powerpoint/2010/main" val="4251584165"/>
              </p:ext>
            </p:extLst>
          </p:nvPr>
        </p:nvGraphicFramePr>
        <p:xfrm>
          <a:off x="4098763" y="2133600"/>
          <a:ext cx="7835845"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993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Emergency Shelter Definition</a:t>
            </a:r>
          </a:p>
        </p:txBody>
      </p:sp>
      <p:graphicFrame>
        <p:nvGraphicFramePr>
          <p:cNvPr id="6" name="Content Placeholder 3">
            <a:extLst>
              <a:ext uri="{FF2B5EF4-FFF2-40B4-BE49-F238E27FC236}">
                <a16:creationId xmlns:a16="http://schemas.microsoft.com/office/drawing/2014/main" id="{18AB1D40-44FE-9F15-8E70-0821464F8BCD}"/>
              </a:ext>
            </a:extLst>
          </p:cNvPr>
          <p:cNvGraphicFramePr>
            <a:graphicFrameLocks noGrp="1"/>
          </p:cNvGraphicFramePr>
          <p:nvPr>
            <p:ph idx="1"/>
            <p:extLst>
              <p:ext uri="{D42A27DB-BD31-4B8C-83A1-F6EECF244321}">
                <p14:modId xmlns:p14="http://schemas.microsoft.com/office/powerpoint/2010/main" val="8898600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4324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Lead-Based Paint Protection</a:t>
            </a:r>
            <a:br>
              <a:rPr lang="en-US" sz="3600" dirty="0">
                <a:solidFill>
                  <a:srgbClr val="FFFFFF"/>
                </a:solidFill>
              </a:rPr>
            </a:br>
            <a:br>
              <a:rPr lang="en-US" sz="3600" dirty="0">
                <a:solidFill>
                  <a:srgbClr val="FFFFFF"/>
                </a:solidFill>
              </a:rPr>
            </a:br>
            <a:r>
              <a:rPr lang="en-US" sz="3600" dirty="0">
                <a:solidFill>
                  <a:srgbClr val="FFFFFF"/>
                </a:solidFill>
              </a:rPr>
              <a:t>2. Communicate with Tenants</a:t>
            </a:r>
            <a:br>
              <a:rPr lang="en-US" sz="3600" dirty="0">
                <a:solidFill>
                  <a:srgbClr val="FFFFFF"/>
                </a:solidFill>
              </a:rPr>
            </a:br>
            <a:endParaRPr lang="en-US" sz="3600" dirty="0">
              <a:solidFill>
                <a:srgbClr val="FFFFFF"/>
              </a:solidFill>
            </a:endParaRPr>
          </a:p>
        </p:txBody>
      </p:sp>
      <p:sp>
        <p:nvSpPr>
          <p:cNvPr id="23" name="Rectangle 2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742016" y="0"/>
            <a:ext cx="6957614" cy="2209800"/>
          </a:xfrm>
        </p:spPr>
        <p:txBody>
          <a:bodyPr anchor="ctr">
            <a:normAutofit/>
          </a:bodyPr>
          <a:lstStyle/>
          <a:p>
            <a:r>
              <a:rPr lang="en-US" i="1" u="sng" dirty="0"/>
              <a:t>If a shelter unit is not exempt</a:t>
            </a:r>
            <a:r>
              <a:rPr lang="en-US" dirty="0"/>
              <a:t>, the owner must provide a pamphlet, a disclosure form and disclose all known information about LBP, LBP hazards, and mitigation steps; the following forms must be given to shelter clients:</a:t>
            </a:r>
          </a:p>
        </p:txBody>
      </p:sp>
      <p:graphicFrame>
        <p:nvGraphicFramePr>
          <p:cNvPr id="4" name="Diagram 3">
            <a:extLst>
              <a:ext uri="{FF2B5EF4-FFF2-40B4-BE49-F238E27FC236}">
                <a16:creationId xmlns:a16="http://schemas.microsoft.com/office/drawing/2014/main" id="{B7EFEF82-434F-0957-6741-012C7208316B}"/>
              </a:ext>
            </a:extLst>
          </p:cNvPr>
          <p:cNvGraphicFramePr/>
          <p:nvPr>
            <p:extLst>
              <p:ext uri="{D42A27DB-BD31-4B8C-83A1-F6EECF244321}">
                <p14:modId xmlns:p14="http://schemas.microsoft.com/office/powerpoint/2010/main" val="3454460335"/>
              </p:ext>
            </p:extLst>
          </p:nvPr>
        </p:nvGraphicFramePr>
        <p:xfrm>
          <a:off x="4170000" y="1557867"/>
          <a:ext cx="78358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6458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Lead-Based Paint Protection</a:t>
            </a:r>
            <a:br>
              <a:rPr lang="en-US" sz="3600" dirty="0">
                <a:solidFill>
                  <a:srgbClr val="FFFFFF"/>
                </a:solidFill>
              </a:rPr>
            </a:br>
            <a:br>
              <a:rPr lang="en-US" sz="3600" dirty="0">
                <a:solidFill>
                  <a:srgbClr val="FFFFFF"/>
                </a:solidFill>
              </a:rPr>
            </a:br>
            <a:r>
              <a:rPr lang="en-US" sz="3600" dirty="0">
                <a:solidFill>
                  <a:srgbClr val="FFFFFF"/>
                </a:solidFill>
              </a:rPr>
              <a:t>3. Initial Assessment &amp; On-Going Assessments</a:t>
            </a:r>
            <a:br>
              <a:rPr lang="en-US" sz="3600" dirty="0">
                <a:solidFill>
                  <a:srgbClr val="FFFFFF"/>
                </a:solidFill>
              </a:rPr>
            </a:br>
            <a:endParaRPr lang="en-US" sz="3600" dirty="0">
              <a:solidFill>
                <a:srgbClr val="FFFFFF"/>
              </a:solidFill>
            </a:endParaRPr>
          </a:p>
        </p:txBody>
      </p:sp>
      <p:sp>
        <p:nvSpPr>
          <p:cNvPr id="23" name="Rectangle 2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742016" y="0"/>
            <a:ext cx="6957614" cy="2743200"/>
          </a:xfrm>
        </p:spPr>
        <p:txBody>
          <a:bodyPr anchor="ctr">
            <a:normAutofit/>
          </a:bodyPr>
          <a:lstStyle/>
          <a:p>
            <a:r>
              <a:rPr lang="en-US" dirty="0"/>
              <a:t>Shelters who are not exempt, must complete initial Visual Assessments for deteriorated paint, paint stabilized, and clearance achieved before opening. </a:t>
            </a:r>
          </a:p>
          <a:p>
            <a:r>
              <a:rPr lang="en-US" dirty="0"/>
              <a:t>Shelters who remain open should complete annual assessments as well. Owners of the property must have and implement an ongoing lead paint maintenance plan. </a:t>
            </a:r>
          </a:p>
        </p:txBody>
      </p:sp>
      <p:graphicFrame>
        <p:nvGraphicFramePr>
          <p:cNvPr id="4" name="Diagram 3">
            <a:extLst>
              <a:ext uri="{FF2B5EF4-FFF2-40B4-BE49-F238E27FC236}">
                <a16:creationId xmlns:a16="http://schemas.microsoft.com/office/drawing/2014/main" id="{998EB6F6-BE58-61B8-A243-8ED187ABF551}"/>
              </a:ext>
            </a:extLst>
          </p:cNvPr>
          <p:cNvGraphicFramePr/>
          <p:nvPr>
            <p:extLst>
              <p:ext uri="{D42A27DB-BD31-4B8C-83A1-F6EECF244321}">
                <p14:modId xmlns:p14="http://schemas.microsoft.com/office/powerpoint/2010/main" val="3965765046"/>
              </p:ext>
            </p:extLst>
          </p:nvPr>
        </p:nvGraphicFramePr>
        <p:xfrm>
          <a:off x="4174002" y="2328924"/>
          <a:ext cx="7835845" cy="450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3792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Lead-Based Paint Protection</a:t>
            </a:r>
            <a:br>
              <a:rPr lang="en-US" sz="3600" dirty="0">
                <a:solidFill>
                  <a:srgbClr val="FFFFFF"/>
                </a:solidFill>
              </a:rPr>
            </a:br>
            <a:br>
              <a:rPr lang="en-US" sz="3600" dirty="0">
                <a:solidFill>
                  <a:srgbClr val="FFFFFF"/>
                </a:solidFill>
              </a:rPr>
            </a:br>
            <a:r>
              <a:rPr lang="en-US" sz="3600" dirty="0">
                <a:solidFill>
                  <a:srgbClr val="FFFFFF"/>
                </a:solidFill>
              </a:rPr>
              <a:t>4. Repair Work &amp; On-going Maintenance</a:t>
            </a:r>
            <a:br>
              <a:rPr lang="en-US" sz="3600" dirty="0">
                <a:solidFill>
                  <a:srgbClr val="FFFFFF"/>
                </a:solidFill>
              </a:rPr>
            </a:br>
            <a:endParaRPr lang="en-US" sz="3600" dirty="0">
              <a:solidFill>
                <a:srgbClr val="FFFFFF"/>
              </a:solidFill>
            </a:endParaRPr>
          </a:p>
        </p:txBody>
      </p:sp>
      <p:sp>
        <p:nvSpPr>
          <p:cNvPr id="23" name="Rectangle 2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a:xfrm>
            <a:off x="4742016" y="0"/>
            <a:ext cx="6957614" cy="6858000"/>
          </a:xfrm>
        </p:spPr>
        <p:txBody>
          <a:bodyPr anchor="ctr">
            <a:normAutofit lnSpcReduction="10000"/>
          </a:bodyPr>
          <a:lstStyle/>
          <a:p>
            <a:r>
              <a:rPr lang="en-US" dirty="0"/>
              <a:t>For all work that disturbs paint above the HUD LSHR de minimis level, the work must meet certain HUD and Environmental Protection Act (EPA) requirements, including paint testing or the presumption of lead. If lead is present or presumed, then lead safe work practices and worker/occupant protection procedures must be implemented and documented. View the </a:t>
            </a:r>
            <a:r>
              <a:rPr lang="en-US" dirty="0">
                <a:hlinkClick r:id="rId2"/>
              </a:rPr>
              <a:t>Hazard Reduction Module </a:t>
            </a:r>
            <a:r>
              <a:rPr lang="en-US" dirty="0"/>
              <a:t>for more information on these procedures.</a:t>
            </a:r>
          </a:p>
          <a:p>
            <a:r>
              <a:rPr lang="en-US" dirty="0"/>
              <a:t>If small repair meets the HUD standard for de minimis, complete the following. A unit can only be fully exempt if no paint will be disturbed. </a:t>
            </a:r>
          </a:p>
          <a:p>
            <a:endParaRPr lang="en-US" dirty="0"/>
          </a:p>
          <a:p>
            <a:endParaRPr lang="en-US" dirty="0"/>
          </a:p>
          <a:p>
            <a:endParaRPr lang="en-US" dirty="0"/>
          </a:p>
          <a:p>
            <a:pPr marL="0" indent="0">
              <a:buNone/>
            </a:pPr>
            <a:r>
              <a:rPr lang="en-US" dirty="0"/>
              <a:t>When repair work and ongoing maintenance is complete, clearance must be completed. Watch the </a:t>
            </a:r>
            <a:r>
              <a:rPr lang="en-US" dirty="0">
                <a:hlinkClick r:id="rId3"/>
              </a:rPr>
              <a:t>Clearance Examination Highlights video </a:t>
            </a:r>
            <a:r>
              <a:rPr lang="en-US" dirty="0"/>
              <a:t>to learn the basics of how to complete a clearance examination.</a:t>
            </a:r>
          </a:p>
          <a:p>
            <a:pPr marL="0" indent="0">
              <a:buNone/>
            </a:pPr>
            <a:r>
              <a:rPr lang="en-US" dirty="0"/>
              <a:t>Additional EPA Requirements- The EPA requires that all work disturbing paint in pre-1978 residential properties above the Renovation, Repair, and Painting (RRP) rule de minimis level (different from HUD LSHR) follow certain requirements, similar to, but separate from the LSHR requirements. See the Guidance on </a:t>
            </a:r>
            <a:r>
              <a:rPr lang="en-US" dirty="0">
                <a:hlinkClick r:id="rId4"/>
              </a:rPr>
              <a:t>Reconciliation of RRP and LSHR </a:t>
            </a:r>
            <a:r>
              <a:rPr lang="en-US" dirty="0"/>
              <a:t>for more information.</a:t>
            </a:r>
          </a:p>
        </p:txBody>
      </p:sp>
      <p:graphicFrame>
        <p:nvGraphicFramePr>
          <p:cNvPr id="4" name="Diagram 3">
            <a:extLst>
              <a:ext uri="{FF2B5EF4-FFF2-40B4-BE49-F238E27FC236}">
                <a16:creationId xmlns:a16="http://schemas.microsoft.com/office/drawing/2014/main" id="{998EB6F6-BE58-61B8-A243-8ED187ABF551}"/>
              </a:ext>
            </a:extLst>
          </p:cNvPr>
          <p:cNvGraphicFramePr/>
          <p:nvPr>
            <p:extLst>
              <p:ext uri="{D42A27DB-BD31-4B8C-83A1-F6EECF244321}">
                <p14:modId xmlns:p14="http://schemas.microsoft.com/office/powerpoint/2010/main" val="4249070696"/>
              </p:ext>
            </p:extLst>
          </p:nvPr>
        </p:nvGraphicFramePr>
        <p:xfrm>
          <a:off x="4104079" y="2667000"/>
          <a:ext cx="7835845" cy="152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65497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F0C8-63AC-4F32-6B9B-861245B1F272}"/>
              </a:ext>
            </a:extLst>
          </p:cNvPr>
          <p:cNvSpPr>
            <a:spLocks noGrp="1"/>
          </p:cNvSpPr>
          <p:nvPr>
            <p:ph type="title"/>
          </p:nvPr>
        </p:nvSpPr>
        <p:spPr/>
        <p:txBody>
          <a:bodyPr/>
          <a:lstStyle/>
          <a:p>
            <a:r>
              <a:rPr lang="en-US" dirty="0"/>
              <a:t>Eligible Participants</a:t>
            </a:r>
          </a:p>
        </p:txBody>
      </p:sp>
      <p:sp>
        <p:nvSpPr>
          <p:cNvPr id="3" name="Content Placeholder 2">
            <a:extLst>
              <a:ext uri="{FF2B5EF4-FFF2-40B4-BE49-F238E27FC236}">
                <a16:creationId xmlns:a16="http://schemas.microsoft.com/office/drawing/2014/main" id="{9368EC5A-E29A-2D2A-9133-707959B987F8}"/>
              </a:ext>
            </a:extLst>
          </p:cNvPr>
          <p:cNvSpPr>
            <a:spLocks noGrp="1"/>
          </p:cNvSpPr>
          <p:nvPr>
            <p:ph idx="1"/>
          </p:nvPr>
        </p:nvSpPr>
        <p:spPr/>
        <p:txBody>
          <a:bodyPr>
            <a:normAutofit/>
          </a:bodyPr>
          <a:lstStyle/>
          <a:p>
            <a:r>
              <a:rPr lang="en-US" dirty="0"/>
              <a:t>All categories of Homelessness are eligible under Emergency Shelter</a:t>
            </a:r>
          </a:p>
        </p:txBody>
      </p:sp>
      <p:graphicFrame>
        <p:nvGraphicFramePr>
          <p:cNvPr id="4" name="Diagram 3">
            <a:extLst>
              <a:ext uri="{FF2B5EF4-FFF2-40B4-BE49-F238E27FC236}">
                <a16:creationId xmlns:a16="http://schemas.microsoft.com/office/drawing/2014/main" id="{21BC3FBB-9C74-4A15-6513-1A46428E7242}"/>
              </a:ext>
            </a:extLst>
          </p:cNvPr>
          <p:cNvGraphicFramePr/>
          <p:nvPr>
            <p:extLst>
              <p:ext uri="{D42A27DB-BD31-4B8C-83A1-F6EECF244321}">
                <p14:modId xmlns:p14="http://schemas.microsoft.com/office/powerpoint/2010/main" val="1810570468"/>
              </p:ext>
            </p:extLst>
          </p:nvPr>
        </p:nvGraphicFramePr>
        <p:xfrm>
          <a:off x="1821180" y="2286000"/>
          <a:ext cx="8610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4536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9CE4-66A8-9229-1A14-4019DD3CBE87}"/>
              </a:ext>
            </a:extLst>
          </p:cNvPr>
          <p:cNvSpPr>
            <a:spLocks noGrp="1"/>
          </p:cNvSpPr>
          <p:nvPr>
            <p:ph type="title"/>
          </p:nvPr>
        </p:nvSpPr>
        <p:spPr/>
        <p:txBody>
          <a:bodyPr/>
          <a:lstStyle/>
          <a:p>
            <a:r>
              <a:rPr lang="en-US" dirty="0"/>
              <a:t>Category 1 – Literally Homeless</a:t>
            </a:r>
          </a:p>
        </p:txBody>
      </p:sp>
      <p:sp>
        <p:nvSpPr>
          <p:cNvPr id="3" name="Content Placeholder 2">
            <a:extLst>
              <a:ext uri="{FF2B5EF4-FFF2-40B4-BE49-F238E27FC236}">
                <a16:creationId xmlns:a16="http://schemas.microsoft.com/office/drawing/2014/main" id="{E08EF1DD-FA48-7CA6-C931-3F0180556B29}"/>
              </a:ext>
            </a:extLst>
          </p:cNvPr>
          <p:cNvSpPr>
            <a:spLocks noGrp="1"/>
          </p:cNvSpPr>
          <p:nvPr>
            <p:ph idx="1"/>
          </p:nvPr>
        </p:nvSpPr>
        <p:spPr/>
        <p:txBody>
          <a:bodyPr/>
          <a:lstStyle/>
          <a:p>
            <a:r>
              <a:rPr lang="en-US" dirty="0"/>
              <a:t>Individual or family who lacks a fixed, regular, and adequate nighttime residence, meaning:</a:t>
            </a:r>
          </a:p>
          <a:p>
            <a:pPr marL="514350" indent="-514350">
              <a:buFont typeface="+mj-lt"/>
              <a:buAutoNum type="romanLcPeriod"/>
            </a:pPr>
            <a:r>
              <a:rPr lang="en-US" dirty="0"/>
              <a:t>Has a primary nighttime residence that is a public or private place not meant for human habitation;</a:t>
            </a:r>
          </a:p>
          <a:p>
            <a:pPr marL="514350" indent="-514350">
              <a:buFont typeface="+mj-lt"/>
              <a:buAutoNum type="romanLcPeriod"/>
            </a:pPr>
            <a:r>
              <a:rPr lang="en-US" dirty="0"/>
              <a:t>Is living in a publicly or privately operated shelter designated to provide temporary living arrangements (including congregate shelters, transitional housing, and hotels and motels paid for by charitable organizations or by federal, state, and local government programs); or</a:t>
            </a:r>
          </a:p>
          <a:p>
            <a:pPr marL="514350" indent="-514350">
              <a:buFont typeface="+mj-lt"/>
              <a:buAutoNum type="romanLcPeriod"/>
            </a:pPr>
            <a:r>
              <a:rPr lang="en-US" dirty="0"/>
              <a:t>Is exiting an institution where (s)he has resided for 90 days or less </a:t>
            </a:r>
            <a:r>
              <a:rPr lang="en-US" u="sng" dirty="0"/>
              <a:t>and</a:t>
            </a:r>
            <a:r>
              <a:rPr lang="en-US" dirty="0"/>
              <a:t> who resided in an emergency shelter or place not meant for human habitation immediately before entering that institution</a:t>
            </a:r>
          </a:p>
        </p:txBody>
      </p:sp>
    </p:spTree>
    <p:extLst>
      <p:ext uri="{BB962C8B-B14F-4D97-AF65-F5344CB8AC3E}">
        <p14:creationId xmlns:p14="http://schemas.microsoft.com/office/powerpoint/2010/main" val="27307602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239E-E1CA-1F39-191C-0B68C472197F}"/>
              </a:ext>
            </a:extLst>
          </p:cNvPr>
          <p:cNvSpPr>
            <a:spLocks noGrp="1"/>
          </p:cNvSpPr>
          <p:nvPr>
            <p:ph type="title"/>
          </p:nvPr>
        </p:nvSpPr>
        <p:spPr/>
        <p:txBody>
          <a:bodyPr>
            <a:normAutofit/>
          </a:bodyPr>
          <a:lstStyle/>
          <a:p>
            <a:r>
              <a:rPr lang="en-US" dirty="0"/>
              <a:t>Category 2 – Imminent Risk of Homelessness</a:t>
            </a:r>
          </a:p>
        </p:txBody>
      </p:sp>
      <p:sp>
        <p:nvSpPr>
          <p:cNvPr id="3" name="Content Placeholder 2">
            <a:extLst>
              <a:ext uri="{FF2B5EF4-FFF2-40B4-BE49-F238E27FC236}">
                <a16:creationId xmlns:a16="http://schemas.microsoft.com/office/drawing/2014/main" id="{ECCB325A-E02A-1F7F-65D2-00099FCE60E1}"/>
              </a:ext>
            </a:extLst>
          </p:cNvPr>
          <p:cNvSpPr>
            <a:spLocks noGrp="1"/>
          </p:cNvSpPr>
          <p:nvPr>
            <p:ph idx="1"/>
          </p:nvPr>
        </p:nvSpPr>
        <p:spPr/>
        <p:txBody>
          <a:bodyPr/>
          <a:lstStyle/>
          <a:p>
            <a:r>
              <a:rPr lang="en-US" dirty="0"/>
              <a:t>Individual or family who will imminently lose their primary nighttime residence, provided that:</a:t>
            </a:r>
          </a:p>
          <a:p>
            <a:pPr marL="514350" indent="-514350">
              <a:buFont typeface="+mj-lt"/>
              <a:buAutoNum type="romanLcPeriod"/>
            </a:pPr>
            <a:r>
              <a:rPr lang="en-US" dirty="0"/>
              <a:t>Residence will be lost within 14 days of the date of application for homeless assistance; </a:t>
            </a:r>
          </a:p>
          <a:p>
            <a:pPr marL="514350" indent="-514350">
              <a:buFont typeface="+mj-lt"/>
              <a:buAutoNum type="romanLcPeriod"/>
            </a:pPr>
            <a:r>
              <a:rPr lang="en-US" dirty="0"/>
              <a:t>No subsequent residence has been identified; and </a:t>
            </a:r>
          </a:p>
          <a:p>
            <a:pPr marL="514350" indent="-514350">
              <a:buFont typeface="+mj-lt"/>
              <a:buAutoNum type="romanLcPeriod"/>
            </a:pPr>
            <a:r>
              <a:rPr lang="en-US" dirty="0"/>
              <a:t>The individual or family lacks the resources or support networks needed to obtain permanent housing</a:t>
            </a:r>
          </a:p>
          <a:p>
            <a:endParaRPr lang="en-US" dirty="0"/>
          </a:p>
          <a:p>
            <a:r>
              <a:rPr lang="en-US" dirty="0"/>
              <a:t>Note: this category differs from the </a:t>
            </a:r>
            <a:r>
              <a:rPr lang="en-US" i="1" dirty="0"/>
              <a:t>At-Risk of Homelessness </a:t>
            </a:r>
            <a:r>
              <a:rPr lang="en-US" dirty="0"/>
              <a:t>definition due to having </a:t>
            </a:r>
            <a:r>
              <a:rPr lang="en-US" u="sng" dirty="0"/>
              <a:t>no income requirement &amp; less supporting documentation needed to enter the emergency shelter.</a:t>
            </a:r>
            <a:endParaRPr lang="en-US" dirty="0"/>
          </a:p>
        </p:txBody>
      </p:sp>
    </p:spTree>
    <p:extLst>
      <p:ext uri="{BB962C8B-B14F-4D97-AF65-F5344CB8AC3E}">
        <p14:creationId xmlns:p14="http://schemas.microsoft.com/office/powerpoint/2010/main" val="30807457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3B58-1F87-D8C9-1D66-09F4896A3BF6}"/>
              </a:ext>
            </a:extLst>
          </p:cNvPr>
          <p:cNvSpPr>
            <a:spLocks noGrp="1"/>
          </p:cNvSpPr>
          <p:nvPr>
            <p:ph type="title"/>
          </p:nvPr>
        </p:nvSpPr>
        <p:spPr/>
        <p:txBody>
          <a:bodyPr>
            <a:normAutofit/>
          </a:bodyPr>
          <a:lstStyle/>
          <a:p>
            <a:r>
              <a:rPr lang="en-US" dirty="0"/>
              <a:t>Category 3 – Homeless under </a:t>
            </a:r>
            <a:br>
              <a:rPr lang="en-US" dirty="0"/>
            </a:br>
            <a:r>
              <a:rPr lang="en-US" dirty="0"/>
              <a:t>other Federal Statutes</a:t>
            </a:r>
          </a:p>
        </p:txBody>
      </p:sp>
      <p:sp>
        <p:nvSpPr>
          <p:cNvPr id="3" name="Content Placeholder 2">
            <a:extLst>
              <a:ext uri="{FF2B5EF4-FFF2-40B4-BE49-F238E27FC236}">
                <a16:creationId xmlns:a16="http://schemas.microsoft.com/office/drawing/2014/main" id="{0FB49406-6E62-2968-3CB1-3A904BBEEFEB}"/>
              </a:ext>
            </a:extLst>
          </p:cNvPr>
          <p:cNvSpPr>
            <a:spLocks noGrp="1"/>
          </p:cNvSpPr>
          <p:nvPr>
            <p:ph idx="1"/>
          </p:nvPr>
        </p:nvSpPr>
        <p:spPr/>
        <p:txBody>
          <a:bodyPr>
            <a:noAutofit/>
          </a:bodyPr>
          <a:lstStyle/>
          <a:p>
            <a:r>
              <a:rPr lang="en-US" dirty="0"/>
              <a:t>Unaccompanied youth under 25 years of age, or families with children and youth, who do not otherwise qualify as homeless under this definition, but who:</a:t>
            </a:r>
          </a:p>
          <a:p>
            <a:pPr marL="514350" indent="-514350">
              <a:buFont typeface="+mj-lt"/>
              <a:buAutoNum type="romanLcPeriod"/>
            </a:pPr>
            <a:r>
              <a:rPr lang="en-US" dirty="0"/>
              <a:t>Are defined as homeless under the </a:t>
            </a:r>
            <a:r>
              <a:rPr lang="en-US" u="sng" dirty="0"/>
              <a:t>other listed federal statutes (explained on next slide)</a:t>
            </a:r>
            <a:r>
              <a:rPr lang="en-US" dirty="0"/>
              <a:t>;</a:t>
            </a:r>
          </a:p>
          <a:p>
            <a:pPr marL="514350" indent="-514350">
              <a:buFont typeface="+mj-lt"/>
              <a:buAutoNum type="romanLcPeriod"/>
            </a:pPr>
            <a:r>
              <a:rPr lang="en-US" dirty="0"/>
              <a:t>Have not had a lease, ownership interest, or occupancy agreement in permanent housing during the 60 days prior to the homeless assistance application;</a:t>
            </a:r>
          </a:p>
          <a:p>
            <a:pPr marL="514350" indent="-514350">
              <a:buFont typeface="+mj-lt"/>
              <a:buAutoNum type="romanLcPeriod"/>
            </a:pPr>
            <a:r>
              <a:rPr lang="en-US" dirty="0"/>
              <a:t>Have experienced persistent instability as measured by two moves or more during the preceding 60 days; </a:t>
            </a:r>
            <a:r>
              <a:rPr lang="en-US" u="sng" dirty="0"/>
              <a:t>and</a:t>
            </a:r>
          </a:p>
          <a:p>
            <a:pPr marL="514350" indent="-514350">
              <a:buFont typeface="+mj-lt"/>
              <a:buAutoNum type="romanLcPeriod"/>
            </a:pPr>
            <a:r>
              <a:rPr lang="en-US" dirty="0"/>
              <a:t>Can be expected to continue in such status for an extended period of time due to special needs or barriers </a:t>
            </a:r>
          </a:p>
        </p:txBody>
      </p:sp>
    </p:spTree>
    <p:extLst>
      <p:ext uri="{BB962C8B-B14F-4D97-AF65-F5344CB8AC3E}">
        <p14:creationId xmlns:p14="http://schemas.microsoft.com/office/powerpoint/2010/main" val="37904329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E46-0721-E6A4-7065-D7364E5C946E}"/>
              </a:ext>
            </a:extLst>
          </p:cNvPr>
          <p:cNvSpPr>
            <a:spLocks noGrp="1"/>
          </p:cNvSpPr>
          <p:nvPr>
            <p:ph type="title"/>
          </p:nvPr>
        </p:nvSpPr>
        <p:spPr/>
        <p:txBody>
          <a:bodyPr/>
          <a:lstStyle/>
          <a:p>
            <a:r>
              <a:rPr lang="en-US" dirty="0"/>
              <a:t>Category 3 - Other Federal Statutes cont.</a:t>
            </a:r>
          </a:p>
        </p:txBody>
      </p:sp>
      <p:sp>
        <p:nvSpPr>
          <p:cNvPr id="3" name="Content Placeholder 2">
            <a:extLst>
              <a:ext uri="{FF2B5EF4-FFF2-40B4-BE49-F238E27FC236}">
                <a16:creationId xmlns:a16="http://schemas.microsoft.com/office/drawing/2014/main" id="{6DB916E5-9385-3B6E-C7AB-1DAB14684E25}"/>
              </a:ext>
            </a:extLst>
          </p:cNvPr>
          <p:cNvSpPr>
            <a:spLocks noGrp="1"/>
          </p:cNvSpPr>
          <p:nvPr>
            <p:ph idx="1"/>
          </p:nvPr>
        </p:nvSpPr>
        <p:spPr/>
        <p:txBody>
          <a:bodyPr/>
          <a:lstStyle/>
          <a:p>
            <a:r>
              <a:rPr lang="en-US" dirty="0"/>
              <a:t>For the purposes of this definition, other federal statutes for defining homelessness include:</a:t>
            </a:r>
          </a:p>
          <a:p>
            <a:r>
              <a:rPr lang="en-US" dirty="0"/>
              <a:t>• Section 387 of the Runaway and Homeless Youth Act (42 U.S.C. 5732a)</a:t>
            </a:r>
          </a:p>
          <a:p>
            <a:r>
              <a:rPr lang="en-US" dirty="0"/>
              <a:t>• Section 637 of the Head Start Act (42 U.S.C. 9832)</a:t>
            </a:r>
          </a:p>
          <a:p>
            <a:r>
              <a:rPr lang="en-US" dirty="0"/>
              <a:t>• Section 41403 of the Violence Against Women Act of 1994 (42 U.S.C. 14043e–2)</a:t>
            </a:r>
          </a:p>
          <a:p>
            <a:r>
              <a:rPr lang="en-US" dirty="0"/>
              <a:t>• Section 330(h) of the Public Health Service Act (42 U.S.C. 254b(h)</a:t>
            </a:r>
          </a:p>
          <a:p>
            <a:r>
              <a:rPr lang="en-US" dirty="0"/>
              <a:t>• Section 3 of the Food and Nutrition Act of 2008 (7 U.S.C. 2012)</a:t>
            </a:r>
          </a:p>
          <a:p>
            <a:r>
              <a:rPr lang="en-US" dirty="0"/>
              <a:t>• Section 17(b) of the Child Nutrition Act of 1966 (42 U.S.C. 1786(b) OR</a:t>
            </a:r>
          </a:p>
          <a:p>
            <a:r>
              <a:rPr lang="en-US" dirty="0"/>
              <a:t>• Section 725 of the McKinney-Vento Homeless Assistance Act (42 U.S.C.11434a)</a:t>
            </a:r>
          </a:p>
          <a:p>
            <a:endParaRPr lang="en-US" dirty="0"/>
          </a:p>
        </p:txBody>
      </p:sp>
    </p:spTree>
    <p:extLst>
      <p:ext uri="{BB962C8B-B14F-4D97-AF65-F5344CB8AC3E}">
        <p14:creationId xmlns:p14="http://schemas.microsoft.com/office/powerpoint/2010/main" val="182682624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2D3A-728E-F7F7-6CDE-A1E61216DD49}"/>
              </a:ext>
            </a:extLst>
          </p:cNvPr>
          <p:cNvSpPr>
            <a:spLocks noGrp="1"/>
          </p:cNvSpPr>
          <p:nvPr>
            <p:ph type="title"/>
          </p:nvPr>
        </p:nvSpPr>
        <p:spPr/>
        <p:txBody>
          <a:bodyPr>
            <a:normAutofit/>
          </a:bodyPr>
          <a:lstStyle/>
          <a:p>
            <a:r>
              <a:rPr lang="en-US" dirty="0"/>
              <a:t>Category 4 – Fleeing or </a:t>
            </a:r>
            <a:br>
              <a:rPr lang="en-US" dirty="0"/>
            </a:br>
            <a:r>
              <a:rPr lang="en-US" dirty="0"/>
              <a:t>Attempting to Flee DV</a:t>
            </a:r>
          </a:p>
        </p:txBody>
      </p:sp>
      <p:sp>
        <p:nvSpPr>
          <p:cNvPr id="3" name="Content Placeholder 2">
            <a:extLst>
              <a:ext uri="{FF2B5EF4-FFF2-40B4-BE49-F238E27FC236}">
                <a16:creationId xmlns:a16="http://schemas.microsoft.com/office/drawing/2014/main" id="{1ABEB047-402B-0694-A631-7CDD4563C75F}"/>
              </a:ext>
            </a:extLst>
          </p:cNvPr>
          <p:cNvSpPr>
            <a:spLocks noGrp="1"/>
          </p:cNvSpPr>
          <p:nvPr>
            <p:ph idx="1"/>
          </p:nvPr>
        </p:nvSpPr>
        <p:spPr/>
        <p:txBody>
          <a:bodyPr/>
          <a:lstStyle/>
          <a:p>
            <a:r>
              <a:rPr lang="en-US" dirty="0"/>
              <a:t>Any individual or family who: </a:t>
            </a:r>
          </a:p>
          <a:p>
            <a:pPr marL="514350" indent="-514350">
              <a:buFont typeface="+mj-lt"/>
              <a:buAutoNum type="romanLcPeriod"/>
            </a:pPr>
            <a:r>
              <a:rPr lang="en-US" dirty="0"/>
              <a:t>Is fleeing, or is attempting to flee, domestic violence, dating violence, sexual assault, stalking, or other dangerous or life-threatening conditions that relate to violence against the individual or a family member, including a child, that has either taken place within the individual's or family's primary nighttime residence or has made the individual or family afraid to return to their primary nighttime residence </a:t>
            </a:r>
          </a:p>
          <a:p>
            <a:pPr marL="514350" indent="-514350">
              <a:buFont typeface="+mj-lt"/>
              <a:buAutoNum type="romanLcPeriod"/>
            </a:pPr>
            <a:r>
              <a:rPr lang="en-US" dirty="0"/>
              <a:t>Has no other residence; </a:t>
            </a:r>
            <a:r>
              <a:rPr lang="en-US" u="sng" dirty="0"/>
              <a:t>and</a:t>
            </a:r>
            <a:r>
              <a:rPr lang="en-US" dirty="0"/>
              <a:t> </a:t>
            </a:r>
          </a:p>
          <a:p>
            <a:pPr marL="514350" indent="-514350">
              <a:buFont typeface="+mj-lt"/>
              <a:buAutoNum type="romanLcPeriod"/>
            </a:pPr>
            <a:r>
              <a:rPr lang="en-US" dirty="0"/>
              <a:t>Lacks the resources or support networks, </a:t>
            </a:r>
            <a:r>
              <a:rPr lang="en-US" i="1" dirty="0"/>
              <a:t>e.g.,</a:t>
            </a:r>
            <a:r>
              <a:rPr lang="en-US" dirty="0"/>
              <a:t> family, friends, faith-based or other social networks, to obtain other permanent housing</a:t>
            </a:r>
          </a:p>
        </p:txBody>
      </p:sp>
    </p:spTree>
    <p:extLst>
      <p:ext uri="{BB962C8B-B14F-4D97-AF65-F5344CB8AC3E}">
        <p14:creationId xmlns:p14="http://schemas.microsoft.com/office/powerpoint/2010/main" val="13387255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C922-930F-89A8-B496-A81EE7CE5F7B}"/>
              </a:ext>
            </a:extLst>
          </p:cNvPr>
          <p:cNvSpPr>
            <a:spLocks noGrp="1"/>
          </p:cNvSpPr>
          <p:nvPr>
            <p:ph type="title"/>
          </p:nvPr>
        </p:nvSpPr>
        <p:spPr>
          <a:xfrm>
            <a:off x="1097280" y="286603"/>
            <a:ext cx="10058400" cy="1237397"/>
          </a:xfrm>
        </p:spPr>
        <p:txBody>
          <a:bodyPr>
            <a:noAutofit/>
          </a:bodyPr>
          <a:lstStyle/>
          <a:p>
            <a:r>
              <a:rPr lang="en-US" dirty="0"/>
              <a:t>Chronic Homelessness Definition </a:t>
            </a:r>
          </a:p>
        </p:txBody>
      </p:sp>
      <p:graphicFrame>
        <p:nvGraphicFramePr>
          <p:cNvPr id="5" name="Diagram 4">
            <a:extLst>
              <a:ext uri="{FF2B5EF4-FFF2-40B4-BE49-F238E27FC236}">
                <a16:creationId xmlns:a16="http://schemas.microsoft.com/office/drawing/2014/main" id="{110A2D90-1907-D30E-F8F5-BCDBB356A5CC}"/>
              </a:ext>
            </a:extLst>
          </p:cNvPr>
          <p:cNvGraphicFramePr/>
          <p:nvPr>
            <p:extLst>
              <p:ext uri="{D42A27DB-BD31-4B8C-83A1-F6EECF244321}">
                <p14:modId xmlns:p14="http://schemas.microsoft.com/office/powerpoint/2010/main" val="279784953"/>
              </p:ext>
            </p:extLst>
          </p:nvPr>
        </p:nvGraphicFramePr>
        <p:xfrm>
          <a:off x="419100" y="1600200"/>
          <a:ext cx="11353800" cy="4720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8989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F427-9B79-729E-5199-E7C99F7AE9FB}"/>
              </a:ext>
            </a:extLst>
          </p:cNvPr>
          <p:cNvSpPr>
            <a:spLocks noGrp="1"/>
          </p:cNvSpPr>
          <p:nvPr>
            <p:ph type="title"/>
          </p:nvPr>
        </p:nvSpPr>
        <p:spPr>
          <a:xfrm>
            <a:off x="1097280" y="286603"/>
            <a:ext cx="10058400" cy="1450757"/>
          </a:xfrm>
        </p:spPr>
        <p:txBody>
          <a:bodyPr>
            <a:normAutofit/>
          </a:bodyPr>
          <a:lstStyle/>
          <a:p>
            <a:r>
              <a:rPr lang="en-US" dirty="0"/>
              <a:t>Minimum Period of Use</a:t>
            </a:r>
          </a:p>
        </p:txBody>
      </p:sp>
      <p:graphicFrame>
        <p:nvGraphicFramePr>
          <p:cNvPr id="17" name="Content Placeholder 2">
            <a:extLst>
              <a:ext uri="{FF2B5EF4-FFF2-40B4-BE49-F238E27FC236}">
                <a16:creationId xmlns:a16="http://schemas.microsoft.com/office/drawing/2014/main" id="{98CE5048-E4B9-53FB-BBBB-E95619AB7823}"/>
              </a:ext>
            </a:extLst>
          </p:cNvPr>
          <p:cNvGraphicFramePr>
            <a:graphicFrameLocks noGrp="1"/>
          </p:cNvGraphicFramePr>
          <p:nvPr>
            <p:ph idx="1"/>
            <p:extLst>
              <p:ext uri="{D42A27DB-BD31-4B8C-83A1-F6EECF244321}">
                <p14:modId xmlns:p14="http://schemas.microsoft.com/office/powerpoint/2010/main" val="17329828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7750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479C-C17E-25DD-7F88-D76F294CA3DC}"/>
              </a:ext>
            </a:extLst>
          </p:cNvPr>
          <p:cNvSpPr>
            <a:spLocks noGrp="1"/>
          </p:cNvSpPr>
          <p:nvPr>
            <p:ph type="title"/>
          </p:nvPr>
        </p:nvSpPr>
        <p:spPr/>
        <p:txBody>
          <a:bodyPr/>
          <a:lstStyle/>
          <a:p>
            <a:r>
              <a:rPr lang="en-US" dirty="0"/>
              <a:t>Eligible Activities</a:t>
            </a:r>
          </a:p>
        </p:txBody>
      </p:sp>
      <p:graphicFrame>
        <p:nvGraphicFramePr>
          <p:cNvPr id="5" name="Content Placeholder 2">
            <a:extLst>
              <a:ext uri="{FF2B5EF4-FFF2-40B4-BE49-F238E27FC236}">
                <a16:creationId xmlns:a16="http://schemas.microsoft.com/office/drawing/2014/main" id="{8B989EC7-86DF-6B58-D117-03046CEE3848}"/>
              </a:ext>
            </a:extLst>
          </p:cNvPr>
          <p:cNvGraphicFramePr>
            <a:graphicFrameLocks noGrp="1"/>
          </p:cNvGraphicFramePr>
          <p:nvPr>
            <p:ph idx="1"/>
            <p:extLst>
              <p:ext uri="{D42A27DB-BD31-4B8C-83A1-F6EECF244321}">
                <p14:modId xmlns:p14="http://schemas.microsoft.com/office/powerpoint/2010/main" val="553859346"/>
              </p:ext>
            </p:extLst>
          </p:nvPr>
        </p:nvGraphicFramePr>
        <p:xfrm>
          <a:off x="355600" y="1852158"/>
          <a:ext cx="5684520" cy="417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CC6212D4-D17D-0487-2150-AF1BEBD74A03}"/>
              </a:ext>
            </a:extLst>
          </p:cNvPr>
          <p:cNvGraphicFramePr/>
          <p:nvPr>
            <p:extLst>
              <p:ext uri="{D42A27DB-BD31-4B8C-83A1-F6EECF244321}">
                <p14:modId xmlns:p14="http://schemas.microsoft.com/office/powerpoint/2010/main" val="2093523230"/>
              </p:ext>
            </p:extLst>
          </p:nvPr>
        </p:nvGraphicFramePr>
        <p:xfrm>
          <a:off x="5943600" y="1854495"/>
          <a:ext cx="5212080" cy="4171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507278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ECCE-3EF4-0C0E-7611-825826A1CEB4}"/>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FA60213D-8E9A-8F27-9686-BC4C36E02157}"/>
              </a:ext>
            </a:extLst>
          </p:cNvPr>
          <p:cNvSpPr>
            <a:spLocks noGrp="1"/>
          </p:cNvSpPr>
          <p:nvPr>
            <p:ph idx="1"/>
          </p:nvPr>
        </p:nvSpPr>
        <p:spPr>
          <a:xfrm>
            <a:off x="1097280" y="1845734"/>
            <a:ext cx="10058400" cy="821266"/>
          </a:xfrm>
        </p:spPr>
        <p:txBody>
          <a:bodyPr/>
          <a:lstStyle/>
          <a:p>
            <a:r>
              <a:rPr lang="en-US" dirty="0"/>
              <a:t>Assessing housing and service needs, and arranging, coordinating, and monitoring the delivery of individualized services.</a:t>
            </a:r>
          </a:p>
        </p:txBody>
      </p:sp>
      <p:sp>
        <p:nvSpPr>
          <p:cNvPr id="5" name="TextBox 4">
            <a:extLst>
              <a:ext uri="{FF2B5EF4-FFF2-40B4-BE49-F238E27FC236}">
                <a16:creationId xmlns:a16="http://schemas.microsoft.com/office/drawing/2014/main" id="{8F0CD8AD-AA20-7E02-CFF0-2D97E8E5F7FA}"/>
              </a:ext>
            </a:extLst>
          </p:cNvPr>
          <p:cNvSpPr txBox="1"/>
          <p:nvPr/>
        </p:nvSpPr>
        <p:spPr>
          <a:xfrm>
            <a:off x="1943100" y="2721936"/>
            <a:ext cx="8305800" cy="2938130"/>
          </a:xfrm>
          <a:prstGeom prst="rect">
            <a:avLst/>
          </a:prstGeom>
          <a:noFill/>
        </p:spPr>
        <p:txBody>
          <a:bodyPr wrap="square" numCol="2">
            <a:spAutoFit/>
          </a:bodyPr>
          <a:lstStyle/>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Using the Coordinated Entry system</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Conducting evaluations</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Verifying eligibility</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Counseling</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Developing, securing and coordinating services </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Obtaining Federal, State and local benefits</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Monitoring &amp; evaluating client’s progress </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Connecting clients with other referrals</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Ongoing risk assessment &amp; safety planning with victims of domestic violence, dating violence, sexual assault, and stalking</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Developing housing plan towards permanent housing stability</a:t>
            </a:r>
          </a:p>
        </p:txBody>
      </p:sp>
    </p:spTree>
    <p:extLst>
      <p:ext uri="{BB962C8B-B14F-4D97-AF65-F5344CB8AC3E}">
        <p14:creationId xmlns:p14="http://schemas.microsoft.com/office/powerpoint/2010/main" val="348910030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B842-4214-3FA2-609B-FB553441D6D4}"/>
              </a:ext>
            </a:extLst>
          </p:cNvPr>
          <p:cNvSpPr>
            <a:spLocks noGrp="1"/>
          </p:cNvSpPr>
          <p:nvPr>
            <p:ph type="title"/>
          </p:nvPr>
        </p:nvSpPr>
        <p:spPr/>
        <p:txBody>
          <a:bodyPr/>
          <a:lstStyle/>
          <a:p>
            <a:r>
              <a:rPr lang="en-US" dirty="0"/>
              <a:t>Employee Compensation</a:t>
            </a:r>
          </a:p>
        </p:txBody>
      </p:sp>
      <p:sp>
        <p:nvSpPr>
          <p:cNvPr id="3" name="Content Placeholder 2">
            <a:extLst>
              <a:ext uri="{FF2B5EF4-FFF2-40B4-BE49-F238E27FC236}">
                <a16:creationId xmlns:a16="http://schemas.microsoft.com/office/drawing/2014/main" id="{43160857-913E-8559-5170-1D41A29ADAD8}"/>
              </a:ext>
            </a:extLst>
          </p:cNvPr>
          <p:cNvSpPr>
            <a:spLocks noGrp="1"/>
          </p:cNvSpPr>
          <p:nvPr>
            <p:ph idx="1"/>
          </p:nvPr>
        </p:nvSpPr>
        <p:spPr/>
        <p:txBody>
          <a:bodyPr>
            <a:normAutofit lnSpcReduction="10000"/>
          </a:bodyPr>
          <a:lstStyle/>
          <a:p>
            <a:r>
              <a:rPr lang="en-US" dirty="0">
                <a:solidFill>
                  <a:srgbClr val="333333"/>
                </a:solidFill>
                <a:highlight>
                  <a:srgbClr val="FFFFFF"/>
                </a:highlight>
              </a:rPr>
              <a:t>Employee compensation (including fringe benefits such as holiday, vacation, sick leave) must be reimbursed for actual hours worked under street outreach and should be tracked </a:t>
            </a:r>
          </a:p>
          <a:p>
            <a:r>
              <a:rPr lang="en-US" dirty="0">
                <a:solidFill>
                  <a:srgbClr val="333333"/>
                </a:solidFill>
                <a:highlight>
                  <a:srgbClr val="FFFFFF"/>
                </a:highlight>
              </a:rPr>
              <a:t>Timesheets that capture actual time spent on specific programs are the most straightforward way to meet time reporting requirements. However, other approaches may be acceptable as long as they meet the guidelines established in Circular A-87 Appendix B(8)(H) for States or units of local government or Circular A-122 Appendix B(8)(m) for nonprofit organizations, or the OMB </a:t>
            </a:r>
            <a:r>
              <a:rPr lang="en-US" dirty="0" err="1">
                <a:solidFill>
                  <a:srgbClr val="333333"/>
                </a:solidFill>
                <a:highlight>
                  <a:srgbClr val="FFFFFF"/>
                </a:highlight>
              </a:rPr>
              <a:t>OmniCircular</a:t>
            </a:r>
            <a:r>
              <a:rPr lang="en-US" dirty="0">
                <a:solidFill>
                  <a:srgbClr val="333333"/>
                </a:solidFill>
                <a:highlight>
                  <a:srgbClr val="FFFFFF"/>
                </a:highlight>
              </a:rPr>
              <a:t>, at 2 CFR part 200, as applicable. </a:t>
            </a:r>
          </a:p>
          <a:p>
            <a:r>
              <a:rPr lang="en-US" dirty="0">
                <a:solidFill>
                  <a:srgbClr val="333333"/>
                </a:solidFill>
                <a:highlight>
                  <a:srgbClr val="FFFFFF"/>
                </a:highlight>
              </a:rPr>
              <a:t>A staff position that is not fully dedicated to ESG cannot be paid solely through ESG funds</a:t>
            </a:r>
          </a:p>
          <a:p>
            <a:endParaRPr lang="en-US" dirty="0">
              <a:solidFill>
                <a:srgbClr val="333333"/>
              </a:solidFill>
              <a:highlight>
                <a:srgbClr val="FFFFFF"/>
              </a:highlight>
            </a:endParaRPr>
          </a:p>
          <a:p>
            <a:pPr marL="0" indent="0">
              <a:buNone/>
            </a:pPr>
            <a:r>
              <a:rPr lang="en-US" dirty="0">
                <a:hlinkClick r:id="rId2"/>
              </a:rPr>
              <a:t>Are employee compensation (including fringe benefits such as holiday, vacation, sick leave) and other overhead costs eligible expenses under the ESG program? How should these costs be allocated?</a:t>
            </a:r>
            <a:endParaRPr lang="en-US" dirty="0">
              <a:solidFill>
                <a:srgbClr val="333333"/>
              </a:solidFill>
              <a:highlight>
                <a:srgbClr val="FFFFFF"/>
              </a:highlight>
            </a:endParaRPr>
          </a:p>
          <a:p>
            <a:endParaRPr lang="en-US" dirty="0"/>
          </a:p>
        </p:txBody>
      </p:sp>
    </p:spTree>
    <p:extLst>
      <p:ext uri="{BB962C8B-B14F-4D97-AF65-F5344CB8AC3E}">
        <p14:creationId xmlns:p14="http://schemas.microsoft.com/office/powerpoint/2010/main" val="39462215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02B8-87D7-F8FE-3E1F-559333CD2F60}"/>
              </a:ext>
            </a:extLst>
          </p:cNvPr>
          <p:cNvSpPr>
            <a:spLocks noGrp="1"/>
          </p:cNvSpPr>
          <p:nvPr>
            <p:ph type="title"/>
          </p:nvPr>
        </p:nvSpPr>
        <p:spPr/>
        <p:txBody>
          <a:bodyPr/>
          <a:lstStyle/>
          <a:p>
            <a:r>
              <a:rPr lang="en-US" dirty="0"/>
              <a:t>Child Care</a:t>
            </a:r>
          </a:p>
        </p:txBody>
      </p:sp>
      <p:sp>
        <p:nvSpPr>
          <p:cNvPr id="3" name="Content Placeholder 2">
            <a:extLst>
              <a:ext uri="{FF2B5EF4-FFF2-40B4-BE49-F238E27FC236}">
                <a16:creationId xmlns:a16="http://schemas.microsoft.com/office/drawing/2014/main" id="{4B55ADEB-216B-7837-6B68-4323526EF931}"/>
              </a:ext>
            </a:extLst>
          </p:cNvPr>
          <p:cNvSpPr>
            <a:spLocks noGrp="1"/>
          </p:cNvSpPr>
          <p:nvPr>
            <p:ph idx="1"/>
          </p:nvPr>
        </p:nvSpPr>
        <p:spPr/>
        <p:txBody>
          <a:bodyPr/>
          <a:lstStyle/>
          <a:p>
            <a:r>
              <a:rPr lang="en-US" dirty="0"/>
              <a:t>The costs of child care for program participants, including providing meals and snacks, and comprehensive and coordinated sets of appropriate developmental activities, are eligible. The children must be under the age of 13, unless they are disabled. Disabled children must be under the age of 18. The child-care center must be licensed by the jurisdiction in which it operates in order for its costs to be eligible.</a:t>
            </a:r>
          </a:p>
        </p:txBody>
      </p:sp>
    </p:spTree>
    <p:extLst>
      <p:ext uri="{BB962C8B-B14F-4D97-AF65-F5344CB8AC3E}">
        <p14:creationId xmlns:p14="http://schemas.microsoft.com/office/powerpoint/2010/main" val="10108934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EC17-BF67-A03C-1784-DBBC1AD69BB0}"/>
              </a:ext>
            </a:extLst>
          </p:cNvPr>
          <p:cNvSpPr>
            <a:spLocks noGrp="1"/>
          </p:cNvSpPr>
          <p:nvPr>
            <p:ph type="title"/>
          </p:nvPr>
        </p:nvSpPr>
        <p:spPr/>
        <p:txBody>
          <a:bodyPr/>
          <a:lstStyle/>
          <a:p>
            <a:r>
              <a:rPr lang="en-US" dirty="0"/>
              <a:t>Education Services</a:t>
            </a:r>
          </a:p>
        </p:txBody>
      </p:sp>
      <p:sp>
        <p:nvSpPr>
          <p:cNvPr id="3" name="Content Placeholder 2">
            <a:extLst>
              <a:ext uri="{FF2B5EF4-FFF2-40B4-BE49-F238E27FC236}">
                <a16:creationId xmlns:a16="http://schemas.microsoft.com/office/drawing/2014/main" id="{87B63317-9032-9C70-0E7B-2429EC5E6022}"/>
              </a:ext>
            </a:extLst>
          </p:cNvPr>
          <p:cNvSpPr>
            <a:spLocks noGrp="1"/>
          </p:cNvSpPr>
          <p:nvPr>
            <p:ph idx="1"/>
          </p:nvPr>
        </p:nvSpPr>
        <p:spPr/>
        <p:txBody>
          <a:bodyPr/>
          <a:lstStyle/>
          <a:p>
            <a:r>
              <a:rPr lang="en-US" dirty="0"/>
              <a:t>When necessary for the program participant to obtain and maintain housing, the costs of improving knowledge and basic educational skills are eligible. Services include instruction or training in consumer education, health education, substance abuse prevention, literacy, English as a Second Language, and General Educational Development (GED). Component services or activities are screening, assessment, and testing; individual or group instruction; tutoring; provision of books, supplies and instructional material; counseling; and referral to community resources.</a:t>
            </a:r>
          </a:p>
        </p:txBody>
      </p:sp>
    </p:spTree>
    <p:extLst>
      <p:ext uri="{BB962C8B-B14F-4D97-AF65-F5344CB8AC3E}">
        <p14:creationId xmlns:p14="http://schemas.microsoft.com/office/powerpoint/2010/main" val="40471921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E82F-3683-CB0B-546E-86513F6A2927}"/>
              </a:ext>
            </a:extLst>
          </p:cNvPr>
          <p:cNvSpPr>
            <a:spLocks noGrp="1"/>
          </p:cNvSpPr>
          <p:nvPr>
            <p:ph type="title"/>
          </p:nvPr>
        </p:nvSpPr>
        <p:spPr/>
        <p:txBody>
          <a:bodyPr/>
          <a:lstStyle/>
          <a:p>
            <a:r>
              <a:rPr lang="en-US" dirty="0"/>
              <a:t>Employment Assistance &amp; Job Training</a:t>
            </a:r>
          </a:p>
        </p:txBody>
      </p:sp>
      <p:sp>
        <p:nvSpPr>
          <p:cNvPr id="3" name="Content Placeholder 2">
            <a:extLst>
              <a:ext uri="{FF2B5EF4-FFF2-40B4-BE49-F238E27FC236}">
                <a16:creationId xmlns:a16="http://schemas.microsoft.com/office/drawing/2014/main" id="{8DD7EC73-721B-69EE-2441-7F19C84B8ECF}"/>
              </a:ext>
            </a:extLst>
          </p:cNvPr>
          <p:cNvSpPr>
            <a:spLocks noGrp="1"/>
          </p:cNvSpPr>
          <p:nvPr>
            <p:ph idx="1"/>
          </p:nvPr>
        </p:nvSpPr>
        <p:spPr/>
        <p:txBody>
          <a:bodyPr/>
          <a:lstStyle/>
          <a:p>
            <a:r>
              <a:rPr lang="en-US" dirty="0"/>
              <a:t>The costs of employment assistance and job training programs are eligible, including classroom, online, and/or computer instruction; on-the-job instruction; and services that assist individuals in securing employment, acquiring learning skills, and/or increasing earning potential. Learning skills include those skills that can be used to secure and retain a job. Services that assist individuals in securing employment consist of employment screening, assessment, or testing; structured job skills and job-seeking skills; special training and tutoring, including literacy training and pre-vocational training; books and instructional material; counseling or job coaching; and referral to community resources.</a:t>
            </a:r>
          </a:p>
        </p:txBody>
      </p:sp>
    </p:spTree>
    <p:extLst>
      <p:ext uri="{BB962C8B-B14F-4D97-AF65-F5344CB8AC3E}">
        <p14:creationId xmlns:p14="http://schemas.microsoft.com/office/powerpoint/2010/main" val="16731934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CB2B-202E-726D-E8F5-854AE9AC8908}"/>
              </a:ext>
            </a:extLst>
          </p:cNvPr>
          <p:cNvSpPr>
            <a:spLocks noGrp="1"/>
          </p:cNvSpPr>
          <p:nvPr>
            <p:ph type="title"/>
          </p:nvPr>
        </p:nvSpPr>
        <p:spPr/>
        <p:txBody>
          <a:bodyPr/>
          <a:lstStyle/>
          <a:p>
            <a:r>
              <a:rPr lang="en-US" dirty="0"/>
              <a:t>Outpatient Health Services</a:t>
            </a:r>
          </a:p>
        </p:txBody>
      </p:sp>
      <p:sp>
        <p:nvSpPr>
          <p:cNvPr id="3" name="Content Placeholder 2">
            <a:extLst>
              <a:ext uri="{FF2B5EF4-FFF2-40B4-BE49-F238E27FC236}">
                <a16:creationId xmlns:a16="http://schemas.microsoft.com/office/drawing/2014/main" id="{ACF04BA7-7554-1F37-CD31-0C9B5947C559}"/>
              </a:ext>
            </a:extLst>
          </p:cNvPr>
          <p:cNvSpPr>
            <a:spLocks noGrp="1"/>
          </p:cNvSpPr>
          <p:nvPr>
            <p:ph idx="1"/>
          </p:nvPr>
        </p:nvSpPr>
        <p:spPr/>
        <p:txBody>
          <a:bodyPr>
            <a:normAutofit/>
          </a:bodyPr>
          <a:lstStyle/>
          <a:p>
            <a:r>
              <a:rPr lang="en-US" dirty="0"/>
              <a:t>Eligible costs are for the direct outpatient treatment of medical conditions and are provided by licensed medical professionals. Funds may be used only for these services to the extent that other appropriate health services are unavailable within the community.</a:t>
            </a:r>
          </a:p>
          <a:p>
            <a:endParaRPr lang="en-US" dirty="0"/>
          </a:p>
          <a:p>
            <a:pPr lvl="1">
              <a:buFont typeface="Arial" panose="020B0604020202020204" pitchFamily="34" charset="0"/>
              <a:buChar char="•"/>
            </a:pPr>
            <a:r>
              <a:rPr lang="en-US" sz="2000" dirty="0"/>
              <a:t>Assessing a client’s health problems</a:t>
            </a:r>
          </a:p>
          <a:p>
            <a:pPr lvl="1">
              <a:buFont typeface="Arial" panose="020B0604020202020204" pitchFamily="34" charset="0"/>
              <a:buChar char="•"/>
            </a:pPr>
            <a:r>
              <a:rPr lang="en-US" sz="2000" dirty="0"/>
              <a:t>Developing a treatment plan</a:t>
            </a:r>
          </a:p>
          <a:p>
            <a:pPr lvl="1">
              <a:buFont typeface="Arial" panose="020B0604020202020204" pitchFamily="34" charset="0"/>
              <a:buChar char="•"/>
            </a:pPr>
            <a:r>
              <a:rPr lang="en-US" sz="2000" dirty="0"/>
              <a:t>Prescriptions and follow-up services</a:t>
            </a:r>
          </a:p>
          <a:p>
            <a:pPr lvl="1">
              <a:buFont typeface="Arial" panose="020B0604020202020204" pitchFamily="34" charset="0"/>
              <a:buChar char="•"/>
            </a:pPr>
            <a:r>
              <a:rPr lang="en-US" sz="2000" dirty="0"/>
              <a:t>Preventative medical care</a:t>
            </a:r>
          </a:p>
          <a:p>
            <a:pPr lvl="1">
              <a:buFont typeface="Arial" panose="020B0604020202020204" pitchFamily="34" charset="0"/>
              <a:buChar char="•"/>
            </a:pPr>
            <a:r>
              <a:rPr lang="en-US" sz="2000" dirty="0"/>
              <a:t>Preventative and non-cosmetic dental care</a:t>
            </a:r>
          </a:p>
          <a:p>
            <a:endParaRPr lang="en-US" dirty="0"/>
          </a:p>
        </p:txBody>
      </p:sp>
    </p:spTree>
    <p:extLst>
      <p:ext uri="{BB962C8B-B14F-4D97-AF65-F5344CB8AC3E}">
        <p14:creationId xmlns:p14="http://schemas.microsoft.com/office/powerpoint/2010/main" val="68124890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E60-DF3E-A585-D846-40E1EFD80CCE}"/>
              </a:ext>
            </a:extLst>
          </p:cNvPr>
          <p:cNvSpPr>
            <a:spLocks noGrp="1"/>
          </p:cNvSpPr>
          <p:nvPr>
            <p:ph type="title"/>
          </p:nvPr>
        </p:nvSpPr>
        <p:spPr/>
        <p:txBody>
          <a:bodyPr/>
          <a:lstStyle/>
          <a:p>
            <a:r>
              <a:rPr lang="en-US" dirty="0"/>
              <a:t>Legal Services</a:t>
            </a:r>
          </a:p>
        </p:txBody>
      </p:sp>
      <p:sp>
        <p:nvSpPr>
          <p:cNvPr id="3" name="Content Placeholder 2">
            <a:extLst>
              <a:ext uri="{FF2B5EF4-FFF2-40B4-BE49-F238E27FC236}">
                <a16:creationId xmlns:a16="http://schemas.microsoft.com/office/drawing/2014/main" id="{3CA9FB38-E656-EA81-22CC-12FED0680FFC}"/>
              </a:ext>
            </a:extLst>
          </p:cNvPr>
          <p:cNvSpPr>
            <a:spLocks noGrp="1"/>
          </p:cNvSpPr>
          <p:nvPr>
            <p:ph idx="1"/>
          </p:nvPr>
        </p:nvSpPr>
        <p:spPr/>
        <p:txBody>
          <a:bodyPr>
            <a:normAutofit fontScale="92500" lnSpcReduction="20000"/>
          </a:bodyPr>
          <a:lstStyle/>
          <a:p>
            <a:r>
              <a:rPr lang="en-US" dirty="0"/>
              <a:t>Eligible costs are the hourly fees for legal advice and representation by attorneys licensed and in good standing with the bar association of the State in which the services are provided, and by person(s) under the supervision of the licensed attorney, regarding matters that interfere with the program participant’s ability to obtain and retain housing.</a:t>
            </a:r>
          </a:p>
          <a:p>
            <a:r>
              <a:rPr lang="en-US" dirty="0"/>
              <a:t>ESG funds may be used only for these services to the extent that other appropriate legal services are unavailable or inaccessible within the community. </a:t>
            </a:r>
          </a:p>
          <a:p>
            <a:r>
              <a:rPr lang="en-US" dirty="0"/>
              <a:t>Eligible subject matters are child support, guardianship, paternity, emancipation, and legal separation, orders of protection and other civil remedies for victims of domestic violence, dating violence, sexual assault, and stalking, and appeal of veterans and public benefit claim denials. </a:t>
            </a:r>
          </a:p>
          <a:p>
            <a:r>
              <a:rPr lang="en-US" dirty="0"/>
              <a:t>Component services or activities may include client intake, preparation of cases for trial, provision of legal advice, representation at hearings, and counseling. </a:t>
            </a:r>
          </a:p>
          <a:p>
            <a:r>
              <a:rPr lang="en-US" dirty="0"/>
              <a:t>Fees based on the actual service performed (i.e., fee for service) are also eligible, but only if the cost would be less than the cost of hourly fees. Filing fees and other necessary court costs are also eligible. If the grantee is a legal services provider and performs the services itself, the eligible costs are the grantee’s employees’ salaries and other costs necessary to perform the services. </a:t>
            </a:r>
          </a:p>
        </p:txBody>
      </p:sp>
    </p:spTree>
    <p:extLst>
      <p:ext uri="{BB962C8B-B14F-4D97-AF65-F5344CB8AC3E}">
        <p14:creationId xmlns:p14="http://schemas.microsoft.com/office/powerpoint/2010/main" val="78549256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6EC4-BD7A-6A95-5C36-3B36D239A01B}"/>
              </a:ext>
            </a:extLst>
          </p:cNvPr>
          <p:cNvSpPr>
            <a:spLocks noGrp="1"/>
          </p:cNvSpPr>
          <p:nvPr>
            <p:ph type="title"/>
          </p:nvPr>
        </p:nvSpPr>
        <p:spPr/>
        <p:txBody>
          <a:bodyPr/>
          <a:lstStyle/>
          <a:p>
            <a:r>
              <a:rPr lang="en-US" dirty="0"/>
              <a:t>Life Skills Training</a:t>
            </a:r>
          </a:p>
        </p:txBody>
      </p:sp>
      <p:sp>
        <p:nvSpPr>
          <p:cNvPr id="3" name="Content Placeholder 2">
            <a:extLst>
              <a:ext uri="{FF2B5EF4-FFF2-40B4-BE49-F238E27FC236}">
                <a16:creationId xmlns:a16="http://schemas.microsoft.com/office/drawing/2014/main" id="{2285FFB1-F1B1-929A-9018-A203AF51349B}"/>
              </a:ext>
            </a:extLst>
          </p:cNvPr>
          <p:cNvSpPr>
            <a:spLocks noGrp="1"/>
          </p:cNvSpPr>
          <p:nvPr>
            <p:ph idx="1"/>
          </p:nvPr>
        </p:nvSpPr>
        <p:spPr/>
        <p:txBody>
          <a:bodyPr/>
          <a:lstStyle/>
          <a:p>
            <a:r>
              <a:rPr lang="en-US" dirty="0"/>
              <a:t>The costs of teaching critical life management skills that may never have been learned or have been lost during the course of physical or mental illness, domestic violence, substance use, and homelessness are eligible costs. These services must be necessary to assist the program participant to function independently in the community. </a:t>
            </a:r>
          </a:p>
          <a:p>
            <a:r>
              <a:rPr lang="en-US" dirty="0"/>
              <a:t>Component life skills training are budgeting resources, managing money, managing a household, resolving conflict, shopping for food and needed items, improving nutrition, using public transportation, and parenting.</a:t>
            </a:r>
          </a:p>
        </p:txBody>
      </p:sp>
    </p:spTree>
    <p:extLst>
      <p:ext uri="{BB962C8B-B14F-4D97-AF65-F5344CB8AC3E}">
        <p14:creationId xmlns:p14="http://schemas.microsoft.com/office/powerpoint/2010/main" val="307875564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32BE-BA7A-9CD3-84A4-C793D47FCC7A}"/>
              </a:ext>
            </a:extLst>
          </p:cNvPr>
          <p:cNvSpPr>
            <a:spLocks noGrp="1"/>
          </p:cNvSpPr>
          <p:nvPr>
            <p:ph type="title"/>
          </p:nvPr>
        </p:nvSpPr>
        <p:spPr/>
        <p:txBody>
          <a:bodyPr/>
          <a:lstStyle/>
          <a:p>
            <a:r>
              <a:rPr lang="en-US" dirty="0"/>
              <a:t>Mental Health Services</a:t>
            </a:r>
          </a:p>
        </p:txBody>
      </p:sp>
      <p:sp>
        <p:nvSpPr>
          <p:cNvPr id="3" name="Content Placeholder 2">
            <a:extLst>
              <a:ext uri="{FF2B5EF4-FFF2-40B4-BE49-F238E27FC236}">
                <a16:creationId xmlns:a16="http://schemas.microsoft.com/office/drawing/2014/main" id="{A7EDE9D7-D417-FB44-ED38-601D67F010DD}"/>
              </a:ext>
            </a:extLst>
          </p:cNvPr>
          <p:cNvSpPr>
            <a:spLocks noGrp="1"/>
          </p:cNvSpPr>
          <p:nvPr>
            <p:ph idx="1"/>
          </p:nvPr>
        </p:nvSpPr>
        <p:spPr>
          <a:xfrm>
            <a:off x="1097280" y="1845734"/>
            <a:ext cx="10058400" cy="4326466"/>
          </a:xfrm>
        </p:spPr>
        <p:txBody>
          <a:bodyPr>
            <a:normAutofit lnSpcReduction="10000"/>
          </a:bodyPr>
          <a:lstStyle/>
          <a:p>
            <a:r>
              <a:rPr lang="en-US" dirty="0"/>
              <a:t>Outpatient treatment of urgent mental health conditions by licensed professionals in community-based settings (e.g., streets, parks, and campgrounds and other places unsheltered people are living). These services are eligible only to the extent that other appropriate mental health services are inaccessible or unavailable within the area.</a:t>
            </a:r>
          </a:p>
          <a:p>
            <a:endParaRPr lang="en-US" dirty="0"/>
          </a:p>
          <a:p>
            <a:pPr lvl="1">
              <a:buFont typeface="Arial" panose="020B0604020202020204" pitchFamily="34" charset="0"/>
              <a:buChar char="•"/>
            </a:pPr>
            <a:r>
              <a:rPr lang="en-US" sz="2000" dirty="0"/>
              <a:t>Mental health services are the application of therapeutic processes to personal, family, situational, or occupational problems to bring about positive resolution of the problem or improved individual or family functioning or circumstances.</a:t>
            </a:r>
          </a:p>
          <a:p>
            <a:pPr lvl="1">
              <a:buFont typeface="Arial" panose="020B0604020202020204" pitchFamily="34" charset="0"/>
              <a:buChar char="•"/>
            </a:pPr>
            <a:r>
              <a:rPr lang="en-US" sz="2000" dirty="0"/>
              <a:t>Health services delivered in a non-facility setting, rather than services that may be delivered on a routine basis.</a:t>
            </a:r>
          </a:p>
          <a:p>
            <a:pPr lvl="1">
              <a:buFont typeface="Arial" panose="020B0604020202020204" pitchFamily="34" charset="0"/>
              <a:buChar char="•"/>
            </a:pPr>
            <a:r>
              <a:rPr lang="en-US" sz="2000" dirty="0"/>
              <a:t>Crisis Intervention </a:t>
            </a:r>
          </a:p>
          <a:p>
            <a:pPr lvl="1">
              <a:buFont typeface="Arial" panose="020B0604020202020204" pitchFamily="34" charset="0"/>
              <a:buChar char="•"/>
            </a:pPr>
            <a:r>
              <a:rPr lang="en-US" sz="2000" dirty="0"/>
              <a:t>Prescriptions </a:t>
            </a:r>
          </a:p>
          <a:p>
            <a:pPr lvl="1">
              <a:buFont typeface="Arial" panose="020B0604020202020204" pitchFamily="34" charset="0"/>
              <a:buChar char="•"/>
            </a:pPr>
            <a:r>
              <a:rPr lang="en-US" sz="2000" dirty="0"/>
              <a:t>Explanation about the use and management of medications and combinations of therapeutic approaches</a:t>
            </a:r>
          </a:p>
        </p:txBody>
      </p:sp>
    </p:spTree>
    <p:extLst>
      <p:ext uri="{BB962C8B-B14F-4D97-AF65-F5344CB8AC3E}">
        <p14:creationId xmlns:p14="http://schemas.microsoft.com/office/powerpoint/2010/main" val="11065439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F4F0-21FB-12E6-8943-EACA26AFD3A0}"/>
              </a:ext>
            </a:extLst>
          </p:cNvPr>
          <p:cNvSpPr>
            <a:spLocks noGrp="1"/>
          </p:cNvSpPr>
          <p:nvPr>
            <p:ph type="title"/>
          </p:nvPr>
        </p:nvSpPr>
        <p:spPr>
          <a:xfrm>
            <a:off x="1097280" y="286603"/>
            <a:ext cx="10058400" cy="1450757"/>
          </a:xfrm>
        </p:spPr>
        <p:txBody>
          <a:bodyPr>
            <a:normAutofit/>
          </a:bodyPr>
          <a:lstStyle/>
          <a:p>
            <a:r>
              <a:rPr lang="en-US"/>
              <a:t>Low-Barrier Shelter</a:t>
            </a:r>
          </a:p>
        </p:txBody>
      </p:sp>
      <p:sp>
        <p:nvSpPr>
          <p:cNvPr id="3" name="Content Placeholder 2">
            <a:extLst>
              <a:ext uri="{FF2B5EF4-FFF2-40B4-BE49-F238E27FC236}">
                <a16:creationId xmlns:a16="http://schemas.microsoft.com/office/drawing/2014/main" id="{8EAD32DB-1015-7AEF-413D-1CF461CF34A2}"/>
              </a:ext>
            </a:extLst>
          </p:cNvPr>
          <p:cNvSpPr>
            <a:spLocks noGrp="1"/>
          </p:cNvSpPr>
          <p:nvPr>
            <p:ph idx="1"/>
          </p:nvPr>
        </p:nvSpPr>
        <p:spPr>
          <a:xfrm>
            <a:off x="1097279" y="1845734"/>
            <a:ext cx="10058400" cy="4250266"/>
          </a:xfrm>
        </p:spPr>
        <p:txBody>
          <a:bodyPr>
            <a:normAutofit/>
          </a:bodyPr>
          <a:lstStyle/>
          <a:p>
            <a:pPr marL="0" indent="0">
              <a:buNone/>
            </a:pPr>
            <a:r>
              <a:rPr lang="en-US" dirty="0"/>
              <a:t>THDA-funded emergency shelter projects should have low barriers to entry and participation. Low barrier means removing all obstacles that prevent entry. Here are common barriers and alternative low barrier.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i="1" u="sng" dirty="0"/>
          </a:p>
          <a:p>
            <a:pPr marL="0" indent="0" algn="ctr">
              <a:buNone/>
            </a:pPr>
            <a:r>
              <a:rPr lang="en-US" i="1" u="sng" dirty="0"/>
              <a:t>Low barrier doesn’t mean low standards </a:t>
            </a: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a:p>
            <a:pPr lvl="1">
              <a:buFont typeface="Wingdings" panose="05000000000000000000" pitchFamily="2" charset="2"/>
              <a:buChar char="Ø"/>
            </a:pPr>
            <a:endParaRPr lang="en-US" sz="1300" i="1" dirty="0"/>
          </a:p>
        </p:txBody>
      </p:sp>
      <p:graphicFrame>
        <p:nvGraphicFramePr>
          <p:cNvPr id="6" name="Diagram 5">
            <a:extLst>
              <a:ext uri="{FF2B5EF4-FFF2-40B4-BE49-F238E27FC236}">
                <a16:creationId xmlns:a16="http://schemas.microsoft.com/office/drawing/2014/main" id="{01C373ED-ED99-49EF-EB07-38952CBE0C8E}"/>
              </a:ext>
            </a:extLst>
          </p:cNvPr>
          <p:cNvGraphicFramePr/>
          <p:nvPr>
            <p:extLst>
              <p:ext uri="{D42A27DB-BD31-4B8C-83A1-F6EECF244321}">
                <p14:modId xmlns:p14="http://schemas.microsoft.com/office/powerpoint/2010/main" val="3392099731"/>
              </p:ext>
            </p:extLst>
          </p:nvPr>
        </p:nvGraphicFramePr>
        <p:xfrm>
          <a:off x="1004423" y="2819400"/>
          <a:ext cx="10363200" cy="2191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17959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24FB-A57E-1E11-3D83-A9B785DFEF65}"/>
              </a:ext>
            </a:extLst>
          </p:cNvPr>
          <p:cNvSpPr>
            <a:spLocks noGrp="1"/>
          </p:cNvSpPr>
          <p:nvPr>
            <p:ph type="title"/>
          </p:nvPr>
        </p:nvSpPr>
        <p:spPr/>
        <p:txBody>
          <a:bodyPr/>
          <a:lstStyle/>
          <a:p>
            <a:r>
              <a:rPr lang="en-US" dirty="0"/>
              <a:t>Substance Abuse Treatment Services</a:t>
            </a:r>
          </a:p>
        </p:txBody>
      </p:sp>
      <p:sp>
        <p:nvSpPr>
          <p:cNvPr id="3" name="Content Placeholder 2">
            <a:extLst>
              <a:ext uri="{FF2B5EF4-FFF2-40B4-BE49-F238E27FC236}">
                <a16:creationId xmlns:a16="http://schemas.microsoft.com/office/drawing/2014/main" id="{D09924EC-9C10-1147-C8AE-B028BBE895C2}"/>
              </a:ext>
            </a:extLst>
          </p:cNvPr>
          <p:cNvSpPr>
            <a:spLocks noGrp="1"/>
          </p:cNvSpPr>
          <p:nvPr>
            <p:ph idx="1"/>
          </p:nvPr>
        </p:nvSpPr>
        <p:spPr/>
        <p:txBody>
          <a:bodyPr/>
          <a:lstStyle/>
          <a:p>
            <a:r>
              <a:rPr lang="en-US" dirty="0"/>
              <a:t>Eligible substance abuse treatment services are designed to prevent, reduce, eliminate, or deter relapse of substance abuse or addictive behaviors and are provided by licensed or certified professionals. </a:t>
            </a:r>
          </a:p>
          <a:p>
            <a:r>
              <a:rPr lang="en-US" dirty="0"/>
              <a:t>ESG funds may only be used for these services to the extent that other appropriate substance abuse treatment services are unavailable or inaccessible within the community. </a:t>
            </a:r>
          </a:p>
          <a:p>
            <a:r>
              <a:rPr lang="en-US" dirty="0"/>
              <a:t>Eligible treatment consists of client intake and assessment and outpatient treatment for up to 30 days. </a:t>
            </a:r>
          </a:p>
          <a:p>
            <a:r>
              <a:rPr lang="en-US" dirty="0"/>
              <a:t>Group and individual counseling and drug testing are eligible costs. </a:t>
            </a:r>
          </a:p>
        </p:txBody>
      </p:sp>
    </p:spTree>
    <p:extLst>
      <p:ext uri="{BB962C8B-B14F-4D97-AF65-F5344CB8AC3E}">
        <p14:creationId xmlns:p14="http://schemas.microsoft.com/office/powerpoint/2010/main" val="9427954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FD6-F742-8EB1-0504-632DD5993768}"/>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7A19B167-6DD7-4D4E-393E-80DDDE0DB76E}"/>
              </a:ext>
            </a:extLst>
          </p:cNvPr>
          <p:cNvSpPr>
            <a:spLocks noGrp="1"/>
          </p:cNvSpPr>
          <p:nvPr>
            <p:ph idx="1"/>
          </p:nvPr>
        </p:nvSpPr>
        <p:spPr/>
        <p:txBody>
          <a:bodyPr/>
          <a:lstStyle/>
          <a:p>
            <a:r>
              <a:rPr lang="en-US" dirty="0"/>
              <a:t>Travel by outreach workers, social workers, medical professionals, or other service providers during the provision of eligible street outreach services. Also includes the costs of transporting unsheltered people to emergency shelters or other service facilities.</a:t>
            </a:r>
          </a:p>
          <a:p>
            <a:endParaRPr lang="en-US" dirty="0"/>
          </a:p>
          <a:p>
            <a:pPr lvl="1">
              <a:buFont typeface="Arial" panose="020B0604020202020204" pitchFamily="34" charset="0"/>
              <a:buChar char="•"/>
            </a:pPr>
            <a:r>
              <a:rPr lang="en-US" sz="2000" dirty="0"/>
              <a:t>Client’s travel on public transportation</a:t>
            </a:r>
          </a:p>
          <a:p>
            <a:pPr lvl="1">
              <a:buFont typeface="Arial" panose="020B0604020202020204" pitchFamily="34" charset="0"/>
              <a:buChar char="•"/>
            </a:pPr>
            <a:r>
              <a:rPr lang="en-US" sz="2000" dirty="0"/>
              <a:t>When public transportation is not available, Lyft &amp; Ubers can be used. Reasonable tips for drivers are a reimbursable expense</a:t>
            </a:r>
          </a:p>
          <a:p>
            <a:pPr lvl="1">
              <a:buFont typeface="Arial" panose="020B0604020202020204" pitchFamily="34" charset="0"/>
              <a:buChar char="•"/>
            </a:pPr>
            <a:r>
              <a:rPr lang="en-US" sz="2000" dirty="0"/>
              <a:t>Service worker’s mileage when using their own vehicle to transport clients</a:t>
            </a:r>
          </a:p>
          <a:p>
            <a:pPr lvl="1">
              <a:buFont typeface="Arial" panose="020B0604020202020204" pitchFamily="34" charset="0"/>
              <a:buChar char="•"/>
            </a:pPr>
            <a:r>
              <a:rPr lang="en-US" sz="2000" dirty="0"/>
              <a:t>Cost of gas, insurance, and maintenance on a vehicle used to transport Emergency Shelter clients</a:t>
            </a:r>
          </a:p>
          <a:p>
            <a:pPr lvl="1">
              <a:buFont typeface="Arial" panose="020B0604020202020204" pitchFamily="34" charset="0"/>
              <a:buChar char="•"/>
            </a:pPr>
            <a:r>
              <a:rPr lang="en-US" sz="2000" dirty="0"/>
              <a:t>Travel costs of service workers to accompany or assist clients to use public transportation</a:t>
            </a:r>
          </a:p>
        </p:txBody>
      </p:sp>
    </p:spTree>
    <p:extLst>
      <p:ext uri="{BB962C8B-B14F-4D97-AF65-F5344CB8AC3E}">
        <p14:creationId xmlns:p14="http://schemas.microsoft.com/office/powerpoint/2010/main" val="56623462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3C64-16CA-FA04-6740-61E1FDC2D6AE}"/>
              </a:ext>
            </a:extLst>
          </p:cNvPr>
          <p:cNvSpPr>
            <a:spLocks noGrp="1"/>
          </p:cNvSpPr>
          <p:nvPr>
            <p:ph type="title"/>
          </p:nvPr>
        </p:nvSpPr>
        <p:spPr/>
        <p:txBody>
          <a:bodyPr/>
          <a:lstStyle/>
          <a:p>
            <a:r>
              <a:rPr lang="en-US" dirty="0"/>
              <a:t>Services for Special Populations</a:t>
            </a:r>
          </a:p>
        </p:txBody>
      </p:sp>
      <p:sp>
        <p:nvSpPr>
          <p:cNvPr id="3" name="Content Placeholder 2">
            <a:extLst>
              <a:ext uri="{FF2B5EF4-FFF2-40B4-BE49-F238E27FC236}">
                <a16:creationId xmlns:a16="http://schemas.microsoft.com/office/drawing/2014/main" id="{111F36B1-3EEC-4C7D-3DCD-9A0E0D37475A}"/>
              </a:ext>
            </a:extLst>
          </p:cNvPr>
          <p:cNvSpPr>
            <a:spLocks noGrp="1"/>
          </p:cNvSpPr>
          <p:nvPr>
            <p:ph idx="1"/>
          </p:nvPr>
        </p:nvSpPr>
        <p:spPr/>
        <p:txBody>
          <a:bodyPr/>
          <a:lstStyle/>
          <a:p>
            <a:r>
              <a:rPr lang="en-US" dirty="0"/>
              <a:t>Emergency Shelter services that have been tailored to address the special needs of homeless youth, victims of domestic violence and related crimes or threats, and people living with HIV/AIDS</a:t>
            </a:r>
          </a:p>
        </p:txBody>
      </p:sp>
    </p:spTree>
    <p:extLst>
      <p:ext uri="{BB962C8B-B14F-4D97-AF65-F5344CB8AC3E}">
        <p14:creationId xmlns:p14="http://schemas.microsoft.com/office/powerpoint/2010/main" val="184706500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0C1C-0134-900B-B038-16AFAC920BDB}"/>
              </a:ext>
            </a:extLst>
          </p:cNvPr>
          <p:cNvSpPr>
            <a:spLocks noGrp="1"/>
          </p:cNvSpPr>
          <p:nvPr>
            <p:ph type="title"/>
          </p:nvPr>
        </p:nvSpPr>
        <p:spPr/>
        <p:txBody>
          <a:bodyPr/>
          <a:lstStyle/>
          <a:p>
            <a:r>
              <a:rPr lang="en-US" dirty="0"/>
              <a:t>Shelter Operations</a:t>
            </a:r>
          </a:p>
        </p:txBody>
      </p:sp>
      <p:sp>
        <p:nvSpPr>
          <p:cNvPr id="3" name="Content Placeholder 2">
            <a:extLst>
              <a:ext uri="{FF2B5EF4-FFF2-40B4-BE49-F238E27FC236}">
                <a16:creationId xmlns:a16="http://schemas.microsoft.com/office/drawing/2014/main" id="{456DF406-8E2B-1430-5156-300C5371BEB0}"/>
              </a:ext>
            </a:extLst>
          </p:cNvPr>
          <p:cNvSpPr>
            <a:spLocks noGrp="1"/>
          </p:cNvSpPr>
          <p:nvPr>
            <p:ph idx="1"/>
          </p:nvPr>
        </p:nvSpPr>
        <p:spPr/>
        <p:txBody>
          <a:bodyPr/>
          <a:lstStyle/>
          <a:p>
            <a:r>
              <a:rPr lang="en-US" dirty="0"/>
              <a:t>Eligible costs are the costs of maintenance (including minor or routine repairs), rent, security, fuel, equipment, insurance, utilities, food, furnishings, and supplies necessary for the operation of the emergency shelter. </a:t>
            </a:r>
          </a:p>
          <a:p>
            <a:r>
              <a:rPr lang="en-US" dirty="0"/>
              <a:t>Where no appropriate emergency shelter is available for a homeless family or individual, eligible costs may also include a hotel or motel voucher for that family or individual.</a:t>
            </a:r>
          </a:p>
          <a:p>
            <a:r>
              <a:rPr lang="en-US" b="1" dirty="0"/>
              <a:t>The approval of shelter rent must be pre-approved by THDA in the Environmental Review process. </a:t>
            </a:r>
          </a:p>
          <a:p>
            <a:r>
              <a:rPr lang="en-US" dirty="0"/>
              <a:t>If agency receives multiple shelter grants, shelter operations must be split between those grants when submitting THDA reimbursement. </a:t>
            </a:r>
          </a:p>
        </p:txBody>
      </p:sp>
    </p:spTree>
    <p:extLst>
      <p:ext uri="{BB962C8B-B14F-4D97-AF65-F5344CB8AC3E}">
        <p14:creationId xmlns:p14="http://schemas.microsoft.com/office/powerpoint/2010/main" val="274489064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D3EB-6AC8-FA6F-1331-8D6AE3942089}"/>
              </a:ext>
            </a:extLst>
          </p:cNvPr>
          <p:cNvSpPr>
            <a:spLocks noGrp="1"/>
          </p:cNvSpPr>
          <p:nvPr>
            <p:ph type="title"/>
          </p:nvPr>
        </p:nvSpPr>
        <p:spPr/>
        <p:txBody>
          <a:bodyPr/>
          <a:lstStyle/>
          <a:p>
            <a:r>
              <a:rPr lang="en-US" dirty="0"/>
              <a:t>Ineligible Costs Under Emergency Shelter</a:t>
            </a:r>
          </a:p>
        </p:txBody>
      </p:sp>
      <p:sp>
        <p:nvSpPr>
          <p:cNvPr id="3" name="Content Placeholder 2">
            <a:extLst>
              <a:ext uri="{FF2B5EF4-FFF2-40B4-BE49-F238E27FC236}">
                <a16:creationId xmlns:a16="http://schemas.microsoft.com/office/drawing/2014/main" id="{82C6E291-DADD-6C12-3730-C135EF501851}"/>
              </a:ext>
            </a:extLst>
          </p:cNvPr>
          <p:cNvSpPr>
            <a:spLocks noGrp="1"/>
          </p:cNvSpPr>
          <p:nvPr>
            <p:ph idx="1"/>
          </p:nvPr>
        </p:nvSpPr>
        <p:spPr/>
        <p:txBody>
          <a:bodyPr/>
          <a:lstStyle/>
          <a:p>
            <a:pPr>
              <a:buFont typeface="Calibri" panose="020F0502020204030204" pitchFamily="34" charset="0"/>
              <a:buChar char="×"/>
            </a:pPr>
            <a:r>
              <a:rPr lang="en-US" dirty="0"/>
              <a:t>THDA does not allow for major rehabilitation or conversion of emergency shelters</a:t>
            </a:r>
          </a:p>
          <a:p>
            <a:pPr>
              <a:buFont typeface="Calibri" panose="020F0502020204030204" pitchFamily="34" charset="0"/>
              <a:buChar char="×"/>
            </a:pPr>
            <a:r>
              <a:rPr lang="en-US" dirty="0"/>
              <a:t>Shelter rent that was not approved by THDA in the Environmental Review process</a:t>
            </a:r>
          </a:p>
          <a:p>
            <a:pPr>
              <a:buFont typeface="Calibri" panose="020F0502020204030204" pitchFamily="34" charset="0"/>
              <a:buChar char="×"/>
            </a:pPr>
            <a:r>
              <a:rPr lang="en-US" dirty="0"/>
              <a:t>Legal services for immigration and citizenship matters and issues relating to mortgages are ineligible costs. Retainer fee arrangements and contingency fee arrangements </a:t>
            </a:r>
          </a:p>
          <a:p>
            <a:pPr>
              <a:buFont typeface="Calibri" panose="020F0502020204030204" pitchFamily="34" charset="0"/>
              <a:buChar char="×"/>
            </a:pPr>
            <a:r>
              <a:rPr lang="en-US" dirty="0"/>
              <a:t>Inpatient detoxification and other inpatient drug or alcohol treatment</a:t>
            </a:r>
          </a:p>
          <a:p>
            <a:pPr>
              <a:buFont typeface="Calibri" panose="020F0502020204030204" pitchFamily="34" charset="0"/>
              <a:buChar char="×"/>
            </a:pPr>
            <a:endParaRPr lang="en-US" dirty="0"/>
          </a:p>
          <a:p>
            <a:pPr>
              <a:buFont typeface="Calibri" panose="020F0502020204030204" pitchFamily="34" charset="0"/>
              <a:buChar char="×"/>
            </a:pPr>
            <a:endParaRPr lang="en-US" dirty="0"/>
          </a:p>
          <a:p>
            <a:pPr>
              <a:buFont typeface="Calibri" panose="020F0502020204030204" pitchFamily="34" charset="0"/>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8248596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3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01C6F51C-53CC-4D4B-98DA-C143852FC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2"/>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13AFA59-28DC-4A81-8ADB-6EE5C6322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679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702822D-7587-488C-BCDE-6366C82D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2336503F-9C9C-424B-B606-FD55CB6EC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B2408EED-A497-577A-AD38-2B42A04A2A97}"/>
              </a:ext>
            </a:extLst>
          </p:cNvPr>
          <p:cNvPicPr>
            <a:picLocks noChangeAspect="1"/>
          </p:cNvPicPr>
          <p:nvPr/>
        </p:nvPicPr>
        <p:blipFill rotWithShape="1">
          <a:blip r:embed="rId3"/>
          <a:srcRect b="5150"/>
          <a:stretch/>
        </p:blipFill>
        <p:spPr>
          <a:xfrm>
            <a:off x="3790165" y="457200"/>
            <a:ext cx="4148943" cy="5264581"/>
          </a:xfrm>
          <a:prstGeom prst="rect">
            <a:avLst/>
          </a:prstGeom>
        </p:spPr>
      </p:pic>
      <p:pic>
        <p:nvPicPr>
          <p:cNvPr id="7" name="Picture 6">
            <a:extLst>
              <a:ext uri="{FF2B5EF4-FFF2-40B4-BE49-F238E27FC236}">
                <a16:creationId xmlns:a16="http://schemas.microsoft.com/office/drawing/2014/main" id="{24113128-5706-7BFA-2828-241FC89D7164}"/>
              </a:ext>
            </a:extLst>
          </p:cNvPr>
          <p:cNvPicPr>
            <a:picLocks noChangeAspect="1"/>
          </p:cNvPicPr>
          <p:nvPr/>
        </p:nvPicPr>
        <p:blipFill>
          <a:blip r:embed="rId4"/>
          <a:stretch>
            <a:fillRect/>
          </a:stretch>
        </p:blipFill>
        <p:spPr>
          <a:xfrm>
            <a:off x="7861509" y="438537"/>
            <a:ext cx="4175252" cy="5301905"/>
          </a:xfrm>
          <a:prstGeom prst="rect">
            <a:avLst/>
          </a:prstGeom>
        </p:spPr>
      </p:pic>
      <p:sp>
        <p:nvSpPr>
          <p:cNvPr id="11" name="Rectangle 10">
            <a:extLst>
              <a:ext uri="{FF2B5EF4-FFF2-40B4-BE49-F238E27FC236}">
                <a16:creationId xmlns:a16="http://schemas.microsoft.com/office/drawing/2014/main" id="{ACA6912A-0BF5-B0B3-0472-6134C7F7B4DA}"/>
              </a:ext>
            </a:extLst>
          </p:cNvPr>
          <p:cNvSpPr/>
          <p:nvPr/>
        </p:nvSpPr>
        <p:spPr>
          <a:xfrm>
            <a:off x="324634" y="290997"/>
            <a:ext cx="3431388" cy="57149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72E71AC-DEF5-C61F-5B59-9F97246E3A68}"/>
              </a:ext>
            </a:extLst>
          </p:cNvPr>
          <p:cNvCxnSpPr/>
          <p:nvPr/>
        </p:nvCxnSpPr>
        <p:spPr>
          <a:xfrm>
            <a:off x="685800" y="3276599"/>
            <a:ext cx="27432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a:extLst>
              <a:ext uri="{FF2B5EF4-FFF2-40B4-BE49-F238E27FC236}">
                <a16:creationId xmlns:a16="http://schemas.microsoft.com/office/drawing/2014/main" id="{55927F42-ED76-600B-E950-093E104AAE17}"/>
              </a:ext>
            </a:extLst>
          </p:cNvPr>
          <p:cNvSpPr>
            <a:spLocks noGrp="1"/>
          </p:cNvSpPr>
          <p:nvPr>
            <p:ph type="title"/>
          </p:nvPr>
        </p:nvSpPr>
        <p:spPr>
          <a:xfrm>
            <a:off x="324635" y="261788"/>
            <a:ext cx="3431388" cy="3014811"/>
          </a:xfrm>
        </p:spPr>
        <p:txBody>
          <a:bodyPr vert="horz" lIns="91440" tIns="45720" rIns="91440" bIns="45720" rtlCol="0" anchor="b">
            <a:normAutofit/>
          </a:bodyPr>
          <a:lstStyle/>
          <a:p>
            <a:pPr algn="ctr"/>
            <a:r>
              <a:rPr lang="en-US" dirty="0">
                <a:solidFill>
                  <a:schemeClr val="tx1">
                    <a:lumMod val="85000"/>
                    <a:lumOff val="15000"/>
                  </a:schemeClr>
                </a:solidFill>
              </a:rPr>
              <a:t>Emergency Shelter </a:t>
            </a:r>
            <a:br>
              <a:rPr lang="en-US" dirty="0">
                <a:solidFill>
                  <a:schemeClr val="tx1">
                    <a:lumMod val="85000"/>
                    <a:lumOff val="15000"/>
                  </a:schemeClr>
                </a:solidFill>
              </a:rPr>
            </a:br>
            <a:r>
              <a:rPr lang="en-US" dirty="0">
                <a:solidFill>
                  <a:schemeClr val="tx1">
                    <a:lumMod val="85000"/>
                    <a:lumOff val="15000"/>
                  </a:schemeClr>
                </a:solidFill>
              </a:rPr>
              <a:t>Client File Checklist</a:t>
            </a:r>
          </a:p>
        </p:txBody>
      </p:sp>
    </p:spTree>
    <p:extLst>
      <p:ext uri="{BB962C8B-B14F-4D97-AF65-F5344CB8AC3E}">
        <p14:creationId xmlns:p14="http://schemas.microsoft.com/office/powerpoint/2010/main" val="33390731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A282F-FAB6-DEC3-14E4-4B52F800BA9E}"/>
              </a:ext>
            </a:extLst>
          </p:cNvPr>
          <p:cNvSpPr>
            <a:spLocks noGrp="1"/>
          </p:cNvSpPr>
          <p:nvPr>
            <p:ph type="title"/>
          </p:nvPr>
        </p:nvSpPr>
        <p:spPr>
          <a:xfrm>
            <a:off x="965030" y="963997"/>
            <a:ext cx="3254691" cy="4938361"/>
          </a:xfrm>
        </p:spPr>
        <p:txBody>
          <a:bodyPr anchor="ctr">
            <a:normAutofit/>
          </a:bodyPr>
          <a:lstStyle/>
          <a:p>
            <a:r>
              <a:rPr lang="en-US" sz="4400" dirty="0"/>
              <a:t>1. </a:t>
            </a:r>
            <a:br>
              <a:rPr lang="en-US" sz="4400" dirty="0"/>
            </a:br>
            <a:r>
              <a:rPr lang="en-US" sz="4400" dirty="0"/>
              <a:t>Enrollment into HMIS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51FBA8-0FCD-5A15-AD78-90693DE0ED50}"/>
              </a:ext>
            </a:extLst>
          </p:cNvPr>
          <p:cNvSpPr>
            <a:spLocks noGrp="1"/>
          </p:cNvSpPr>
          <p:nvPr>
            <p:ph idx="1"/>
          </p:nvPr>
        </p:nvSpPr>
        <p:spPr>
          <a:xfrm>
            <a:off x="5134882" y="963507"/>
            <a:ext cx="6135097" cy="4938851"/>
          </a:xfrm>
        </p:spPr>
        <p:txBody>
          <a:bodyPr anchor="ctr">
            <a:normAutofit/>
          </a:bodyPr>
          <a:lstStyle/>
          <a:p>
            <a:r>
              <a:rPr lang="en-US" dirty="0"/>
              <a:t>A HMIS screenshot can be used as documentation in the applicant’s file to show enrollment into HMIS or comparable database</a:t>
            </a:r>
          </a:p>
          <a:p>
            <a:endParaRPr lang="en-US" dirty="0"/>
          </a:p>
          <a:p>
            <a:r>
              <a:rPr lang="en-US" dirty="0"/>
              <a:t>For shelter staff-</a:t>
            </a:r>
          </a:p>
          <a:p>
            <a:pPr lvl="1"/>
            <a:r>
              <a:rPr lang="en-US" sz="2000" dirty="0"/>
              <a:t>Clients cannot receive funding for duplicate services at the same time. </a:t>
            </a:r>
          </a:p>
          <a:p>
            <a:pPr lvl="1"/>
            <a:r>
              <a:rPr lang="en-US" sz="2000" dirty="0"/>
              <a:t>Check HMIS or comparable database to determine if the client is currently receiving assistance from any other federal funding sources</a:t>
            </a:r>
          </a:p>
        </p:txBody>
      </p:sp>
    </p:spTree>
    <p:extLst>
      <p:ext uri="{BB962C8B-B14F-4D97-AF65-F5344CB8AC3E}">
        <p14:creationId xmlns:p14="http://schemas.microsoft.com/office/powerpoint/2010/main" val="288787737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56AB5-7E8E-3CA9-D42B-C00C25E5E894}"/>
              </a:ext>
            </a:extLst>
          </p:cNvPr>
          <p:cNvSpPr>
            <a:spLocks noGrp="1"/>
          </p:cNvSpPr>
          <p:nvPr>
            <p:ph type="title"/>
          </p:nvPr>
        </p:nvSpPr>
        <p:spPr>
          <a:xfrm>
            <a:off x="965030" y="963997"/>
            <a:ext cx="3254691" cy="4938361"/>
          </a:xfrm>
        </p:spPr>
        <p:txBody>
          <a:bodyPr anchor="ctr">
            <a:normAutofit/>
          </a:bodyPr>
          <a:lstStyle/>
          <a:p>
            <a:r>
              <a:rPr lang="en-US" sz="4400" dirty="0"/>
              <a:t>2. </a:t>
            </a:r>
            <a:br>
              <a:rPr lang="en-US" sz="4400" dirty="0"/>
            </a:br>
            <a:r>
              <a:rPr lang="en-US" sz="4400" dirty="0"/>
              <a:t>Centralized Intake Form or Initial Assessment</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4CEBE7-0BBB-40C3-1A18-3B752171A6B4}"/>
              </a:ext>
            </a:extLst>
          </p:cNvPr>
          <p:cNvSpPr>
            <a:spLocks noGrp="1"/>
          </p:cNvSpPr>
          <p:nvPr>
            <p:ph idx="1"/>
          </p:nvPr>
        </p:nvSpPr>
        <p:spPr>
          <a:xfrm>
            <a:off x="5134882" y="685801"/>
            <a:ext cx="6135097" cy="5562600"/>
          </a:xfrm>
        </p:spPr>
        <p:txBody>
          <a:bodyPr anchor="ctr">
            <a:normAutofit/>
          </a:bodyPr>
          <a:lstStyle/>
          <a:p>
            <a:r>
              <a:rPr lang="en-US" sz="1800" dirty="0"/>
              <a:t>Agency must keep documentation evidencing the use of the centralized or coordinated assessment system(s) developed by the Continuum of Care(s) in accordance with the requirements established by HUD</a:t>
            </a:r>
          </a:p>
          <a:p>
            <a:r>
              <a:rPr lang="en-US" sz="1800" dirty="0"/>
              <a:t>The best way to show this would be including the CoC developed coordinated assessment in the client’s ESG file</a:t>
            </a:r>
          </a:p>
          <a:p>
            <a:r>
              <a:rPr lang="en-US" sz="1800" dirty="0"/>
              <a:t>All must be explained or provided to client and client signed off acknowledging they were given this information. </a:t>
            </a:r>
          </a:p>
          <a:p>
            <a:pPr lvl="1"/>
            <a:r>
              <a:rPr lang="en-US" sz="1400" dirty="0"/>
              <a:t>ESG Emergency Shelter Rules</a:t>
            </a:r>
          </a:p>
          <a:p>
            <a:pPr lvl="1"/>
            <a:r>
              <a:rPr lang="en-US" sz="1400" dirty="0"/>
              <a:t>Release of Information &amp; Personal Privacy Protection Policy </a:t>
            </a:r>
          </a:p>
          <a:p>
            <a:pPr lvl="1"/>
            <a:r>
              <a:rPr lang="en-US" sz="1400" dirty="0"/>
              <a:t>Rights to Fair Housing </a:t>
            </a:r>
          </a:p>
          <a:p>
            <a:pPr lvl="1"/>
            <a:r>
              <a:rPr lang="en-US" sz="1400" dirty="0"/>
              <a:t>Termination &amp; Grievance Policy </a:t>
            </a:r>
          </a:p>
          <a:p>
            <a:pPr lvl="1"/>
            <a:r>
              <a:rPr lang="en-US" sz="1400" dirty="0"/>
              <a:t>“Protect Your Family from Lead in Your Home” pamphlet for shelters built before 1978 and housing children under 6 and/or pregnant women</a:t>
            </a:r>
            <a:endParaRPr lang="en-US" sz="1600" dirty="0"/>
          </a:p>
        </p:txBody>
      </p:sp>
    </p:spTree>
    <p:extLst>
      <p:ext uri="{BB962C8B-B14F-4D97-AF65-F5344CB8AC3E}">
        <p14:creationId xmlns:p14="http://schemas.microsoft.com/office/powerpoint/2010/main" val="160311534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38314-C3BE-0BFE-B742-5ABA560E7875}"/>
              </a:ext>
            </a:extLst>
          </p:cNvPr>
          <p:cNvSpPr>
            <a:spLocks noGrp="1"/>
          </p:cNvSpPr>
          <p:nvPr>
            <p:ph type="title"/>
          </p:nvPr>
        </p:nvSpPr>
        <p:spPr>
          <a:xfrm>
            <a:off x="965030" y="963997"/>
            <a:ext cx="3366703" cy="4938361"/>
          </a:xfrm>
        </p:spPr>
        <p:txBody>
          <a:bodyPr anchor="ctr">
            <a:normAutofit/>
          </a:bodyPr>
          <a:lstStyle/>
          <a:p>
            <a:r>
              <a:rPr lang="en-US" sz="4400" dirty="0"/>
              <a:t>3. </a:t>
            </a:r>
            <a:br>
              <a:rPr lang="en-US" sz="4400" dirty="0"/>
            </a:br>
            <a:r>
              <a:rPr lang="en-US" sz="4400" dirty="0"/>
              <a:t>Certifying Homelessness Status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CFE6EA-6DCD-2985-C694-76D7238A5D3C}"/>
              </a:ext>
            </a:extLst>
          </p:cNvPr>
          <p:cNvSpPr>
            <a:spLocks noGrp="1"/>
          </p:cNvSpPr>
          <p:nvPr>
            <p:ph idx="1"/>
          </p:nvPr>
        </p:nvSpPr>
        <p:spPr>
          <a:xfrm>
            <a:off x="5134882" y="963507"/>
            <a:ext cx="6135097" cy="4938851"/>
          </a:xfrm>
        </p:spPr>
        <p:txBody>
          <a:bodyPr anchor="ctr">
            <a:noAutofit/>
          </a:bodyPr>
          <a:lstStyle/>
          <a:p>
            <a:r>
              <a:rPr lang="en-US" sz="1800" dirty="0"/>
              <a:t>Emergency Shelter may rely on self-certification of homelessness from the head of household as the primary method of establishing homelessness status</a:t>
            </a:r>
          </a:p>
          <a:p>
            <a:r>
              <a:rPr lang="en-US" sz="1800" dirty="0"/>
              <a:t>Examples-</a:t>
            </a:r>
          </a:p>
          <a:p>
            <a:pPr lvl="1">
              <a:buFont typeface="Arial" panose="020B0604020202020204" pitchFamily="34" charset="0"/>
              <a:buChar char="•"/>
            </a:pPr>
            <a:r>
              <a:rPr lang="en-US" dirty="0"/>
              <a:t>Self-certification from client that they are homeless</a:t>
            </a:r>
          </a:p>
          <a:p>
            <a:pPr lvl="1">
              <a:buFont typeface="Arial" panose="020B0604020202020204" pitchFamily="34" charset="0"/>
              <a:buChar char="•"/>
            </a:pPr>
            <a:r>
              <a:rPr lang="en-US" dirty="0"/>
              <a:t>HMIS or HMIS Comparable Database screen shot that shows a client already enrolled in a program for persons experiencing homelessness</a:t>
            </a:r>
          </a:p>
          <a:p>
            <a:pPr marL="201168" lvl="1" indent="0">
              <a:buNone/>
            </a:pPr>
            <a:endParaRPr lang="en-US" dirty="0"/>
          </a:p>
          <a:p>
            <a:pPr marL="201168" lvl="1" indent="0">
              <a:buNone/>
            </a:pPr>
            <a:r>
              <a:rPr lang="en-US" dirty="0"/>
              <a:t>Lack of third-party documentation must not prevent an individual or family from being immediately admitted to emergency shelter or receiving services provided by a victim service provider.</a:t>
            </a:r>
          </a:p>
        </p:txBody>
      </p:sp>
    </p:spTree>
    <p:extLst>
      <p:ext uri="{BB962C8B-B14F-4D97-AF65-F5344CB8AC3E}">
        <p14:creationId xmlns:p14="http://schemas.microsoft.com/office/powerpoint/2010/main" val="240879089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27690-0E0D-3045-ED46-B321AE4A92A5}"/>
              </a:ext>
            </a:extLst>
          </p:cNvPr>
          <p:cNvSpPr>
            <a:spLocks noGrp="1"/>
          </p:cNvSpPr>
          <p:nvPr>
            <p:ph type="title"/>
          </p:nvPr>
        </p:nvSpPr>
        <p:spPr>
          <a:xfrm>
            <a:off x="965030" y="963997"/>
            <a:ext cx="3254691" cy="4938361"/>
          </a:xfrm>
        </p:spPr>
        <p:txBody>
          <a:bodyPr anchor="ctr">
            <a:normAutofit/>
          </a:bodyPr>
          <a:lstStyle/>
          <a:p>
            <a:r>
              <a:rPr lang="en-US" sz="4400" dirty="0"/>
              <a:t>4. </a:t>
            </a:r>
            <a:br>
              <a:rPr lang="en-US" sz="4400" dirty="0"/>
            </a:br>
            <a:r>
              <a:rPr lang="en-US" sz="4400" dirty="0"/>
              <a:t>Record of Services Provided</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9AFBD-3229-9640-BE1F-972F7CD3F3AB}"/>
              </a:ext>
            </a:extLst>
          </p:cNvPr>
          <p:cNvSpPr>
            <a:spLocks noGrp="1"/>
          </p:cNvSpPr>
          <p:nvPr>
            <p:ph idx="1"/>
          </p:nvPr>
        </p:nvSpPr>
        <p:spPr>
          <a:xfrm>
            <a:off x="5132266" y="464819"/>
            <a:ext cx="6135097" cy="5928359"/>
          </a:xfrm>
        </p:spPr>
        <p:txBody>
          <a:bodyPr anchor="ctr">
            <a:normAutofit/>
          </a:bodyPr>
          <a:lstStyle/>
          <a:p>
            <a:r>
              <a:rPr lang="en-US" sz="1800" dirty="0"/>
              <a:t>All eligible Emergency Shelter Essential Services provided on an </a:t>
            </a:r>
            <a:r>
              <a:rPr lang="en-US" sz="1800" b="1" dirty="0"/>
              <a:t>individual basis </a:t>
            </a:r>
            <a:r>
              <a:rPr lang="en-US" sz="1800" dirty="0"/>
              <a:t>should be tracked in the client’s file: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Case notes are a recommended option to satisfy this client file requirement.</a:t>
            </a:r>
          </a:p>
          <a:p>
            <a:r>
              <a:rPr lang="en-US" sz="1800" dirty="0"/>
              <a:t>Any financial assistance supporting documentation should also be collected and inserted in the client’s chart as a part of #7 of the Emergency Shelter Client File Checklist.</a:t>
            </a:r>
          </a:p>
        </p:txBody>
      </p:sp>
      <p:pic>
        <p:nvPicPr>
          <p:cNvPr id="5" name="Picture 4">
            <a:extLst>
              <a:ext uri="{FF2B5EF4-FFF2-40B4-BE49-F238E27FC236}">
                <a16:creationId xmlns:a16="http://schemas.microsoft.com/office/drawing/2014/main" id="{82311F67-423A-64D3-9DFA-0BE08AC715DB}"/>
              </a:ext>
            </a:extLst>
          </p:cNvPr>
          <p:cNvPicPr>
            <a:picLocks noChangeAspect="1"/>
          </p:cNvPicPr>
          <p:nvPr/>
        </p:nvPicPr>
        <p:blipFill>
          <a:blip r:embed="rId3"/>
          <a:stretch>
            <a:fillRect/>
          </a:stretch>
        </p:blipFill>
        <p:spPr>
          <a:xfrm>
            <a:off x="5571657" y="1219200"/>
            <a:ext cx="3565387" cy="3013423"/>
          </a:xfrm>
          <a:prstGeom prst="rect">
            <a:avLst/>
          </a:prstGeom>
        </p:spPr>
      </p:pic>
      <p:pic>
        <p:nvPicPr>
          <p:cNvPr id="6" name="Picture 5">
            <a:extLst>
              <a:ext uri="{FF2B5EF4-FFF2-40B4-BE49-F238E27FC236}">
                <a16:creationId xmlns:a16="http://schemas.microsoft.com/office/drawing/2014/main" id="{A60F05A1-902E-6833-90CE-82A946AC5D80}"/>
              </a:ext>
            </a:extLst>
          </p:cNvPr>
          <p:cNvPicPr>
            <a:picLocks noChangeAspect="1"/>
          </p:cNvPicPr>
          <p:nvPr/>
        </p:nvPicPr>
        <p:blipFill>
          <a:blip r:embed="rId4"/>
          <a:stretch>
            <a:fillRect/>
          </a:stretch>
        </p:blipFill>
        <p:spPr>
          <a:xfrm>
            <a:off x="9278275" y="3518085"/>
            <a:ext cx="1161125" cy="714538"/>
          </a:xfrm>
          <a:prstGeom prst="rect">
            <a:avLst/>
          </a:prstGeom>
        </p:spPr>
      </p:pic>
    </p:spTree>
    <p:extLst>
      <p:ext uri="{BB962C8B-B14F-4D97-AF65-F5344CB8AC3E}">
        <p14:creationId xmlns:p14="http://schemas.microsoft.com/office/powerpoint/2010/main" val="10160259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86B7A-128C-8C7A-F84A-5ADBB73D65A3}"/>
              </a:ext>
            </a:extLst>
          </p:cNvPr>
          <p:cNvSpPr>
            <a:spLocks noGrp="1"/>
          </p:cNvSpPr>
          <p:nvPr>
            <p:ph type="title"/>
          </p:nvPr>
        </p:nvSpPr>
        <p:spPr>
          <a:xfrm>
            <a:off x="5181601" y="634946"/>
            <a:ext cx="6368142" cy="1450757"/>
          </a:xfrm>
        </p:spPr>
        <p:txBody>
          <a:bodyPr>
            <a:normAutofit/>
          </a:bodyPr>
          <a:lstStyle/>
          <a:p>
            <a:r>
              <a:rPr lang="en-US"/>
              <a:t>Rights and Obligations Under Federal Law</a:t>
            </a:r>
          </a:p>
        </p:txBody>
      </p:sp>
      <p:pic>
        <p:nvPicPr>
          <p:cNvPr id="5" name="Picture 4" descr="A vintage weighing scales">
            <a:extLst>
              <a:ext uri="{FF2B5EF4-FFF2-40B4-BE49-F238E27FC236}">
                <a16:creationId xmlns:a16="http://schemas.microsoft.com/office/drawing/2014/main" id="{BA730DC1-DF8C-5E60-C946-BCEDDC91D710}"/>
              </a:ext>
            </a:extLst>
          </p:cNvPr>
          <p:cNvPicPr>
            <a:picLocks noChangeAspect="1"/>
          </p:cNvPicPr>
          <p:nvPr/>
        </p:nvPicPr>
        <p:blipFill>
          <a:blip r:embed="rId3"/>
          <a:srcRect r="1" b="1472"/>
          <a:stretch/>
        </p:blipFill>
        <p:spPr>
          <a:xfrm>
            <a:off x="20" y="-12128"/>
            <a:ext cx="4654276" cy="6870127"/>
          </a:xfrm>
          <a:prstGeom prst="rect">
            <a:avLst/>
          </a:prstGeom>
        </p:spPr>
      </p:pic>
      <p:cxnSp>
        <p:nvCxnSpPr>
          <p:cNvPr id="26" name="Straight Connector 2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54C415-01A5-E928-9DA0-04297878582D}"/>
              </a:ext>
            </a:extLst>
          </p:cNvPr>
          <p:cNvSpPr>
            <a:spLocks noGrp="1"/>
          </p:cNvSpPr>
          <p:nvPr>
            <p:ph idx="1"/>
          </p:nvPr>
        </p:nvSpPr>
        <p:spPr>
          <a:xfrm>
            <a:off x="5181601" y="2198914"/>
            <a:ext cx="6368142" cy="3670180"/>
          </a:xfrm>
        </p:spPr>
        <p:txBody>
          <a:bodyPr>
            <a:normAutofit/>
          </a:bodyPr>
          <a:lstStyle/>
          <a:p>
            <a:endParaRPr lang="en-US" dirty="0"/>
          </a:p>
          <a:p>
            <a:pPr>
              <a:buFont typeface="Wingdings" panose="05000000000000000000" pitchFamily="2" charset="2"/>
              <a:buChar char="Ø"/>
            </a:pPr>
            <a:r>
              <a:rPr lang="en-US" sz="2800" dirty="0"/>
              <a:t>The Fair Housing Act</a:t>
            </a:r>
          </a:p>
          <a:p>
            <a:pPr>
              <a:buFont typeface="Wingdings" panose="05000000000000000000" pitchFamily="2" charset="2"/>
              <a:buChar char="Ø"/>
            </a:pPr>
            <a:endParaRPr lang="en-US" dirty="0"/>
          </a:p>
          <a:p>
            <a:pPr>
              <a:buFont typeface="Wingdings" panose="05000000000000000000" pitchFamily="2" charset="2"/>
              <a:buChar char="Ø"/>
            </a:pPr>
            <a:r>
              <a:rPr lang="en-US" sz="2800" dirty="0"/>
              <a:t>Section 504</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American Disabilities Act </a:t>
            </a:r>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66701369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27690-0E0D-3045-ED46-B321AE4A92A5}"/>
              </a:ext>
            </a:extLst>
          </p:cNvPr>
          <p:cNvSpPr>
            <a:spLocks noGrp="1"/>
          </p:cNvSpPr>
          <p:nvPr>
            <p:ph type="title"/>
          </p:nvPr>
        </p:nvSpPr>
        <p:spPr>
          <a:xfrm>
            <a:off x="965030" y="963997"/>
            <a:ext cx="3254691" cy="4938361"/>
          </a:xfrm>
        </p:spPr>
        <p:txBody>
          <a:bodyPr anchor="ctr">
            <a:normAutofit/>
          </a:bodyPr>
          <a:lstStyle/>
          <a:p>
            <a:r>
              <a:rPr lang="en-US" sz="4400" dirty="0"/>
              <a:t>5. </a:t>
            </a:r>
            <a:br>
              <a:rPr lang="en-US" sz="4400" dirty="0"/>
            </a:br>
            <a:r>
              <a:rPr lang="en-US" sz="4400" dirty="0"/>
              <a:t>Referral &amp; Connection</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9AFBD-3229-9640-BE1F-972F7CD3F3AB}"/>
              </a:ext>
            </a:extLst>
          </p:cNvPr>
          <p:cNvSpPr>
            <a:spLocks noGrp="1"/>
          </p:cNvSpPr>
          <p:nvPr>
            <p:ph idx="1"/>
          </p:nvPr>
        </p:nvSpPr>
        <p:spPr>
          <a:xfrm>
            <a:off x="5107822" y="502919"/>
            <a:ext cx="6135097" cy="5852160"/>
          </a:xfrm>
        </p:spPr>
        <p:txBody>
          <a:bodyPr anchor="ctr">
            <a:normAutofit/>
          </a:bodyPr>
          <a:lstStyle/>
          <a:p>
            <a:r>
              <a:rPr lang="en-US" sz="1600" dirty="0"/>
              <a:t>THDA grantees are expected to provide case management to all ESG program participants, including connecting program participants to mainstream and other resources. Grantees should assist each program participant, as needed, to obtain: </a:t>
            </a:r>
          </a:p>
          <a:p>
            <a:pPr marL="342900" indent="-342900">
              <a:buFont typeface="+mj-lt"/>
              <a:buAutoNum type="arabicPeriod"/>
            </a:pPr>
            <a:r>
              <a:rPr lang="en-US" sz="1600" dirty="0"/>
              <a:t>Appropriate supportive services, including assistance in obtaining permanent housing, medical health treatment, mental health treatment, counseling, supervision, and other services essential for achieving independent living; AND </a:t>
            </a:r>
          </a:p>
          <a:p>
            <a:pPr marL="342900" indent="-342900">
              <a:buFont typeface="+mj-lt"/>
              <a:buAutoNum type="arabicPeriod"/>
            </a:pPr>
            <a:r>
              <a:rPr lang="en-US" sz="1600" dirty="0"/>
              <a:t>Other Federal, State, local, and private assistance available to assist the program participant in obtaining housing stability, including: </a:t>
            </a:r>
          </a:p>
          <a:p>
            <a:pPr marL="635508" lvl="1" indent="-342900">
              <a:buFont typeface="+mj-lt"/>
              <a:buAutoNum type="alphaUcPeriod"/>
            </a:pPr>
            <a:r>
              <a:rPr lang="en-US" sz="1400" dirty="0"/>
              <a:t>Medicaid (42 CFR chapter IV, subchapter C) </a:t>
            </a:r>
          </a:p>
          <a:p>
            <a:pPr marL="635508" lvl="1" indent="-342900">
              <a:buFont typeface="+mj-lt"/>
              <a:buAutoNum type="alphaUcPeriod"/>
            </a:pPr>
            <a:r>
              <a:rPr lang="en-US" sz="1400" dirty="0"/>
              <a:t>Supplemental Nutrition Assistance Program (7 CFR parts 271– 283);</a:t>
            </a:r>
          </a:p>
          <a:p>
            <a:pPr marL="635508" lvl="1" indent="-342900">
              <a:buFont typeface="+mj-lt"/>
              <a:buAutoNum type="alphaUcPeriod"/>
            </a:pPr>
            <a:r>
              <a:rPr lang="en-US" sz="1400" dirty="0"/>
              <a:t>Women, Infants and Children (WIC) (7 CFR part 246); </a:t>
            </a:r>
          </a:p>
          <a:p>
            <a:pPr marL="635508" lvl="1" indent="-342900">
              <a:buFont typeface="+mj-lt"/>
              <a:buAutoNum type="alphaUcPeriod"/>
            </a:pPr>
            <a:r>
              <a:rPr lang="en-US" sz="1400" dirty="0"/>
              <a:t>Federal-State Unemployment Insurance Program (20 CFR parts 601– 603, 606, 609, 614–617, 625, 640, 650); </a:t>
            </a:r>
          </a:p>
          <a:p>
            <a:pPr marL="635508" lvl="1" indent="-342900">
              <a:buFont typeface="+mj-lt"/>
              <a:buAutoNum type="alphaUcPeriod"/>
            </a:pPr>
            <a:r>
              <a:rPr lang="en-US" sz="1400" dirty="0"/>
              <a:t>Social Security Disability Insurance (SSDI) (20 CFR part 404); </a:t>
            </a:r>
          </a:p>
          <a:p>
            <a:pPr marL="635508" lvl="1" indent="-342900">
              <a:buFont typeface="+mj-lt"/>
              <a:buAutoNum type="alphaUcPeriod"/>
            </a:pPr>
            <a:r>
              <a:rPr lang="en-US" sz="1400" dirty="0"/>
              <a:t>Supplemental Security Income (SSI) (20 CFR part 416);</a:t>
            </a:r>
          </a:p>
          <a:p>
            <a:pPr marL="635508" lvl="1" indent="-342900">
              <a:buFont typeface="+mj-lt"/>
              <a:buAutoNum type="alphaUcPeriod"/>
            </a:pPr>
            <a:r>
              <a:rPr lang="en-US" sz="1400" dirty="0"/>
              <a:t>Child and Adult Care Food Program (42 U.S.C. 1766(t) (7 CFR part 226)); </a:t>
            </a:r>
          </a:p>
          <a:p>
            <a:pPr marL="635508" lvl="1" indent="-342900">
              <a:buFont typeface="+mj-lt"/>
              <a:buAutoNum type="alphaUcPeriod"/>
            </a:pPr>
            <a:r>
              <a:rPr lang="en-US" sz="1400" dirty="0"/>
              <a:t>Other assistance available under the programs listed in § 576.400(c).</a:t>
            </a:r>
          </a:p>
          <a:p>
            <a:pPr marL="0" indent="0">
              <a:buNone/>
            </a:pPr>
            <a:r>
              <a:rPr lang="en-US" sz="1600" dirty="0">
                <a:hlinkClick r:id="rId2"/>
              </a:rPr>
              <a:t>Referrals &amp; Connections can be tracked using the Referral Tracking Tool found on our website and linked here.</a:t>
            </a:r>
            <a:endParaRPr lang="en-US" sz="1600" dirty="0"/>
          </a:p>
        </p:txBody>
      </p:sp>
    </p:spTree>
    <p:extLst>
      <p:ext uri="{BB962C8B-B14F-4D97-AF65-F5344CB8AC3E}">
        <p14:creationId xmlns:p14="http://schemas.microsoft.com/office/powerpoint/2010/main" val="276241650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27690-0E0D-3045-ED46-B321AE4A92A5}"/>
              </a:ext>
            </a:extLst>
          </p:cNvPr>
          <p:cNvSpPr>
            <a:spLocks noGrp="1"/>
          </p:cNvSpPr>
          <p:nvPr>
            <p:ph type="title"/>
          </p:nvPr>
        </p:nvSpPr>
        <p:spPr>
          <a:xfrm>
            <a:off x="965030" y="963997"/>
            <a:ext cx="3254691" cy="4938361"/>
          </a:xfrm>
        </p:spPr>
        <p:txBody>
          <a:bodyPr anchor="ctr">
            <a:normAutofit/>
          </a:bodyPr>
          <a:lstStyle/>
          <a:p>
            <a:r>
              <a:rPr lang="en-US" sz="4400" dirty="0"/>
              <a:t>6. Termination Procedure</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9AFBD-3229-9640-BE1F-972F7CD3F3AB}"/>
              </a:ext>
            </a:extLst>
          </p:cNvPr>
          <p:cNvSpPr>
            <a:spLocks noGrp="1"/>
          </p:cNvSpPr>
          <p:nvPr>
            <p:ph idx="1"/>
          </p:nvPr>
        </p:nvSpPr>
        <p:spPr>
          <a:xfrm>
            <a:off x="5134882" y="762001"/>
            <a:ext cx="6135097" cy="5410200"/>
          </a:xfrm>
        </p:spPr>
        <p:txBody>
          <a:bodyPr anchor="ctr">
            <a:normAutofit/>
          </a:bodyPr>
          <a:lstStyle/>
          <a:p>
            <a:r>
              <a:rPr lang="en-US" sz="1800" dirty="0"/>
              <a:t>24 CFR 576.402(a) - If a program participant violates program requirements, the agency may terminate the assistance in accordance with a formal process established by the agency that recognizes the rights of individuals affected. The agency must exercise judgment and examine all extenuating circumstances in determining when violations warrant termination so that a program participant's assistance is terminated only in the most severe cases.</a:t>
            </a:r>
          </a:p>
          <a:p>
            <a:r>
              <a:rPr lang="en-US" sz="1800" dirty="0"/>
              <a:t>For ESG Street Outreach and Emergency Shelter, the ESG Interim Rule does not require that any specific criteria cited be included in the termination policy however a policy must be created, consistently followed. </a:t>
            </a:r>
          </a:p>
          <a:p>
            <a:r>
              <a:rPr lang="en-US" sz="1800" dirty="0"/>
              <a:t>Assistance may not be terminated to any recipients based upon these barriers. Examples of this include:</a:t>
            </a:r>
          </a:p>
          <a:p>
            <a:pPr lvl="1"/>
            <a:r>
              <a:rPr lang="en-US" sz="1600" dirty="0"/>
              <a:t>Failure to participate in supportive services and case management activities;</a:t>
            </a:r>
          </a:p>
          <a:p>
            <a:pPr lvl="1"/>
            <a:r>
              <a:rPr lang="en-US" sz="1600" dirty="0"/>
              <a:t>Failure to make progress on a services plan;</a:t>
            </a:r>
          </a:p>
          <a:p>
            <a:pPr lvl="1"/>
            <a:r>
              <a:rPr lang="en-US" sz="1600" dirty="0"/>
              <a:t>Loss of income or failure to improve income;</a:t>
            </a:r>
          </a:p>
          <a:p>
            <a:pPr lvl="1"/>
            <a:r>
              <a:rPr lang="en-US" sz="1600" dirty="0"/>
              <a:t>Being a victim of domestic violence.</a:t>
            </a:r>
          </a:p>
        </p:txBody>
      </p:sp>
    </p:spTree>
    <p:extLst>
      <p:ext uri="{BB962C8B-B14F-4D97-AF65-F5344CB8AC3E}">
        <p14:creationId xmlns:p14="http://schemas.microsoft.com/office/powerpoint/2010/main" val="1908581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27690-0E0D-3045-ED46-B321AE4A92A5}"/>
              </a:ext>
            </a:extLst>
          </p:cNvPr>
          <p:cNvSpPr>
            <a:spLocks noGrp="1"/>
          </p:cNvSpPr>
          <p:nvPr>
            <p:ph type="title"/>
          </p:nvPr>
        </p:nvSpPr>
        <p:spPr>
          <a:xfrm>
            <a:off x="965030" y="963997"/>
            <a:ext cx="3254691" cy="4938361"/>
          </a:xfrm>
        </p:spPr>
        <p:txBody>
          <a:bodyPr anchor="ctr">
            <a:normAutofit/>
          </a:bodyPr>
          <a:lstStyle/>
          <a:p>
            <a:r>
              <a:rPr lang="en-US" sz="4400" dirty="0"/>
              <a:t>7. </a:t>
            </a:r>
            <a:br>
              <a:rPr lang="en-US" sz="4400" dirty="0"/>
            </a:br>
            <a:r>
              <a:rPr lang="en-US" sz="4400" dirty="0"/>
              <a:t>Financial Assistance Tracking</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9AFBD-3229-9640-BE1F-972F7CD3F3AB}"/>
              </a:ext>
            </a:extLst>
          </p:cNvPr>
          <p:cNvSpPr>
            <a:spLocks noGrp="1"/>
          </p:cNvSpPr>
          <p:nvPr>
            <p:ph idx="1"/>
          </p:nvPr>
        </p:nvSpPr>
        <p:spPr>
          <a:xfrm>
            <a:off x="5134882" y="963507"/>
            <a:ext cx="6135097" cy="5284893"/>
          </a:xfrm>
        </p:spPr>
        <p:txBody>
          <a:bodyPr anchor="ctr">
            <a:normAutofit/>
          </a:bodyPr>
          <a:lstStyle/>
          <a:p>
            <a:r>
              <a:rPr lang="en-US" sz="1800" dirty="0"/>
              <a:t>All essential services provided to the client on an individual basis should be tracked in the client’s file </a:t>
            </a:r>
          </a:p>
          <a:p>
            <a:r>
              <a:rPr lang="en-US" sz="1800" dirty="0"/>
              <a:t>Payment documentation </a:t>
            </a:r>
            <a:r>
              <a:rPr lang="en-US" sz="1800" u="sng" dirty="0"/>
              <a:t>and</a:t>
            </a:r>
            <a:r>
              <a:rPr lang="en-US" sz="1800" dirty="0"/>
              <a:t> supporting documentation should be included as necessary:</a:t>
            </a:r>
          </a:p>
          <a:p>
            <a:pPr lvl="1"/>
            <a:r>
              <a:rPr lang="en-US" dirty="0"/>
              <a:t>Payment documentation includes </a:t>
            </a:r>
            <a:r>
              <a:rPr lang="en-US" b="1" dirty="0"/>
              <a:t>invoices </a:t>
            </a:r>
            <a:r>
              <a:rPr lang="en-US" b="1" i="1" u="sng" dirty="0"/>
              <a:t>and</a:t>
            </a:r>
            <a:r>
              <a:rPr lang="en-US" b="1" dirty="0"/>
              <a:t> proof of payments </a:t>
            </a:r>
            <a:r>
              <a:rPr lang="en-US" dirty="0"/>
              <a:t>for all services and/or hotel costs provided to the participant. Minimum required would be a receipt. If a check was used, include the copy of the check. </a:t>
            </a:r>
          </a:p>
          <a:p>
            <a:pPr lvl="1"/>
            <a:r>
              <a:rPr lang="en-US" dirty="0"/>
              <a:t>Supporting documentation may include examples: documentation that lawyers used are licensed and in good standing with the bar association. </a:t>
            </a:r>
          </a:p>
          <a:p>
            <a:r>
              <a:rPr lang="en-US" sz="1800" dirty="0">
                <a:hlinkClick r:id="rId3"/>
              </a:rPr>
              <a:t>Optional </a:t>
            </a:r>
            <a:r>
              <a:rPr lang="en-US" sz="1800" i="1" dirty="0">
                <a:hlinkClick r:id="rId3"/>
              </a:rPr>
              <a:t>Financial Assistance Tracking Form </a:t>
            </a:r>
            <a:r>
              <a:rPr lang="en-US" sz="1800" dirty="0">
                <a:hlinkClick r:id="rId3"/>
              </a:rPr>
              <a:t>can be found on our website and linked here. </a:t>
            </a:r>
            <a:endParaRPr lang="en-US" sz="1800" dirty="0"/>
          </a:p>
        </p:txBody>
      </p:sp>
    </p:spTree>
    <p:extLst>
      <p:ext uri="{BB962C8B-B14F-4D97-AF65-F5344CB8AC3E}">
        <p14:creationId xmlns:p14="http://schemas.microsoft.com/office/powerpoint/2010/main" val="17203745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06D2-17D5-BB9E-7005-57C12AFE8223}"/>
              </a:ext>
            </a:extLst>
          </p:cNvPr>
          <p:cNvSpPr>
            <a:spLocks noGrp="1"/>
          </p:cNvSpPr>
          <p:nvPr>
            <p:ph type="title"/>
          </p:nvPr>
        </p:nvSpPr>
        <p:spPr/>
        <p:txBody>
          <a:bodyPr/>
          <a:lstStyle/>
          <a:p>
            <a:r>
              <a:rPr lang="en-US" dirty="0"/>
              <a:t>What are ESG Written Standards? </a:t>
            </a:r>
          </a:p>
        </p:txBody>
      </p:sp>
      <p:sp>
        <p:nvSpPr>
          <p:cNvPr id="3" name="Content Placeholder 2">
            <a:extLst>
              <a:ext uri="{FF2B5EF4-FFF2-40B4-BE49-F238E27FC236}">
                <a16:creationId xmlns:a16="http://schemas.microsoft.com/office/drawing/2014/main" id="{6852343B-ED7A-1A5E-96EC-2AA222297571}"/>
              </a:ext>
            </a:extLst>
          </p:cNvPr>
          <p:cNvSpPr>
            <a:spLocks noGrp="1"/>
          </p:cNvSpPr>
          <p:nvPr>
            <p:ph idx="1"/>
          </p:nvPr>
        </p:nvSpPr>
        <p:spPr>
          <a:xfrm>
            <a:off x="1097280" y="1845734"/>
            <a:ext cx="10058400" cy="4326466"/>
          </a:xfrm>
        </p:spPr>
        <p:txBody>
          <a:bodyPr>
            <a:normAutofit lnSpcReduction="10000"/>
          </a:bodyPr>
          <a:lstStyle/>
          <a:p>
            <a:pPr>
              <a:buFont typeface="Arial" panose="020B0604020202020204" pitchFamily="34" charset="0"/>
              <a:buChar char="•"/>
            </a:pPr>
            <a:r>
              <a:rPr lang="en-US" dirty="0"/>
              <a:t>Standard Policies and Procedures for your ESG program, must also align with CoC Written Standards </a:t>
            </a:r>
          </a:p>
          <a:p>
            <a:pPr>
              <a:buFont typeface="Arial" panose="020B0604020202020204" pitchFamily="34" charset="0"/>
              <a:buChar char="•"/>
            </a:pPr>
            <a:r>
              <a:rPr lang="en-US" dirty="0"/>
              <a:t>Each ESG program component has differing minimum standards that need to be included</a:t>
            </a:r>
          </a:p>
          <a:p>
            <a:pPr>
              <a:buFont typeface="Arial" panose="020B0604020202020204" pitchFamily="34" charset="0"/>
              <a:buChar char="•"/>
            </a:pPr>
            <a:r>
              <a:rPr lang="en-US" dirty="0"/>
              <a:t>The </a:t>
            </a:r>
            <a:r>
              <a:rPr lang="en-US" i="1" dirty="0"/>
              <a:t>ESG Written Standards Checklist </a:t>
            </a:r>
            <a:r>
              <a:rPr lang="en-US" dirty="0"/>
              <a:t>outlines each requirement per program component</a:t>
            </a:r>
          </a:p>
          <a:p>
            <a:pPr>
              <a:buFont typeface="Arial" panose="020B0604020202020204" pitchFamily="34" charset="0"/>
              <a:buChar char="•"/>
            </a:pPr>
            <a:r>
              <a:rPr lang="en-US" dirty="0"/>
              <a:t>Must be followed consistently throughout the grant year and with each client that you serve</a:t>
            </a:r>
          </a:p>
          <a:p>
            <a:pPr>
              <a:buFont typeface="Arial" panose="020B0604020202020204" pitchFamily="34" charset="0"/>
              <a:buChar char="•"/>
            </a:pPr>
            <a:r>
              <a:rPr lang="en-US" dirty="0"/>
              <a:t>ESG Written Standards are required to be sent in with each agency’s ESG application and are reviewed by THDA – changes may be necessary</a:t>
            </a:r>
          </a:p>
          <a:p>
            <a:pPr>
              <a:buFont typeface="Arial" panose="020B0604020202020204" pitchFamily="34" charset="0"/>
              <a:buChar char="•"/>
            </a:pPr>
            <a:r>
              <a:rPr lang="en-US" dirty="0"/>
              <a:t>Any changes made to your Policies and Procedures must have Board approval and a Board Resolution of those approved Policies and Procedures must be documented</a:t>
            </a:r>
          </a:p>
          <a:p>
            <a:pPr>
              <a:buFont typeface="Arial" panose="020B0604020202020204" pitchFamily="34" charset="0"/>
              <a:buChar char="•"/>
            </a:pPr>
            <a:r>
              <a:rPr lang="en-US" dirty="0"/>
              <a:t>When drafting ESG written standards that meet minimum requirements consult your CoC Lead to ensure Written Standards align and do not hesitate to reach out to our team for additional assistance</a:t>
            </a:r>
          </a:p>
        </p:txBody>
      </p:sp>
    </p:spTree>
    <p:extLst>
      <p:ext uri="{BB962C8B-B14F-4D97-AF65-F5344CB8AC3E}">
        <p14:creationId xmlns:p14="http://schemas.microsoft.com/office/powerpoint/2010/main" val="64738477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F707-1783-FE42-34E6-945A72E3AB89}"/>
              </a:ext>
            </a:extLst>
          </p:cNvPr>
          <p:cNvSpPr>
            <a:spLocks noGrp="1"/>
          </p:cNvSpPr>
          <p:nvPr>
            <p:ph type="title"/>
          </p:nvPr>
        </p:nvSpPr>
        <p:spPr/>
        <p:txBody>
          <a:bodyPr/>
          <a:lstStyle/>
          <a:p>
            <a:r>
              <a:rPr lang="en-US" dirty="0"/>
              <a:t>Written Standards for Emergency Shelter</a:t>
            </a:r>
          </a:p>
        </p:txBody>
      </p:sp>
      <p:graphicFrame>
        <p:nvGraphicFramePr>
          <p:cNvPr id="4" name="Content Placeholder 5">
            <a:extLst>
              <a:ext uri="{FF2B5EF4-FFF2-40B4-BE49-F238E27FC236}">
                <a16:creationId xmlns:a16="http://schemas.microsoft.com/office/drawing/2014/main" id="{38BB33A9-90D1-F499-14C9-49D4053992ED}"/>
              </a:ext>
            </a:extLst>
          </p:cNvPr>
          <p:cNvGraphicFramePr>
            <a:graphicFrameLocks/>
          </p:cNvGraphicFramePr>
          <p:nvPr>
            <p:extLst>
              <p:ext uri="{D42A27DB-BD31-4B8C-83A1-F6EECF244321}">
                <p14:modId xmlns:p14="http://schemas.microsoft.com/office/powerpoint/2010/main" val="3458580021"/>
              </p:ext>
            </p:extLst>
          </p:nvPr>
        </p:nvGraphicFramePr>
        <p:xfrm>
          <a:off x="297180" y="1981200"/>
          <a:ext cx="11658600"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A452F70E-8B11-79FD-8CBD-677EC7883F33}"/>
              </a:ext>
            </a:extLst>
          </p:cNvPr>
          <p:cNvSpPr>
            <a:spLocks noGrp="1"/>
          </p:cNvSpPr>
          <p:nvPr>
            <p:ph idx="1"/>
          </p:nvPr>
        </p:nvSpPr>
        <p:spPr>
          <a:xfrm>
            <a:off x="6400800" y="5638800"/>
            <a:ext cx="5554980" cy="609602"/>
          </a:xfrm>
        </p:spPr>
        <p:txBody>
          <a:bodyPr>
            <a:normAutofit fontScale="92500" lnSpcReduction="10000"/>
          </a:bodyPr>
          <a:lstStyle/>
          <a:p>
            <a:pPr algn="r"/>
            <a:r>
              <a:rPr lang="en-US" dirty="0">
                <a:solidFill>
                  <a:schemeClr val="tx2"/>
                </a:solidFill>
                <a:latin typeface="+mn-lt"/>
              </a:rPr>
              <a:t>**Refer to </a:t>
            </a:r>
            <a:r>
              <a:rPr lang="en-US" b="1" dirty="0">
                <a:solidFill>
                  <a:schemeClr val="accent6"/>
                </a:solidFill>
                <a:latin typeface="+mn-lt"/>
                <a:hlinkClick r:id="rId7">
                  <a:extLst>
                    <a:ext uri="{A12FA001-AC4F-418D-AE19-62706E023703}">
                      <ahyp:hlinkClr xmlns:ahyp="http://schemas.microsoft.com/office/drawing/2018/hyperlinkcolor" val="tx"/>
                    </a:ext>
                  </a:extLst>
                </a:hlinkClick>
              </a:rPr>
              <a:t>ESG Written Standards Checklist</a:t>
            </a:r>
            <a:r>
              <a:rPr lang="en-US" b="1" dirty="0">
                <a:solidFill>
                  <a:schemeClr val="accent6"/>
                </a:solidFill>
                <a:latin typeface="+mn-lt"/>
              </a:rPr>
              <a:t> </a:t>
            </a:r>
            <a:r>
              <a:rPr lang="en-US" dirty="0">
                <a:solidFill>
                  <a:schemeClr val="tx2"/>
                </a:solidFill>
                <a:latin typeface="+mn-lt"/>
              </a:rPr>
              <a:t>for more detail each of these Written Standard requirements. </a:t>
            </a:r>
          </a:p>
          <a:p>
            <a:pPr algn="r"/>
            <a:endParaRPr lang="en-US" dirty="0"/>
          </a:p>
        </p:txBody>
      </p:sp>
    </p:spTree>
    <p:extLst>
      <p:ext uri="{BB962C8B-B14F-4D97-AF65-F5344CB8AC3E}">
        <p14:creationId xmlns:p14="http://schemas.microsoft.com/office/powerpoint/2010/main" val="54360382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52C9A9-78D9-1E28-4DB5-036830260236}"/>
              </a:ext>
            </a:extLst>
          </p:cNvPr>
          <p:cNvSpPr txBox="1"/>
          <p:nvPr/>
        </p:nvSpPr>
        <p:spPr>
          <a:xfrm>
            <a:off x="3047320" y="1751618"/>
            <a:ext cx="6094638" cy="33547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solidFill>
                <a:effectLst/>
                <a:uLnTx/>
                <a:uFillTx/>
                <a:latin typeface="Century Gothic" panose="020B0502020202020204" pitchFamily="34" charset="0"/>
                <a:ea typeface="+mn-ea"/>
                <a:cs typeface="+mn-cs"/>
              </a:rPr>
              <a:t>Julie Ridenour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highlight>
                <a:srgbClr val="507998"/>
              </a:highligh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highlight>
                <a:srgbClr val="507998"/>
              </a:highligh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highlight>
                  <a:srgbClr val="507998"/>
                </a:highlight>
                <a:uLnTx/>
                <a:uFillTx/>
                <a:latin typeface="Century Gothic" panose="020B0502020202020204" pitchFamily="34" charset="0"/>
                <a:ea typeface="+mn-ea"/>
                <a:cs typeface="+mn-cs"/>
              </a:rPr>
              <a:t>SENIOR HOUSING PROGRAMS COMPLIANCE COORDINATOR</a:t>
            </a:r>
            <a:endParaRPr kumimoji="0" lang="en-US" sz="2000" b="1" i="0" u="none" strike="noStrike" kern="1200" cap="none" spc="0" normalizeH="0" baseline="0" noProof="0" dirty="0">
              <a:ln>
                <a:noFill/>
              </a:ln>
              <a:solidFill>
                <a:srgbClr val="A02323"/>
              </a:solidFill>
              <a:effectLst/>
              <a:highlight>
                <a:srgbClr val="507998"/>
              </a:highligh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333474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FA97-C6A3-C946-42B1-8C9A5DA9CE87}"/>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000" b="1" u="none" strike="noStrike" kern="1200" cap="none" spc="0" normalizeH="0" baseline="0" noProof="0" dirty="0">
                <a:ln>
                  <a:noFill/>
                </a:ln>
                <a:solidFill>
                  <a:schemeClr val="accent2"/>
                </a:solidFill>
                <a:effectLst/>
                <a:uLnTx/>
                <a:uFillTx/>
                <a:latin typeface="+mn-lt"/>
                <a:ea typeface="+mn-ea"/>
                <a:cs typeface="+mn-cs"/>
              </a:rPr>
              <a:t>EMERGENCY SHELTER</a:t>
            </a:r>
            <a:br>
              <a:rPr kumimoji="0" lang="en-US" sz="4000" b="1" u="none" strike="noStrike" kern="1200" cap="none" spc="0" normalizeH="0" baseline="0" noProof="0" dirty="0">
                <a:ln>
                  <a:noFill/>
                </a:ln>
                <a:solidFill>
                  <a:schemeClr val="accent2"/>
                </a:solidFill>
                <a:effectLst/>
                <a:uLnTx/>
                <a:uFillTx/>
                <a:latin typeface="+mn-lt"/>
                <a:ea typeface="+mn-ea"/>
                <a:cs typeface="+mn-cs"/>
              </a:rPr>
            </a:br>
            <a:r>
              <a:rPr kumimoji="0" lang="en-US" sz="4000" b="1" u="none" strike="noStrike" kern="1200" cap="none" spc="0" normalizeH="0" baseline="0" noProof="0" dirty="0">
                <a:ln>
                  <a:noFill/>
                </a:ln>
                <a:solidFill>
                  <a:schemeClr val="accent2"/>
                </a:solidFill>
                <a:effectLst/>
                <a:uLnTx/>
                <a:uFillTx/>
                <a:latin typeface="+mn-lt"/>
                <a:ea typeface="+mn-ea"/>
                <a:cs typeface="+mn-cs"/>
              </a:rPr>
              <a:t>OBSERVED FINDINGS &amp; CONCERNS</a:t>
            </a:r>
            <a:endParaRPr lang="en-US" b="1" dirty="0">
              <a:solidFill>
                <a:schemeClr val="accent2"/>
              </a:solidFill>
              <a:latin typeface="+mn-lt"/>
            </a:endParaRPr>
          </a:p>
        </p:txBody>
      </p:sp>
      <p:graphicFrame>
        <p:nvGraphicFramePr>
          <p:cNvPr id="5" name="Content Placeholder 2">
            <a:extLst>
              <a:ext uri="{FF2B5EF4-FFF2-40B4-BE49-F238E27FC236}">
                <a16:creationId xmlns:a16="http://schemas.microsoft.com/office/drawing/2014/main" id="{FA1CCEC0-F6D6-20FA-5248-F5D659619584}"/>
              </a:ext>
            </a:extLst>
          </p:cNvPr>
          <p:cNvGraphicFramePr>
            <a:graphicFrameLocks noGrp="1"/>
          </p:cNvGraphicFramePr>
          <p:nvPr>
            <p:ph idx="1"/>
            <p:extLst>
              <p:ext uri="{D42A27DB-BD31-4B8C-83A1-F6EECF244321}">
                <p14:modId xmlns:p14="http://schemas.microsoft.com/office/powerpoint/2010/main" val="278216542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49539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54796-15CA-9FD8-B168-7648979F819B}"/>
              </a:ext>
            </a:extLst>
          </p:cNvPr>
          <p:cNvSpPr>
            <a:spLocks noGrp="1"/>
          </p:cNvSpPr>
          <p:nvPr>
            <p:ph type="title"/>
          </p:nvPr>
        </p:nvSpPr>
        <p:spPr>
          <a:xfrm>
            <a:off x="4974771" y="634946"/>
            <a:ext cx="6574972" cy="1450757"/>
          </a:xfrm>
        </p:spPr>
        <p:txBody>
          <a:bodyPr>
            <a:normAutofit/>
          </a:bodyPr>
          <a:lstStyle/>
          <a:p>
            <a:pPr marL="117475" marR="0" lvl="0" indent="0" defTabSz="914400" rtl="0" eaLnBrk="1" fontAlgn="auto" latinLnBrk="0" hangingPunct="1">
              <a:spcBef>
                <a:spcPts val="0"/>
              </a:spcBef>
              <a:spcAft>
                <a:spcPts val="0"/>
              </a:spcAft>
              <a:tabLst/>
              <a:defRPr/>
            </a:pPr>
            <a:r>
              <a:rPr kumimoji="0" lang="en-US" sz="3000" b="0" i="0" u="none" strike="noStrike" kern="1200" cap="none" spc="0" normalizeH="0" baseline="0" noProof="0" dirty="0">
                <a:ln>
                  <a:noFill/>
                </a:ln>
                <a:solidFill>
                  <a:schemeClr val="accent2"/>
                </a:solidFill>
                <a:effectLst/>
                <a:uLnTx/>
                <a:uFillTx/>
                <a:ea typeface="+mn-ea"/>
                <a:cs typeface="+mn-cs"/>
              </a:rPr>
              <a:t>DOCUMENTATION THAT HOMELESSNESS </a:t>
            </a:r>
            <a:br>
              <a:rPr kumimoji="0" lang="en-US" sz="3000" b="0" i="0" u="none" strike="noStrike" kern="1200" cap="none" spc="0" normalizeH="0" baseline="0" noProof="0" dirty="0">
                <a:ln>
                  <a:noFill/>
                </a:ln>
                <a:solidFill>
                  <a:schemeClr val="accent2"/>
                </a:solidFill>
                <a:effectLst/>
                <a:uLnTx/>
                <a:uFillTx/>
                <a:ea typeface="+mn-ea"/>
                <a:cs typeface="+mn-cs"/>
              </a:rPr>
            </a:br>
            <a:r>
              <a:rPr kumimoji="0" lang="en-US" sz="3000" b="0" i="0" u="none" strike="noStrike" kern="1200" cap="none" spc="0" normalizeH="0" baseline="0" noProof="0" dirty="0">
                <a:ln>
                  <a:noFill/>
                </a:ln>
                <a:solidFill>
                  <a:schemeClr val="accent2"/>
                </a:solidFill>
                <a:effectLst/>
                <a:uLnTx/>
                <a:uFillTx/>
                <a:ea typeface="+mn-ea"/>
                <a:cs typeface="+mn-cs"/>
              </a:rPr>
              <a:t>VERIFICATION PRIORITIES WERE USED</a:t>
            </a:r>
            <a:endParaRPr lang="en-US" sz="3000" dirty="0">
              <a:solidFill>
                <a:schemeClr val="accent2"/>
              </a:solidFill>
            </a:endParaRPr>
          </a:p>
        </p:txBody>
      </p:sp>
      <p:pic>
        <p:nvPicPr>
          <p:cNvPr id="7" name="Graphic 6" descr="Check List">
            <a:extLst>
              <a:ext uri="{FF2B5EF4-FFF2-40B4-BE49-F238E27FC236}">
                <a16:creationId xmlns:a16="http://schemas.microsoft.com/office/drawing/2014/main" id="{34DD6D82-F4DB-CED7-9509-70F4597017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296626"/>
            <a:ext cx="4001315" cy="4001315"/>
          </a:xfrm>
          <a:prstGeom prst="rect">
            <a:avLst/>
          </a:prstGeom>
        </p:spPr>
      </p:pic>
      <p:cxnSp>
        <p:nvCxnSpPr>
          <p:cNvPr id="17" name="Straight Connector 1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605889-59B5-BFF5-6B3F-15232F8C785F}"/>
              </a:ext>
            </a:extLst>
          </p:cNvPr>
          <p:cNvSpPr>
            <a:spLocks noGrp="1"/>
          </p:cNvSpPr>
          <p:nvPr>
            <p:ph idx="1"/>
          </p:nvPr>
        </p:nvSpPr>
        <p:spPr>
          <a:xfrm>
            <a:off x="4974769" y="2198914"/>
            <a:ext cx="6574973" cy="3670180"/>
          </a:xfrm>
        </p:spPr>
        <p:txBody>
          <a:bodyPr>
            <a:normAutofit/>
          </a:bodyPr>
          <a:lstStyle/>
          <a:p>
            <a:pPr marL="117475" marR="0" lvl="1" indent="0" defTabSz="914400" rtl="0" eaLnBrk="1" fontAlgn="auto" latinLnBrk="0" hangingPunct="1">
              <a:spcBef>
                <a:spcPts val="0"/>
              </a:spcBef>
              <a:spcAft>
                <a:spcPts val="0"/>
              </a:spcAft>
              <a:buClrTx/>
              <a:buSzTx/>
              <a:buFontTx/>
              <a:buNone/>
              <a:tabLst/>
              <a:defRPr/>
            </a:pPr>
            <a:r>
              <a:rPr kumimoji="0" lang="en-US" sz="1700" b="0" i="0" u="none" strike="noStrike" kern="1200" cap="none" spc="0" normalizeH="0" baseline="0" noProof="0" dirty="0">
                <a:ln>
                  <a:noFill/>
                </a:ln>
                <a:solidFill>
                  <a:schemeClr val="accent1"/>
                </a:solidFill>
                <a:effectLst/>
                <a:uLnTx/>
                <a:uFillTx/>
                <a:ea typeface="+mn-ea"/>
                <a:cs typeface="+mn-cs"/>
                <a:hlinkClick r:id="rId4">
                  <a:extLst>
                    <a:ext uri="{A12FA001-AC4F-418D-AE19-62706E023703}">
                      <ahyp:hlinkClr xmlns:ahyp="http://schemas.microsoft.com/office/drawing/2018/hyperlinkcolor" val="tx"/>
                    </a:ext>
                  </a:extLst>
                </a:hlinkClick>
              </a:rPr>
              <a:t>24 CFR 576.500(b)</a:t>
            </a:r>
            <a:endParaRPr kumimoji="0" lang="en-US" sz="1700" b="0" i="0" u="none" strike="noStrike" kern="1200" cap="none" spc="0" normalizeH="0" baseline="0" noProof="0" dirty="0">
              <a:ln>
                <a:noFill/>
              </a:ln>
              <a:solidFill>
                <a:schemeClr val="accent1"/>
              </a:solidFill>
              <a:effectLst/>
              <a:uLnTx/>
              <a:uFillTx/>
              <a:ea typeface="+mn-ea"/>
              <a:cs typeface="+mn-cs"/>
            </a:endParaRPr>
          </a:p>
          <a:p>
            <a:pPr marL="117475" marR="0" lvl="1" indent="0" defTabSz="914400" rtl="0" eaLnBrk="1" fontAlgn="auto" latinLnBrk="0" hangingPunct="1">
              <a:spcBef>
                <a:spcPts val="0"/>
              </a:spcBef>
              <a:spcAft>
                <a:spcPts val="0"/>
              </a:spcAft>
              <a:buClrTx/>
              <a:buSzTx/>
              <a:buFontTx/>
              <a:buNone/>
              <a:tabLst/>
              <a:defRPr/>
            </a:pPr>
            <a:endParaRPr kumimoji="0" lang="en-US" sz="1700" b="0" i="0" u="none" strike="noStrike" kern="1200" cap="none" spc="0" normalizeH="0" baseline="0" noProof="0" dirty="0">
              <a:ln>
                <a:noFill/>
              </a:ln>
              <a:solidFill>
                <a:schemeClr val="accent1"/>
              </a:solidFill>
              <a:effectLst/>
              <a:uLnTx/>
              <a:uFillTx/>
            </a:endParaRPr>
          </a:p>
          <a:p>
            <a:pPr marL="117475" marR="0" lvl="1" indent="0" defTabSz="914400" rtl="0" eaLnBrk="1" fontAlgn="auto" latinLnBrk="0" hangingPunct="1">
              <a:spcBef>
                <a:spcPts val="0"/>
              </a:spcBef>
              <a:spcAft>
                <a:spcPts val="0"/>
              </a:spcAft>
              <a:buClrTx/>
              <a:buSzTx/>
              <a:buFontTx/>
              <a:buNone/>
              <a:tabLst/>
              <a:defRPr/>
            </a:pPr>
            <a:r>
              <a:rPr kumimoji="0" lang="en-US" sz="1700" b="1" i="1" u="none" strike="noStrike" kern="1200" cap="none" spc="0" normalizeH="0" baseline="0" noProof="0" dirty="0">
                <a:ln>
                  <a:noFill/>
                </a:ln>
                <a:solidFill>
                  <a:schemeClr val="accent1"/>
                </a:solidFill>
                <a:effectLst/>
                <a:uLnTx/>
                <a:uFillTx/>
              </a:rPr>
              <a:t>Homeless status.</a:t>
            </a:r>
            <a:r>
              <a:rPr kumimoji="0" lang="en-US" sz="1700" b="0" i="0" u="none" strike="noStrike" kern="1200" cap="none" spc="0" normalizeH="0" baseline="0" noProof="0" dirty="0">
                <a:ln>
                  <a:noFill/>
                </a:ln>
                <a:solidFill>
                  <a:schemeClr val="accent1"/>
                </a:solidFill>
                <a:effectLst/>
                <a:uLnTx/>
                <a:uFillTx/>
              </a:rPr>
              <a:t> The recipient must maintain and follow written intake procedures to ensure compliance with the homeless definition in </a:t>
            </a:r>
            <a:r>
              <a:rPr kumimoji="0" lang="en-US" sz="1700" b="0" i="0" u="none" strike="noStrike" kern="1200" cap="none" spc="0" normalizeH="0" baseline="0" noProof="0" dirty="0">
                <a:ln>
                  <a:noFill/>
                </a:ln>
                <a:solidFill>
                  <a:schemeClr val="accent1"/>
                </a:solidFill>
                <a:effectLst/>
                <a:uLnTx/>
                <a:uFillTx/>
                <a:hlinkClick r:id="rId5">
                  <a:extLst>
                    <a:ext uri="{A12FA001-AC4F-418D-AE19-62706E023703}">
                      <ahyp:hlinkClr xmlns:ahyp="http://schemas.microsoft.com/office/drawing/2018/hyperlinkcolor" val="tx"/>
                    </a:ext>
                  </a:extLst>
                </a:hlinkClick>
              </a:rPr>
              <a:t>§ 576.2</a:t>
            </a:r>
            <a:r>
              <a:rPr kumimoji="0" lang="en-US" sz="1700" b="0" i="0" u="none" strike="noStrike" kern="1200" cap="none" spc="0" normalizeH="0" baseline="0" noProof="0" dirty="0">
                <a:ln>
                  <a:noFill/>
                </a:ln>
                <a:solidFill>
                  <a:schemeClr val="accent1"/>
                </a:solidFill>
                <a:effectLst/>
                <a:uLnTx/>
                <a:uFillTx/>
              </a:rPr>
              <a:t>. </a:t>
            </a:r>
          </a:p>
          <a:p>
            <a:pPr marL="117475" marR="0" lvl="1" indent="0" defTabSz="914400" rtl="0" eaLnBrk="1" fontAlgn="auto" latinLnBrk="0" hangingPunct="1">
              <a:spcBef>
                <a:spcPts val="0"/>
              </a:spcBef>
              <a:spcAft>
                <a:spcPts val="0"/>
              </a:spcAft>
              <a:buClrTx/>
              <a:buSzTx/>
              <a:buFontTx/>
              <a:buNone/>
              <a:tabLst/>
              <a:defRPr/>
            </a:pPr>
            <a:r>
              <a:rPr kumimoji="0" lang="en-US" sz="1700" b="0" i="0" u="none" strike="noStrike" kern="1200" cap="none" spc="0" normalizeH="0" baseline="0" noProof="0" dirty="0">
                <a:ln>
                  <a:noFill/>
                </a:ln>
                <a:solidFill>
                  <a:schemeClr val="accent1"/>
                </a:solidFill>
                <a:effectLst/>
                <a:uLnTx/>
                <a:uFillTx/>
              </a:rPr>
              <a:t>The procedures must require documentation at intake of the evidence relied upon to establish and verify homeless status.</a:t>
            </a:r>
          </a:p>
          <a:p>
            <a:pPr marL="91440" marR="0" lvl="0" indent="-91440" defTabSz="914400" rtl="0" eaLnBrk="1" fontAlgn="auto" latinLnBrk="0" hangingPunct="1">
              <a:spcBef>
                <a:spcPts val="1200"/>
              </a:spcBef>
              <a:spcAft>
                <a:spcPts val="200"/>
              </a:spcAft>
              <a:buClr>
                <a:srgbClr val="9F2122"/>
              </a:buClr>
              <a:buSzPct val="100000"/>
              <a:buFont typeface="Calibri" panose="020F0502020204030204" pitchFamily="34" charset="0"/>
              <a:buChar char=" "/>
              <a:tabLst/>
              <a:defRPr/>
            </a:pPr>
            <a:r>
              <a:rPr kumimoji="0" lang="en-US" sz="1700" b="0" i="0" u="none" strike="noStrike" kern="1200" cap="none" spc="0" normalizeH="0" baseline="0" noProof="0" dirty="0">
                <a:ln>
                  <a:noFill/>
                </a:ln>
                <a:solidFill>
                  <a:schemeClr val="accent1"/>
                </a:solidFill>
                <a:effectLst/>
                <a:uLnTx/>
                <a:uFillTx/>
              </a:rPr>
              <a:t>Emergency Shelter may rely on certification of homelessness category from the head of household as the primary method of establishing homelessness status.</a:t>
            </a:r>
          </a:p>
          <a:p>
            <a:pPr marL="91440" marR="0" lvl="0" indent="-91440" defTabSz="914400" rtl="0" eaLnBrk="1" fontAlgn="auto" latinLnBrk="0" hangingPunct="1">
              <a:spcBef>
                <a:spcPts val="1200"/>
              </a:spcBef>
              <a:spcAft>
                <a:spcPts val="200"/>
              </a:spcAft>
              <a:buClr>
                <a:srgbClr val="9F2122"/>
              </a:buClr>
              <a:buSzPct val="100000"/>
              <a:buFont typeface="Calibri" panose="020F0502020204030204" pitchFamily="34" charset="0"/>
              <a:buChar char=" "/>
              <a:tabLst/>
              <a:defRPr/>
            </a:pPr>
            <a:r>
              <a:rPr kumimoji="0" lang="en-US" sz="1700" b="0" i="0" u="none" strike="noStrike" kern="1200" cap="none" spc="0" normalizeH="0" baseline="0" noProof="0" dirty="0">
                <a:ln>
                  <a:noFill/>
                </a:ln>
                <a:solidFill>
                  <a:schemeClr val="accent1"/>
                </a:solidFill>
                <a:effectLst/>
                <a:uLnTx/>
                <a:uFillTx/>
              </a:rPr>
              <a:t>Lack of third-party documentation must not prevent an individual or family from being immediately admitted to emergency shelter or receiving services provided by a victim service provider.</a:t>
            </a:r>
          </a:p>
          <a:p>
            <a:pPr marL="91440" marR="0" lvl="0" indent="-91440" defTabSz="914400" rtl="0" eaLnBrk="1" fontAlgn="auto" latinLnBrk="0" hangingPunct="1">
              <a:spcBef>
                <a:spcPts val="1200"/>
              </a:spcBef>
              <a:spcAft>
                <a:spcPts val="200"/>
              </a:spcAft>
              <a:buClr>
                <a:srgbClr val="9F2122"/>
              </a:buClr>
              <a:buSzPct val="100000"/>
              <a:buFont typeface="Calibri" panose="020F0502020204030204" pitchFamily="34" charset="0"/>
              <a:buChar char=" "/>
              <a:tabLst/>
              <a:defRPr/>
            </a:pPr>
            <a:endParaRPr kumimoji="0" lang="en-US" sz="1700" b="0" i="0" u="none" strike="noStrike" kern="1200" cap="none" spc="0" normalizeH="0" baseline="0" noProof="0" dirty="0">
              <a:ln>
                <a:noFill/>
              </a:ln>
              <a:effectLst/>
              <a:uLnTx/>
              <a:uFillTx/>
              <a:latin typeface="Aptos" panose="020B0004020202020204" pitchFamily="34" charset="0"/>
            </a:endParaRPr>
          </a:p>
          <a:p>
            <a:pPr marL="117475" marR="0" lvl="1" indent="0" defTabSz="914400" rtl="0" eaLnBrk="1" fontAlgn="auto" latinLnBrk="0" hangingPunct="1">
              <a:spcBef>
                <a:spcPts val="0"/>
              </a:spcBef>
              <a:spcAft>
                <a:spcPts val="0"/>
              </a:spcAft>
              <a:buClrTx/>
              <a:buSzTx/>
              <a:buFontTx/>
              <a:buNone/>
              <a:tabLst/>
              <a:defRPr/>
            </a:pPr>
            <a:endParaRPr kumimoji="0" lang="en-US" sz="1700" b="0" i="0" u="none" strike="noStrike" kern="1200" cap="none" spc="0" normalizeH="0" baseline="0" noProof="0" dirty="0">
              <a:ln>
                <a:noFill/>
              </a:ln>
              <a:effectLst/>
              <a:uLnTx/>
              <a:uFillTx/>
              <a:latin typeface="Aptos" panose="02110004020202020204"/>
              <a:ea typeface="+mn-ea"/>
              <a:cs typeface="+mn-cs"/>
            </a:endParaRPr>
          </a:p>
          <a:p>
            <a:pPr marL="117475" marR="0" lvl="1" indent="0" defTabSz="914400" rtl="0" eaLnBrk="1" fontAlgn="auto" latinLnBrk="0" hangingPunct="1">
              <a:spcBef>
                <a:spcPts val="0"/>
              </a:spcBef>
              <a:spcAft>
                <a:spcPts val="0"/>
              </a:spcAft>
              <a:buClrTx/>
              <a:buSzTx/>
              <a:buFontTx/>
              <a:buNone/>
              <a:tabLst/>
              <a:defRPr/>
            </a:pPr>
            <a:endParaRPr kumimoji="0" lang="en-US" sz="1700" b="0" i="0" u="none" strike="noStrike" kern="1200" cap="none" spc="0" normalizeH="0" baseline="0" noProof="0" dirty="0">
              <a:ln>
                <a:noFill/>
              </a:ln>
              <a:effectLst/>
              <a:uLnTx/>
              <a:uFillTx/>
              <a:latin typeface="Aptos" panose="02110004020202020204"/>
              <a:ea typeface="+mn-ea"/>
              <a:cs typeface="+mn-cs"/>
            </a:endParaRPr>
          </a:p>
          <a:p>
            <a:endParaRPr lang="en-US" sz="1700"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678496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5C012-9831-53FA-BABF-03FD4F01038F}"/>
              </a:ext>
            </a:extLst>
          </p:cNvPr>
          <p:cNvSpPr>
            <a:spLocks noGrp="1"/>
          </p:cNvSpPr>
          <p:nvPr>
            <p:ph type="title"/>
          </p:nvPr>
        </p:nvSpPr>
        <p:spPr>
          <a:xfrm>
            <a:off x="4974771" y="634946"/>
            <a:ext cx="6574972" cy="1450757"/>
          </a:xfrm>
        </p:spPr>
        <p:txBody>
          <a:bodyPr>
            <a:normAutofit/>
          </a:bodyPr>
          <a:lstStyle/>
          <a:p>
            <a:r>
              <a:rPr lang="en-US" sz="3400" dirty="0">
                <a:solidFill>
                  <a:schemeClr val="accent2"/>
                </a:solidFill>
              </a:rPr>
              <a:t>RELEASE TO OBTAIN INFORMATION </a:t>
            </a:r>
            <a:br>
              <a:rPr lang="en-US" sz="3400" dirty="0">
                <a:solidFill>
                  <a:schemeClr val="accent2"/>
                </a:solidFill>
              </a:rPr>
            </a:br>
            <a:r>
              <a:rPr lang="en-US" sz="3400" dirty="0">
                <a:solidFill>
                  <a:schemeClr val="accent2"/>
                </a:solidFill>
              </a:rPr>
              <a:t>&amp; PRIVACY PROTECTION POLICY</a:t>
            </a:r>
          </a:p>
        </p:txBody>
      </p:sp>
      <p:pic>
        <p:nvPicPr>
          <p:cNvPr id="7" name="Graphic 6" descr="Lock with solid fill">
            <a:extLst>
              <a:ext uri="{FF2B5EF4-FFF2-40B4-BE49-F238E27FC236}">
                <a16:creationId xmlns:a16="http://schemas.microsoft.com/office/drawing/2014/main" id="{243093F4-16AF-07BA-E0E3-80D682489F1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6278F-64F4-1010-55D9-63A7BF7602CF}"/>
              </a:ext>
            </a:extLst>
          </p:cNvPr>
          <p:cNvSpPr>
            <a:spLocks noGrp="1"/>
          </p:cNvSpPr>
          <p:nvPr>
            <p:ph idx="1"/>
          </p:nvPr>
        </p:nvSpPr>
        <p:spPr>
          <a:xfrm>
            <a:off x="4974769" y="2198914"/>
            <a:ext cx="6574973" cy="3670180"/>
          </a:xfrm>
        </p:spPr>
        <p:txBody>
          <a:bodyPr>
            <a:normAutofit/>
          </a:bodyPr>
          <a:lstStyle/>
          <a:p>
            <a:r>
              <a:rPr lang="en-US" sz="2800" dirty="0">
                <a:solidFill>
                  <a:schemeClr val="accent1"/>
                </a:solidFill>
              </a:rPr>
              <a:t>Ensure that your release of information includes reference to releasing identifying information to persons or agencies for the purposes directly related to administration of the program. </a:t>
            </a:r>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8769659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C2515-104C-2EDF-31FF-00555814253C}"/>
              </a:ext>
            </a:extLst>
          </p:cNvPr>
          <p:cNvSpPr>
            <a:spLocks noGrp="1"/>
          </p:cNvSpPr>
          <p:nvPr>
            <p:ph type="title"/>
          </p:nvPr>
        </p:nvSpPr>
        <p:spPr>
          <a:xfrm>
            <a:off x="4974771" y="634946"/>
            <a:ext cx="6574972" cy="1450757"/>
          </a:xfrm>
        </p:spPr>
        <p:txBody>
          <a:bodyPr>
            <a:normAutofit/>
          </a:bodyPr>
          <a:lstStyle/>
          <a:p>
            <a:r>
              <a:rPr lang="en-US" sz="3700" dirty="0">
                <a:solidFill>
                  <a:schemeClr val="accent2"/>
                </a:solidFill>
              </a:rPr>
              <a:t>CLIENT COSTS MUST HAVE </a:t>
            </a:r>
            <a:br>
              <a:rPr lang="en-US" sz="3700" dirty="0">
                <a:solidFill>
                  <a:schemeClr val="accent2"/>
                </a:solidFill>
              </a:rPr>
            </a:br>
            <a:r>
              <a:rPr lang="en-US" sz="3700" dirty="0">
                <a:solidFill>
                  <a:schemeClr val="accent2"/>
                </a:solidFill>
              </a:rPr>
              <a:t>SUPPORTING DOCUMENTATION</a:t>
            </a:r>
          </a:p>
        </p:txBody>
      </p:sp>
      <p:pic>
        <p:nvPicPr>
          <p:cNvPr id="7" name="Graphic 6" descr="Dollar with solid fill">
            <a:extLst>
              <a:ext uri="{FF2B5EF4-FFF2-40B4-BE49-F238E27FC236}">
                <a16:creationId xmlns:a16="http://schemas.microsoft.com/office/drawing/2014/main" id="{922B7F46-F813-F8C6-6F94-6F3C2F5D34A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9716BB-2FA2-F5BF-1E18-DB9F228C6E81}"/>
              </a:ext>
            </a:extLst>
          </p:cNvPr>
          <p:cNvSpPr>
            <a:spLocks noGrp="1"/>
          </p:cNvSpPr>
          <p:nvPr>
            <p:ph idx="1"/>
          </p:nvPr>
        </p:nvSpPr>
        <p:spPr>
          <a:xfrm>
            <a:off x="4974769" y="2198914"/>
            <a:ext cx="6574973" cy="3670180"/>
          </a:xfrm>
        </p:spPr>
        <p:txBody>
          <a:bodyPr>
            <a:normAutofit/>
          </a:bodyPr>
          <a:lstStyle/>
          <a:p>
            <a:pPr marL="0" indent="0">
              <a:buNone/>
            </a:pPr>
            <a:r>
              <a:rPr lang="en-US" dirty="0">
                <a:solidFill>
                  <a:schemeClr val="accent1"/>
                </a:solidFill>
                <a:hlinkClick r:id="rId4">
                  <a:extLst>
                    <a:ext uri="{A12FA001-AC4F-418D-AE19-62706E023703}">
                      <ahyp:hlinkClr xmlns:ahyp="http://schemas.microsoft.com/office/drawing/2018/hyperlinkcolor" val="tx"/>
                    </a:ext>
                  </a:extLst>
                </a:hlinkClick>
              </a:rPr>
              <a:t>CFR 576.500(u)</a:t>
            </a:r>
            <a:endParaRPr lang="en-US" dirty="0">
              <a:solidFill>
                <a:schemeClr val="accent1"/>
              </a:solidFill>
            </a:endParaRPr>
          </a:p>
          <a:p>
            <a:pPr marL="0" indent="0">
              <a:buNone/>
            </a:pPr>
            <a:r>
              <a:rPr lang="en-US" dirty="0">
                <a:solidFill>
                  <a:schemeClr val="accent1"/>
                </a:solidFill>
              </a:rPr>
              <a:t>Financial records</a:t>
            </a:r>
          </a:p>
          <a:p>
            <a:pPr marL="457200" indent="-457200">
              <a:buFont typeface="+mj-lt"/>
              <a:buAutoNum type="arabicParenR"/>
            </a:pPr>
            <a:r>
              <a:rPr lang="en-US" dirty="0">
                <a:solidFill>
                  <a:schemeClr val="accent1"/>
                </a:solidFill>
              </a:rPr>
              <a:t>The recipient must retain supporting documentation for all costs charged to the ESG grant.</a:t>
            </a:r>
          </a:p>
          <a:p>
            <a:pPr marL="457200" indent="-457200">
              <a:buFont typeface="+mj-lt"/>
              <a:buAutoNum type="arabicParenR"/>
            </a:pPr>
            <a:r>
              <a:rPr lang="en-US" dirty="0">
                <a:solidFill>
                  <a:schemeClr val="accent1"/>
                </a:solidFill>
              </a:rPr>
              <a:t>The recipient and its subrecipients must keep documentation showing that ESG grant funds were spent on allowable costs in accordance with the requirements for eligible activities under 576.101 through 576.109, financial management in  2 CFR 200.302, and the cost principles in 2 CFR part 200, subpart E.</a:t>
            </a:r>
          </a:p>
          <a:p>
            <a:endParaRPr lang="en-US"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217930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F79D-A340-5942-AD99-37509447A2EC}"/>
              </a:ext>
            </a:extLst>
          </p:cNvPr>
          <p:cNvSpPr>
            <a:spLocks noGrp="1"/>
          </p:cNvSpPr>
          <p:nvPr>
            <p:ph type="title"/>
          </p:nvPr>
        </p:nvSpPr>
        <p:spPr/>
        <p:txBody>
          <a:bodyPr/>
          <a:lstStyle/>
          <a:p>
            <a:r>
              <a:rPr lang="en-US" dirty="0"/>
              <a:t>The Fair Housing Act</a:t>
            </a:r>
          </a:p>
        </p:txBody>
      </p:sp>
      <p:sp>
        <p:nvSpPr>
          <p:cNvPr id="3" name="Content Placeholder 2">
            <a:extLst>
              <a:ext uri="{FF2B5EF4-FFF2-40B4-BE49-F238E27FC236}">
                <a16:creationId xmlns:a16="http://schemas.microsoft.com/office/drawing/2014/main" id="{A87E84B9-F215-A565-9A58-4E40EF018F7E}"/>
              </a:ext>
            </a:extLst>
          </p:cNvPr>
          <p:cNvSpPr>
            <a:spLocks noGrp="1"/>
          </p:cNvSpPr>
          <p:nvPr>
            <p:ph idx="1"/>
          </p:nvPr>
        </p:nvSpPr>
        <p:spPr>
          <a:xfrm>
            <a:off x="2819400" y="2133600"/>
            <a:ext cx="8336280" cy="3735494"/>
          </a:xfrm>
        </p:spPr>
        <p:txBody>
          <a:bodyPr/>
          <a:lstStyle/>
          <a:p>
            <a:pPr marL="0" indent="0">
              <a:buNone/>
            </a:pPr>
            <a:r>
              <a:rPr lang="en-US" dirty="0"/>
              <a:t>Protects from discrimination when renting or buying a home, getting a mortgage, seeking housing assistance or engaging in other housing related activities.</a:t>
            </a:r>
          </a:p>
          <a:p>
            <a:endParaRPr lang="en-US" dirty="0"/>
          </a:p>
          <a:p>
            <a:pPr marL="0" indent="0">
              <a:buNone/>
            </a:pPr>
            <a:r>
              <a:rPr lang="en-US" dirty="0"/>
              <a:t>Protected classes: Race, colors, national origin, religion, sex (including gender identity and sexual orientation), </a:t>
            </a:r>
            <a:r>
              <a:rPr lang="en-US"/>
              <a:t>familial status and </a:t>
            </a:r>
            <a:r>
              <a:rPr lang="en-US" dirty="0"/>
              <a:t>disability. </a:t>
            </a:r>
          </a:p>
          <a:p>
            <a:pPr marL="0" indent="0">
              <a:buNone/>
            </a:pPr>
            <a:endParaRPr lang="en-US" dirty="0"/>
          </a:p>
          <a:p>
            <a:pPr marL="0" indent="0">
              <a:buNone/>
            </a:pPr>
            <a:r>
              <a:rPr lang="en-US" dirty="0"/>
              <a:t>Types of housing covered includes but is not limited to single-family homes, apartments, condominiums, mobile homes, dormitories, and many shelters. Applies to both public and private housing. </a:t>
            </a:r>
          </a:p>
        </p:txBody>
      </p:sp>
      <p:pic>
        <p:nvPicPr>
          <p:cNvPr id="8" name="Graphic 7" descr="Renovation (House With Sparkles) with solid fill">
            <a:extLst>
              <a:ext uri="{FF2B5EF4-FFF2-40B4-BE49-F238E27FC236}">
                <a16:creationId xmlns:a16="http://schemas.microsoft.com/office/drawing/2014/main" id="{12DA76E5-8529-4965-DCA3-6011A55BF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5260" y="2133600"/>
            <a:ext cx="914400" cy="914400"/>
          </a:xfrm>
          <a:prstGeom prst="rect">
            <a:avLst/>
          </a:prstGeom>
        </p:spPr>
      </p:pic>
      <p:pic>
        <p:nvPicPr>
          <p:cNvPr id="10" name="Graphic 9" descr="Group success with solid fill">
            <a:extLst>
              <a:ext uri="{FF2B5EF4-FFF2-40B4-BE49-F238E27FC236}">
                <a16:creationId xmlns:a16="http://schemas.microsoft.com/office/drawing/2014/main" id="{B6D2CD02-A0D9-8A20-29C0-7381118B1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2981" y="3444240"/>
            <a:ext cx="914400" cy="914400"/>
          </a:xfrm>
          <a:prstGeom prst="rect">
            <a:avLst/>
          </a:prstGeom>
        </p:spPr>
      </p:pic>
      <p:pic>
        <p:nvPicPr>
          <p:cNvPr id="12" name="Graphic 11" descr="Neighborhood with solid fill">
            <a:extLst>
              <a:ext uri="{FF2B5EF4-FFF2-40B4-BE49-F238E27FC236}">
                <a16:creationId xmlns:a16="http://schemas.microsoft.com/office/drawing/2014/main" id="{615D2065-8686-B7C2-16AE-01B580FA2A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2981" y="4699945"/>
            <a:ext cx="914400" cy="914400"/>
          </a:xfrm>
          <a:prstGeom prst="rect">
            <a:avLst/>
          </a:prstGeom>
        </p:spPr>
      </p:pic>
    </p:spTree>
    <p:extLst>
      <p:ext uri="{BB962C8B-B14F-4D97-AF65-F5344CB8AC3E}">
        <p14:creationId xmlns:p14="http://schemas.microsoft.com/office/powerpoint/2010/main" val="241428832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57E34-7319-C2CE-DC2E-D96B2734F162}"/>
              </a:ext>
            </a:extLst>
          </p:cNvPr>
          <p:cNvSpPr>
            <a:spLocks noGrp="1"/>
          </p:cNvSpPr>
          <p:nvPr>
            <p:ph type="title"/>
          </p:nvPr>
        </p:nvSpPr>
        <p:spPr>
          <a:xfrm>
            <a:off x="4974771" y="634946"/>
            <a:ext cx="6574972" cy="1450757"/>
          </a:xfrm>
        </p:spPr>
        <p:txBody>
          <a:bodyPr>
            <a:normAutofit/>
          </a:bodyPr>
          <a:lstStyle/>
          <a:p>
            <a:r>
              <a:rPr lang="en-US" sz="3400" dirty="0">
                <a:solidFill>
                  <a:schemeClr val="accent2"/>
                </a:solidFill>
              </a:rPr>
              <a:t>DOCUMENTATION SHOWING THAT TERMINATION WAS ADEQUATELY MANAGED</a:t>
            </a:r>
          </a:p>
        </p:txBody>
      </p:sp>
      <p:pic>
        <p:nvPicPr>
          <p:cNvPr id="7" name="Graphic 6" descr="Clipboard Mixed with solid fill">
            <a:extLst>
              <a:ext uri="{FF2B5EF4-FFF2-40B4-BE49-F238E27FC236}">
                <a16:creationId xmlns:a16="http://schemas.microsoft.com/office/drawing/2014/main" id="{67E973BB-85BD-490E-7A0D-1EBEE67E12A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33999" y="1296626"/>
            <a:ext cx="4001315" cy="4001315"/>
          </a:xfrm>
          <a:prstGeom prst="rect">
            <a:avLst/>
          </a:prstGeom>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C13410-FBCA-AD80-7B50-570584CC1A88}"/>
              </a:ext>
            </a:extLst>
          </p:cNvPr>
          <p:cNvSpPr>
            <a:spLocks noGrp="1"/>
          </p:cNvSpPr>
          <p:nvPr>
            <p:ph idx="1"/>
          </p:nvPr>
        </p:nvSpPr>
        <p:spPr>
          <a:xfrm>
            <a:off x="4974769" y="2198914"/>
            <a:ext cx="6574973" cy="3670180"/>
          </a:xfrm>
        </p:spPr>
        <p:txBody>
          <a:bodyPr>
            <a:normAutofit/>
          </a:bodyPr>
          <a:lstStyle/>
          <a:p>
            <a:r>
              <a:rPr lang="en-US" dirty="0">
                <a:solidFill>
                  <a:schemeClr val="accent1"/>
                </a:solidFill>
                <a:hlinkClick r:id="rId4"/>
              </a:rPr>
              <a:t>CFR 576.402(a)</a:t>
            </a:r>
            <a:endParaRPr lang="en-US" dirty="0">
              <a:solidFill>
                <a:schemeClr val="accent1"/>
              </a:solidFill>
            </a:endParaRPr>
          </a:p>
          <a:p>
            <a:r>
              <a:rPr lang="en-US" dirty="0">
                <a:solidFill>
                  <a:schemeClr val="accent1"/>
                </a:solidFill>
              </a:rPr>
              <a:t>In general. If a program participant violates program requirements, the recipient or subrecipient may terminate the assistance in accordance with a formal process established by the recipient or subrecipient that recognizes the rights of individuals affected. The recipient or subrecipient must exercise judgment and examine all extenuating circumstances in determining when violations warrant termination so that a program participant's assistance is terminated only in the most severe cases.</a:t>
            </a:r>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8076808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92109-D4BE-8D22-2A02-59C948E1C14D}"/>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7" name="Graphic 6" descr="Questions">
            <a:extLst>
              <a:ext uri="{FF2B5EF4-FFF2-40B4-BE49-F238E27FC236}">
                <a16:creationId xmlns:a16="http://schemas.microsoft.com/office/drawing/2014/main" id="{D709734A-C6BB-CDA5-28A8-DCC6BC486E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29" name="Straight Connector 28">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6883088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D3C-B97F-A8E9-87CB-C0A8A5F9B48B}"/>
              </a:ext>
            </a:extLst>
          </p:cNvPr>
          <p:cNvSpPr>
            <a:spLocks noGrp="1"/>
          </p:cNvSpPr>
          <p:nvPr>
            <p:ph type="title"/>
          </p:nvPr>
        </p:nvSpPr>
        <p:spPr>
          <a:xfrm>
            <a:off x="1905000" y="286603"/>
            <a:ext cx="9250680" cy="1450757"/>
          </a:xfrm>
        </p:spPr>
        <p:txBody>
          <a:bodyPr>
            <a:normAutofit/>
          </a:bodyPr>
          <a:lstStyle/>
          <a:p>
            <a:r>
              <a:rPr lang="en-US" sz="3200" dirty="0"/>
              <a:t>Is it required by ESG to serve all genders in </a:t>
            </a:r>
            <a:br>
              <a:rPr lang="en-US" sz="3200" dirty="0"/>
            </a:br>
            <a:r>
              <a:rPr lang="en-US" sz="3200" dirty="0"/>
              <a:t>an emergency shelter? Can an emergency </a:t>
            </a:r>
            <a:br>
              <a:rPr lang="en-US" sz="3200" dirty="0"/>
            </a:br>
            <a:r>
              <a:rPr lang="en-US" sz="3200" dirty="0"/>
              <a:t>shelter choose to serve all men or all women? </a:t>
            </a:r>
          </a:p>
        </p:txBody>
      </p:sp>
      <p:sp>
        <p:nvSpPr>
          <p:cNvPr id="3" name="Content Placeholder 2">
            <a:extLst>
              <a:ext uri="{FF2B5EF4-FFF2-40B4-BE49-F238E27FC236}">
                <a16:creationId xmlns:a16="http://schemas.microsoft.com/office/drawing/2014/main" id="{D8240D02-C186-6129-7B6E-3D1B8F9FBAB8}"/>
              </a:ext>
            </a:extLst>
          </p:cNvPr>
          <p:cNvSpPr>
            <a:spLocks noGrp="1"/>
          </p:cNvSpPr>
          <p:nvPr>
            <p:ph idx="1"/>
          </p:nvPr>
        </p:nvSpPr>
        <p:spPr>
          <a:xfrm>
            <a:off x="1905000" y="1845734"/>
            <a:ext cx="9250680" cy="4023360"/>
          </a:xfrm>
        </p:spPr>
        <p:txBody>
          <a:bodyPr>
            <a:normAutofit/>
          </a:bodyPr>
          <a:lstStyle/>
          <a:p>
            <a:r>
              <a:rPr lang="en-US" dirty="0"/>
              <a:t>ESG recipients and subrecipients may not limit housing or services to a specific subpopulation if it discriminates against any protected class, such as race, ethnicity, or sex under federal nondiscrimination laws in 24 CFR 5.105. The Fair Housing Act, with some exceptions, prohibits discrimination in housing against families with children under 18 and makes it unlawful to discriminate in housing on the basis of sex. (42 U.S.C. §§ 3601-19).</a:t>
            </a:r>
          </a:p>
          <a:p>
            <a:r>
              <a:rPr lang="en-US" dirty="0"/>
              <a:t>The only situation in which a single-gender shelter would be permitted is established at </a:t>
            </a:r>
            <a:r>
              <a:rPr lang="en-US" dirty="0">
                <a:hlinkClick r:id="rId2"/>
              </a:rPr>
              <a:t>24 CFR 5.106(c)</a:t>
            </a:r>
            <a:r>
              <a:rPr lang="en-US" dirty="0"/>
              <a:t> , </a:t>
            </a:r>
            <a:r>
              <a:rPr lang="en-US" b="1" dirty="0"/>
              <a:t>which allows for a project to be exclusively for adults of a single-gender if it is a single structure with shared bathing or sleeping facilities</a:t>
            </a:r>
            <a:r>
              <a:rPr lang="en-US" dirty="0"/>
              <a:t>. Otherwise, a project must serve families with children and people of any gender who are eligible for ESG assistance.</a:t>
            </a:r>
          </a:p>
        </p:txBody>
      </p:sp>
      <p:pic>
        <p:nvPicPr>
          <p:cNvPr id="5" name="Picture 4">
            <a:extLst>
              <a:ext uri="{FF2B5EF4-FFF2-40B4-BE49-F238E27FC236}">
                <a16:creationId xmlns:a16="http://schemas.microsoft.com/office/drawing/2014/main" id="{FE771A4A-2260-0648-0F08-A3FEDF6EBC4C}"/>
              </a:ext>
            </a:extLst>
          </p:cNvPr>
          <p:cNvPicPr>
            <a:picLocks noChangeAspect="1"/>
          </p:cNvPicPr>
          <p:nvPr/>
        </p:nvPicPr>
        <p:blipFill>
          <a:blip r:embed="rId3">
            <a:duotone>
              <a:schemeClr val="accent2">
                <a:shade val="45000"/>
                <a:satMod val="135000"/>
              </a:schemeClr>
              <a:prstClr val="white"/>
            </a:duotone>
          </a:blip>
          <a:stretch>
            <a:fillRect/>
          </a:stretch>
        </p:blipFill>
        <p:spPr>
          <a:xfrm>
            <a:off x="1086735" y="838200"/>
            <a:ext cx="828675" cy="742950"/>
          </a:xfrm>
          <a:prstGeom prst="rect">
            <a:avLst/>
          </a:prstGeom>
        </p:spPr>
      </p:pic>
      <p:pic>
        <p:nvPicPr>
          <p:cNvPr id="7" name="Picture 6">
            <a:extLst>
              <a:ext uri="{FF2B5EF4-FFF2-40B4-BE49-F238E27FC236}">
                <a16:creationId xmlns:a16="http://schemas.microsoft.com/office/drawing/2014/main" id="{92E0FC71-4EF6-4225-C90E-DCF058196C68}"/>
              </a:ext>
            </a:extLst>
          </p:cNvPr>
          <p:cNvPicPr>
            <a:picLocks noChangeAspect="1"/>
          </p:cNvPicPr>
          <p:nvPr/>
        </p:nvPicPr>
        <p:blipFill>
          <a:blip r:embed="rId4"/>
          <a:stretch>
            <a:fillRect/>
          </a:stretch>
        </p:blipFill>
        <p:spPr>
          <a:xfrm>
            <a:off x="1131038" y="1845734"/>
            <a:ext cx="781050" cy="762000"/>
          </a:xfrm>
          <a:prstGeom prst="rect">
            <a:avLst/>
          </a:prstGeom>
        </p:spPr>
      </p:pic>
    </p:spTree>
    <p:extLst>
      <p:ext uri="{BB962C8B-B14F-4D97-AF65-F5344CB8AC3E}">
        <p14:creationId xmlns:p14="http://schemas.microsoft.com/office/powerpoint/2010/main" val="387956823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240D02-C186-6129-7B6E-3D1B8F9FBAB8}"/>
              </a:ext>
            </a:extLst>
          </p:cNvPr>
          <p:cNvSpPr>
            <a:spLocks noGrp="1"/>
          </p:cNvSpPr>
          <p:nvPr>
            <p:ph idx="1"/>
          </p:nvPr>
        </p:nvSpPr>
        <p:spPr>
          <a:xfrm>
            <a:off x="1905000" y="1845734"/>
            <a:ext cx="9250680" cy="4023360"/>
          </a:xfrm>
        </p:spPr>
        <p:txBody>
          <a:bodyPr>
            <a:normAutofit/>
          </a:bodyPr>
          <a:lstStyle/>
          <a:p>
            <a:pPr algn="l"/>
            <a:r>
              <a:rPr lang="en-US" b="0" i="0" dirty="0">
                <a:solidFill>
                  <a:srgbClr val="000000"/>
                </a:solidFill>
                <a:effectLst/>
              </a:rPr>
              <a:t>Yes, as long as they meet all of the other requirements of category 2 of the homeless definition. The second category of the definition of homeless includes individuals and families who are within 14 days of losing their housing, including housing they own, rent, are sharing with others, or are living in without paying rent. It also includes individuals and families who are living in hotels and motels that they are paying for using their own resources.  </a:t>
            </a:r>
          </a:p>
          <a:p>
            <a:pPr algn="l"/>
            <a:r>
              <a:rPr lang="en-US" b="0" i="0" dirty="0">
                <a:solidFill>
                  <a:srgbClr val="000000"/>
                </a:solidFill>
                <a:effectLst/>
              </a:rPr>
              <a:t>Any individual or family who will lose their housing within 14 days – including those who are within one week of losing their housing – who have not identified a subsequent residence, and who lack the resources or support networks needed to obtain other permanent housing, qualifies as “homeless” under category 2 of the homeless definition.</a:t>
            </a:r>
          </a:p>
          <a:p>
            <a:endParaRPr lang="en-US" b="1" dirty="0"/>
          </a:p>
        </p:txBody>
      </p:sp>
      <p:pic>
        <p:nvPicPr>
          <p:cNvPr id="5" name="Picture 4">
            <a:extLst>
              <a:ext uri="{FF2B5EF4-FFF2-40B4-BE49-F238E27FC236}">
                <a16:creationId xmlns:a16="http://schemas.microsoft.com/office/drawing/2014/main" id="{FE771A4A-2260-0648-0F08-A3FEDF6EBC4C}"/>
              </a:ext>
            </a:extLst>
          </p:cNvPr>
          <p:cNvPicPr>
            <a:picLocks noChangeAspect="1"/>
          </p:cNvPicPr>
          <p:nvPr/>
        </p:nvPicPr>
        <p:blipFill>
          <a:blip r:embed="rId2">
            <a:duotone>
              <a:schemeClr val="accent2">
                <a:shade val="45000"/>
                <a:satMod val="135000"/>
              </a:schemeClr>
              <a:prstClr val="white"/>
            </a:duotone>
          </a:blip>
          <a:stretch>
            <a:fillRect/>
          </a:stretch>
        </p:blipFill>
        <p:spPr>
          <a:xfrm>
            <a:off x="1083413" y="838200"/>
            <a:ext cx="828675" cy="742950"/>
          </a:xfrm>
          <a:prstGeom prst="rect">
            <a:avLst/>
          </a:prstGeom>
        </p:spPr>
      </p:pic>
      <p:pic>
        <p:nvPicPr>
          <p:cNvPr id="7" name="Picture 6">
            <a:extLst>
              <a:ext uri="{FF2B5EF4-FFF2-40B4-BE49-F238E27FC236}">
                <a16:creationId xmlns:a16="http://schemas.microsoft.com/office/drawing/2014/main" id="{92E0FC71-4EF6-4225-C90E-DCF058196C68}"/>
              </a:ext>
            </a:extLst>
          </p:cNvPr>
          <p:cNvPicPr>
            <a:picLocks noChangeAspect="1"/>
          </p:cNvPicPr>
          <p:nvPr/>
        </p:nvPicPr>
        <p:blipFill>
          <a:blip r:embed="rId3"/>
          <a:stretch>
            <a:fillRect/>
          </a:stretch>
        </p:blipFill>
        <p:spPr>
          <a:xfrm>
            <a:off x="1131038" y="1845734"/>
            <a:ext cx="781050" cy="762000"/>
          </a:xfrm>
          <a:prstGeom prst="rect">
            <a:avLst/>
          </a:prstGeom>
        </p:spPr>
      </p:pic>
      <p:sp>
        <p:nvSpPr>
          <p:cNvPr id="4" name="Rectangle 1">
            <a:extLst>
              <a:ext uri="{FF2B5EF4-FFF2-40B4-BE49-F238E27FC236}">
                <a16:creationId xmlns:a16="http://schemas.microsoft.com/office/drawing/2014/main" id="{8BEDC200-0B41-4418-5498-9230A2EE4D4D}"/>
              </a:ext>
            </a:extLst>
          </p:cNvPr>
          <p:cNvSpPr>
            <a:spLocks noGrp="1" noChangeArrowheads="1"/>
          </p:cNvSpPr>
          <p:nvPr>
            <p:ph type="title"/>
          </p:nvPr>
        </p:nvSpPr>
        <p:spPr bwMode="auto">
          <a:xfrm>
            <a:off x="1828800" y="265632"/>
            <a:ext cx="7117976" cy="144655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200" i="0" dirty="0">
                <a:solidFill>
                  <a:srgbClr val="000000"/>
                </a:solidFill>
                <a:effectLst/>
              </a:rPr>
              <a:t>Does the criteria that “The primary nighttime residence will be lost within 14 days of the date of application for homeless assistance” apply when an individual or family who is living with someone is told they need to move out in a week?</a:t>
            </a:r>
            <a:r>
              <a:rPr kumimoji="0" lang="en-US" altLang="en-US" sz="220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409075894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4A20-CB7C-DEF4-0B23-24188F646B51}"/>
              </a:ext>
            </a:extLst>
          </p:cNvPr>
          <p:cNvSpPr>
            <a:spLocks noGrp="1"/>
          </p:cNvSpPr>
          <p:nvPr>
            <p:ph type="title"/>
          </p:nvPr>
        </p:nvSpPr>
        <p:spPr/>
        <p:txBody>
          <a:bodyPr/>
          <a:lstStyle/>
          <a:p>
            <a:r>
              <a:rPr lang="en-US" dirty="0"/>
              <a:t>Open Discussion - </a:t>
            </a:r>
            <a:br>
              <a:rPr lang="en-US" dirty="0"/>
            </a:br>
            <a:r>
              <a:rPr lang="en-US" dirty="0"/>
              <a:t>Helpful Implementation Practices</a:t>
            </a:r>
          </a:p>
        </p:txBody>
      </p:sp>
      <p:graphicFrame>
        <p:nvGraphicFramePr>
          <p:cNvPr id="5" name="Diagram 4">
            <a:extLst>
              <a:ext uri="{FF2B5EF4-FFF2-40B4-BE49-F238E27FC236}">
                <a16:creationId xmlns:a16="http://schemas.microsoft.com/office/drawing/2014/main" id="{C2E842EB-FD42-01CD-9A9F-87C3F99F4CFF}"/>
              </a:ext>
            </a:extLst>
          </p:cNvPr>
          <p:cNvGraphicFramePr/>
          <p:nvPr>
            <p:extLst>
              <p:ext uri="{D42A27DB-BD31-4B8C-83A1-F6EECF244321}">
                <p14:modId xmlns:p14="http://schemas.microsoft.com/office/powerpoint/2010/main" val="2309915442"/>
              </p:ext>
            </p:extLst>
          </p:nvPr>
        </p:nvGraphicFramePr>
        <p:xfrm>
          <a:off x="1600200" y="2057400"/>
          <a:ext cx="86868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27303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207C-80EF-FE1F-25E1-B15EEA8FEA83}"/>
              </a:ext>
            </a:extLst>
          </p:cNvPr>
          <p:cNvSpPr>
            <a:spLocks noGrp="1"/>
          </p:cNvSpPr>
          <p:nvPr>
            <p:ph type="title"/>
          </p:nvPr>
        </p:nvSpPr>
        <p:spPr/>
        <p:txBody>
          <a:bodyPr/>
          <a:lstStyle/>
          <a:p>
            <a:r>
              <a:rPr lang="en-US" sz="4000" dirty="0">
                <a:solidFill>
                  <a:schemeClr val="accent2"/>
                </a:solidFill>
              </a:rPr>
              <a:t>Contact Information for ESG Team</a:t>
            </a:r>
          </a:p>
        </p:txBody>
      </p:sp>
      <p:sp>
        <p:nvSpPr>
          <p:cNvPr id="3" name="Content Placeholder 2">
            <a:extLst>
              <a:ext uri="{FF2B5EF4-FFF2-40B4-BE49-F238E27FC236}">
                <a16:creationId xmlns:a16="http://schemas.microsoft.com/office/drawing/2014/main" id="{7BC83E15-A28C-AB57-04E9-2101F36F8E19}"/>
              </a:ext>
            </a:extLst>
          </p:cNvPr>
          <p:cNvSpPr>
            <a:spLocks noGrp="1"/>
          </p:cNvSpPr>
          <p:nvPr>
            <p:ph idx="1"/>
          </p:nvPr>
        </p:nvSpPr>
        <p:spPr>
          <a:xfrm>
            <a:off x="0" y="1981200"/>
            <a:ext cx="11734800" cy="3887894"/>
          </a:xfrm>
        </p:spPr>
        <p:txBody>
          <a:bodyPr numCol="3">
            <a:normAutofit/>
          </a:bodyPr>
          <a:lstStyle/>
          <a:p>
            <a:pPr marL="0" lvl="1" indent="0" algn="ctr">
              <a:lnSpc>
                <a:spcPct val="90000"/>
              </a:lnSpc>
              <a:spcAft>
                <a:spcPts val="600"/>
              </a:spcAft>
              <a:buNone/>
            </a:pPr>
            <a:r>
              <a:rPr lang="en-US" sz="2000" b="1" kern="1200" dirty="0">
                <a:solidFill>
                  <a:schemeClr val="accent1"/>
                </a:solidFill>
                <a:latin typeface="+mn-lt"/>
                <a:ea typeface="+mn-ea"/>
                <a:cs typeface="+mn-cs"/>
              </a:rPr>
              <a:t>Jodi Smith</a:t>
            </a:r>
          </a:p>
          <a:p>
            <a:pPr marL="0" lvl="1" indent="0" algn="ctr">
              <a:lnSpc>
                <a:spcPct val="90000"/>
              </a:lnSpc>
              <a:spcAft>
                <a:spcPts val="600"/>
              </a:spcAft>
              <a:buNone/>
            </a:pPr>
            <a:r>
              <a:rPr lang="en-US" sz="2000" kern="1200" dirty="0">
                <a:solidFill>
                  <a:schemeClr val="tx1"/>
                </a:solidFill>
                <a:latin typeface="+mn-lt"/>
                <a:ea typeface="+mn-ea"/>
                <a:cs typeface="+mn-cs"/>
              </a:rPr>
              <a:t>Housing Program Manager</a:t>
            </a:r>
          </a:p>
          <a:p>
            <a:pPr marL="0" lvl="1" indent="0" algn="ctr">
              <a:lnSpc>
                <a:spcPct val="90000"/>
              </a:lnSpc>
              <a:spcAft>
                <a:spcPts val="600"/>
              </a:spcAft>
              <a:buNone/>
            </a:pPr>
            <a:r>
              <a:rPr lang="en-US" sz="2000" kern="1200" dirty="0">
                <a:solidFill>
                  <a:schemeClr val="tx1"/>
                </a:solidFill>
                <a:latin typeface="+mn-lt"/>
                <a:ea typeface="+mn-ea"/>
                <a:cs typeface="+mn-cs"/>
              </a:rPr>
              <a:t>(615) 815-2038</a:t>
            </a:r>
            <a:endParaRPr lang="en-US" sz="2000" kern="1200" dirty="0">
              <a:solidFill>
                <a:schemeClr val="tx1"/>
              </a:solidFill>
              <a:latin typeface="+mn-lt"/>
              <a:ea typeface="+mn-ea"/>
              <a:cs typeface="+mn-cs"/>
              <a:hlinkClick r:id="rId2"/>
            </a:endParaRPr>
          </a:p>
          <a:p>
            <a:pPr marL="0" lvl="1" indent="0" algn="ctr">
              <a:lnSpc>
                <a:spcPct val="90000"/>
              </a:lnSpc>
              <a:spcAft>
                <a:spcPts val="600"/>
              </a:spcAft>
              <a:buNone/>
            </a:pPr>
            <a:r>
              <a:rPr lang="en-US" sz="2000" kern="1200" dirty="0">
                <a:solidFill>
                  <a:schemeClr val="tx1"/>
                </a:solidFill>
                <a:latin typeface="+mn-lt"/>
                <a:ea typeface="+mn-ea"/>
                <a:cs typeface="+mn-cs"/>
                <a:hlinkClick r:id="rId2"/>
              </a:rPr>
              <a:t>jsmith@thda.org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r>
              <a:rPr lang="en-US" sz="2000" b="1" kern="1200" dirty="0">
                <a:solidFill>
                  <a:schemeClr val="accent1"/>
                </a:solidFill>
                <a:latin typeface="+mn-lt"/>
                <a:ea typeface="+mn-ea"/>
                <a:cs typeface="+mn-cs"/>
              </a:rPr>
              <a:t>Cheri Ballinger</a:t>
            </a:r>
          </a:p>
          <a:p>
            <a:pPr marL="0" lvl="1" indent="0" algn="ctr">
              <a:lnSpc>
                <a:spcPct val="90000"/>
              </a:lnSpc>
              <a:spcAft>
                <a:spcPts val="600"/>
              </a:spcAft>
              <a:buNone/>
            </a:pPr>
            <a:r>
              <a:rPr lang="en-US" sz="2000" kern="1200" dirty="0">
                <a:solidFill>
                  <a:schemeClr val="tx1"/>
                </a:solidFill>
                <a:latin typeface="+mn-lt"/>
                <a:ea typeface="+mn-ea"/>
                <a:cs typeface="+mn-cs"/>
              </a:rPr>
              <a:t>Housing Program Coordinator</a:t>
            </a:r>
          </a:p>
          <a:p>
            <a:pPr marL="0" lvl="1" indent="0" algn="ctr">
              <a:lnSpc>
                <a:spcPct val="90000"/>
              </a:lnSpc>
              <a:spcAft>
                <a:spcPts val="600"/>
              </a:spcAft>
              <a:buNone/>
            </a:pPr>
            <a:r>
              <a:rPr lang="en-US" sz="2000" kern="1200" dirty="0">
                <a:solidFill>
                  <a:schemeClr val="tx1"/>
                </a:solidFill>
                <a:latin typeface="+mn-lt"/>
                <a:ea typeface="+mn-ea"/>
                <a:cs typeface="+mn-cs"/>
              </a:rPr>
              <a:t>(615) 815-2041</a:t>
            </a:r>
          </a:p>
          <a:p>
            <a:pPr marL="0" lvl="1" indent="0" algn="ctr">
              <a:lnSpc>
                <a:spcPct val="90000"/>
              </a:lnSpc>
              <a:spcAft>
                <a:spcPts val="600"/>
              </a:spcAft>
              <a:buNone/>
            </a:pPr>
            <a:r>
              <a:rPr lang="en-US" sz="2000" kern="1200" dirty="0">
                <a:solidFill>
                  <a:schemeClr val="tx1"/>
                </a:solidFill>
                <a:latin typeface="+mn-lt"/>
                <a:ea typeface="+mn-ea"/>
                <a:cs typeface="+mn-cs"/>
                <a:hlinkClick r:id="rId3"/>
              </a:rPr>
              <a:t>cballinger@thda.org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r>
              <a:rPr lang="en-US" sz="2000" kern="1200" dirty="0">
                <a:solidFill>
                  <a:schemeClr val="accent3"/>
                </a:solidFill>
                <a:latin typeface="+mn-lt"/>
                <a:ea typeface="+mn-ea"/>
                <a:cs typeface="+mn-cs"/>
              </a:rPr>
              <a:t>To reach our entire team – </a:t>
            </a:r>
          </a:p>
          <a:p>
            <a:pPr marL="0" lvl="1" indent="0" algn="ctr">
              <a:lnSpc>
                <a:spcPct val="90000"/>
              </a:lnSpc>
              <a:spcAft>
                <a:spcPts val="600"/>
              </a:spcAft>
              <a:buNone/>
            </a:pPr>
            <a:r>
              <a:rPr lang="en-US" sz="2000" kern="1200" dirty="0">
                <a:solidFill>
                  <a:schemeClr val="tx1"/>
                </a:solidFill>
                <a:latin typeface="+mn-lt"/>
                <a:ea typeface="+mn-ea"/>
                <a:cs typeface="+mn-cs"/>
                <a:hlinkClick r:id="rId4"/>
              </a:rPr>
              <a:t>ESG@thda.org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r>
              <a:rPr lang="en-US" sz="2000" b="1" kern="1200" dirty="0">
                <a:solidFill>
                  <a:schemeClr val="accent1"/>
                </a:solidFill>
                <a:latin typeface="+mn-lt"/>
                <a:ea typeface="+mn-ea"/>
                <a:cs typeface="+mn-cs"/>
              </a:rPr>
              <a:t>Brianna Atol</a:t>
            </a:r>
          </a:p>
          <a:p>
            <a:pPr marL="0" lvl="1" indent="0" algn="ctr">
              <a:lnSpc>
                <a:spcPct val="90000"/>
              </a:lnSpc>
              <a:spcAft>
                <a:spcPts val="600"/>
              </a:spcAft>
              <a:buNone/>
            </a:pPr>
            <a:r>
              <a:rPr lang="en-US" sz="2000" kern="1200" dirty="0">
                <a:solidFill>
                  <a:schemeClr val="tx1"/>
                </a:solidFill>
                <a:latin typeface="+mn-lt"/>
                <a:ea typeface="+mn-ea"/>
                <a:cs typeface="+mn-cs"/>
              </a:rPr>
              <a:t>Senior Housing Program Coordinator</a:t>
            </a:r>
          </a:p>
          <a:p>
            <a:pPr marL="0" lvl="1" indent="0" algn="ctr">
              <a:lnSpc>
                <a:spcPct val="90000"/>
              </a:lnSpc>
              <a:spcAft>
                <a:spcPts val="600"/>
              </a:spcAft>
              <a:buNone/>
            </a:pPr>
            <a:r>
              <a:rPr lang="en-US" sz="2000" kern="1200" dirty="0">
                <a:solidFill>
                  <a:schemeClr val="tx1"/>
                </a:solidFill>
                <a:latin typeface="+mn-lt"/>
                <a:ea typeface="+mn-ea"/>
                <a:cs typeface="+mn-cs"/>
              </a:rPr>
              <a:t> (615) 815-2216</a:t>
            </a:r>
          </a:p>
          <a:p>
            <a:pPr marL="0" lvl="1" indent="0" algn="ctr">
              <a:lnSpc>
                <a:spcPct val="90000"/>
              </a:lnSpc>
              <a:spcAft>
                <a:spcPts val="600"/>
              </a:spcAft>
              <a:buNone/>
            </a:pPr>
            <a:r>
              <a:rPr lang="en-US" sz="2000" kern="1200" dirty="0">
                <a:solidFill>
                  <a:schemeClr val="tx1"/>
                </a:solidFill>
                <a:latin typeface="+mn-lt"/>
                <a:ea typeface="+mn-ea"/>
                <a:cs typeface="+mn-cs"/>
                <a:hlinkClick r:id="rId5"/>
              </a:rPr>
              <a:t>batol@thda.org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p:txBody>
      </p:sp>
      <p:pic>
        <p:nvPicPr>
          <p:cNvPr id="6" name="Picture 5" descr="Contact Us Business · Free image on Pixabay">
            <a:extLst>
              <a:ext uri="{FF2B5EF4-FFF2-40B4-BE49-F238E27FC236}">
                <a16:creationId xmlns:a16="http://schemas.microsoft.com/office/drawing/2014/main" id="{120175A5-8EBE-8167-4F96-C19972A9633D}"/>
              </a:ext>
            </a:extLst>
          </p:cNvPr>
          <p:cNvPicPr>
            <a:picLocks noChangeAspect="1"/>
          </p:cNvPicPr>
          <p:nvPr/>
        </p:nvPicPr>
        <p:blipFill rotWithShape="1">
          <a:blip r:embed="rId6">
            <a:duotone>
              <a:schemeClr val="accent1">
                <a:shade val="45000"/>
                <a:satMod val="135000"/>
              </a:schemeClr>
              <a:prstClr val="white"/>
            </a:duotone>
            <a:alphaModFix amt="50000"/>
            <a:extLst>
              <a:ext uri="{28A0092B-C50C-407E-A947-70E740481C1C}">
                <a14:useLocalDpi xmlns:a14="http://schemas.microsoft.com/office/drawing/2010/main" val="0"/>
              </a:ext>
            </a:extLst>
          </a:blip>
          <a:srcRect r="24942"/>
          <a:stretch/>
        </p:blipFill>
        <p:spPr>
          <a:xfrm>
            <a:off x="4407371" y="4724400"/>
            <a:ext cx="3377257" cy="1288932"/>
          </a:xfrm>
          <a:prstGeom prst="rect">
            <a:avLst/>
          </a:prstGeom>
        </p:spPr>
      </p:pic>
    </p:spTree>
    <p:extLst>
      <p:ext uri="{BB962C8B-B14F-4D97-AF65-F5344CB8AC3E}">
        <p14:creationId xmlns:p14="http://schemas.microsoft.com/office/powerpoint/2010/main" val="107760651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207C-80EF-FE1F-25E1-B15EEA8FEA83}"/>
              </a:ext>
            </a:extLst>
          </p:cNvPr>
          <p:cNvSpPr>
            <a:spLocks noGrp="1"/>
          </p:cNvSpPr>
          <p:nvPr>
            <p:ph type="title"/>
          </p:nvPr>
        </p:nvSpPr>
        <p:spPr/>
        <p:txBody>
          <a:bodyPr>
            <a:normAutofit/>
          </a:bodyPr>
          <a:lstStyle/>
          <a:p>
            <a:r>
              <a:rPr lang="en-US" sz="4000" dirty="0">
                <a:solidFill>
                  <a:schemeClr val="accent2"/>
                </a:solidFill>
              </a:rPr>
              <a:t>Compliance and Asset Management (CAM) Team</a:t>
            </a:r>
            <a:endParaRPr lang="en-US" dirty="0"/>
          </a:p>
        </p:txBody>
      </p:sp>
      <p:graphicFrame>
        <p:nvGraphicFramePr>
          <p:cNvPr id="3" name="Content Placeholder 2">
            <a:extLst>
              <a:ext uri="{FF2B5EF4-FFF2-40B4-BE49-F238E27FC236}">
                <a16:creationId xmlns:a16="http://schemas.microsoft.com/office/drawing/2014/main" id="{54E63C66-6B2D-5EF2-13DF-2703E0610474}"/>
              </a:ext>
            </a:extLst>
          </p:cNvPr>
          <p:cNvGraphicFramePr>
            <a:graphicFrameLocks noGrp="1"/>
          </p:cNvGraphicFramePr>
          <p:nvPr>
            <p:ph idx="1"/>
          </p:nvPr>
        </p:nvGraphicFramePr>
        <p:xfrm>
          <a:off x="1066800" y="1295400"/>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ACF8D71-2186-2B01-BEE1-8E571C105B38}"/>
              </a:ext>
            </a:extLst>
          </p:cNvPr>
          <p:cNvSpPr txBox="1"/>
          <p:nvPr/>
        </p:nvSpPr>
        <p:spPr>
          <a:xfrm>
            <a:off x="2819400" y="5181600"/>
            <a:ext cx="6094638" cy="994118"/>
          </a:xfrm>
          <a:prstGeom prst="rect">
            <a:avLst/>
          </a:prstGeom>
          <a:noFill/>
        </p:spPr>
        <p:txBody>
          <a:bodyPr wrap="square">
            <a:spAutoFit/>
          </a:bodyPr>
          <a:lstStyle/>
          <a:p>
            <a:pPr marL="0" lvl="1" indent="0" algn="ctr">
              <a:lnSpc>
                <a:spcPct val="90000"/>
              </a:lnSpc>
              <a:spcAft>
                <a:spcPts val="600"/>
              </a:spcAft>
              <a:buNone/>
            </a:pPr>
            <a:r>
              <a:rPr lang="en-US" b="1" kern="1200" dirty="0">
                <a:solidFill>
                  <a:schemeClr val="accent3"/>
                </a:solidFill>
                <a:latin typeface="+mn-lt"/>
                <a:ea typeface="+mn-ea"/>
                <a:cs typeface="+mn-cs"/>
              </a:rPr>
              <a:t>To reach our entire team – </a:t>
            </a:r>
          </a:p>
          <a:p>
            <a:pPr marL="0" lvl="1" indent="0" algn="ctr">
              <a:lnSpc>
                <a:spcPct val="90000"/>
              </a:lnSpc>
              <a:spcAft>
                <a:spcPts val="600"/>
              </a:spcAft>
              <a:buNone/>
            </a:pPr>
            <a:r>
              <a:rPr lang="en-US" dirty="0">
                <a:solidFill>
                  <a:schemeClr val="tx2"/>
                </a:solidFill>
                <a:hlinkClick r:id="rId8">
                  <a:extLst>
                    <a:ext uri="{A12FA001-AC4F-418D-AE19-62706E023703}">
                      <ahyp:hlinkClr xmlns:ahyp="http://schemas.microsoft.com/office/drawing/2018/hyperlinkcolor" val="tx"/>
                    </a:ext>
                  </a:extLst>
                </a:hlinkClick>
              </a:rPr>
              <a:t>CPCompliance@thda.org</a:t>
            </a:r>
            <a:endParaRPr lang="en-US" dirty="0">
              <a:solidFill>
                <a:schemeClr val="tx2"/>
              </a:solidFill>
            </a:endParaRPr>
          </a:p>
          <a:p>
            <a:pPr marL="0" lvl="1" indent="0" algn="ctr">
              <a:lnSpc>
                <a:spcPct val="90000"/>
              </a:lnSpc>
              <a:spcAft>
                <a:spcPts val="600"/>
              </a:spcAft>
              <a:buNone/>
            </a:pPr>
            <a:endParaRPr lang="en-US" sz="1800" b="1" kern="1200" dirty="0">
              <a:solidFill>
                <a:schemeClr val="accent3"/>
              </a:solidFill>
              <a:latin typeface="+mn-lt"/>
              <a:ea typeface="+mn-ea"/>
              <a:cs typeface="+mn-cs"/>
            </a:endParaRPr>
          </a:p>
        </p:txBody>
      </p:sp>
    </p:spTree>
    <p:extLst>
      <p:ext uri="{BB962C8B-B14F-4D97-AF65-F5344CB8AC3E}">
        <p14:creationId xmlns:p14="http://schemas.microsoft.com/office/powerpoint/2010/main" val="248033730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Additional Resources</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742016" y="605896"/>
            <a:ext cx="6413663" cy="5646208"/>
          </a:xfrm>
        </p:spPr>
        <p:txBody>
          <a:bodyPr anchor="ctr">
            <a:normAutofit fontScale="70000" lnSpcReduction="20000"/>
          </a:bodyPr>
          <a:lstStyle/>
          <a:p>
            <a:pPr marL="0">
              <a:buNone/>
            </a:pPr>
            <a:r>
              <a:rPr lang="en-US" sz="2200" dirty="0"/>
              <a:t>HUD Exchange</a:t>
            </a:r>
          </a:p>
          <a:p>
            <a:pPr lvl="1">
              <a:buFont typeface="Arial" panose="020B0604020202020204" pitchFamily="34" charset="0"/>
              <a:buChar char="•"/>
            </a:pPr>
            <a:r>
              <a:rPr lang="en-US" sz="2000" dirty="0">
                <a:hlinkClick r:id="rId3"/>
              </a:rPr>
              <a:t>https://www.hudexchange.info/programs/esg/</a:t>
            </a:r>
            <a:endParaRPr lang="en-US" sz="2000" dirty="0"/>
          </a:p>
          <a:p>
            <a:pPr marL="201168" lvl="1" indent="0">
              <a:buNone/>
            </a:pPr>
            <a:endParaRPr lang="en-US" sz="2000" dirty="0"/>
          </a:p>
          <a:p>
            <a:pPr marL="0">
              <a:buNone/>
            </a:pPr>
            <a:r>
              <a:rPr lang="en-US" sz="2200" dirty="0"/>
              <a:t>Code of Federal Regulations (24 CFR 576)</a:t>
            </a:r>
          </a:p>
          <a:p>
            <a:pPr lvl="1">
              <a:buFont typeface="Arial" panose="020B0604020202020204" pitchFamily="34" charset="0"/>
              <a:buChar char="•"/>
            </a:pPr>
            <a:r>
              <a:rPr lang="en-US" sz="2000" dirty="0">
                <a:hlinkClick r:id="rId4"/>
              </a:rPr>
              <a:t>https://www.ecfr.gov/current/title-24/subtitle-B/chapter-V/subchapter-C/part-576</a:t>
            </a:r>
            <a:endParaRPr lang="en-US" sz="2000" dirty="0"/>
          </a:p>
          <a:p>
            <a:pPr lvl="1"/>
            <a:endParaRPr lang="en-US" sz="2000" dirty="0"/>
          </a:p>
          <a:p>
            <a:pPr marL="0">
              <a:buNone/>
            </a:pPr>
            <a:r>
              <a:rPr lang="en-US" sz="2200" dirty="0"/>
              <a:t>Housing First Implementation Resources</a:t>
            </a:r>
          </a:p>
          <a:p>
            <a:pPr lvl="1">
              <a:buFont typeface="Arial" panose="020B0604020202020204" pitchFamily="34" charset="0"/>
              <a:buChar char="•"/>
            </a:pPr>
            <a:r>
              <a:rPr lang="en-US" sz="2000" dirty="0">
                <a:hlinkClick r:id="rId5"/>
              </a:rPr>
              <a:t>https://www.hudexchange.info/programs/coc/toolkit/responsibilities-and-duties/housing-first-implementation-resources/#housing-first-implementation</a:t>
            </a:r>
            <a:endParaRPr lang="en-US" sz="2000" dirty="0"/>
          </a:p>
          <a:p>
            <a:pPr lvl="1"/>
            <a:endParaRPr lang="en-US" sz="2000" dirty="0"/>
          </a:p>
          <a:p>
            <a:pPr marL="0">
              <a:buNone/>
            </a:pPr>
            <a:r>
              <a:rPr lang="en-US" sz="2200" dirty="0"/>
              <a:t>THDA’s ESG Program Guide</a:t>
            </a:r>
          </a:p>
          <a:p>
            <a:pPr lvl="1">
              <a:buFont typeface="Arial" panose="020B0604020202020204" pitchFamily="34" charset="0"/>
              <a:buChar char="•"/>
            </a:pPr>
            <a:r>
              <a:rPr lang="en-US" sz="2000" dirty="0">
                <a:hlinkClick r:id="rId6"/>
              </a:rPr>
              <a:t>https://thda.org/pdf/1.-ESG-Guide.pdf</a:t>
            </a:r>
            <a:endParaRPr lang="en-US" sz="2000" dirty="0"/>
          </a:p>
          <a:p>
            <a:pPr marL="201168" lvl="1" indent="0">
              <a:buNone/>
            </a:pPr>
            <a:endParaRPr lang="en-US" sz="2000" dirty="0"/>
          </a:p>
          <a:p>
            <a:pPr marL="0" indent="0">
              <a:buNone/>
            </a:pPr>
            <a:r>
              <a:rPr lang="en-US" sz="2200" dirty="0"/>
              <a:t>Equal Access to Housing and Equal Access in Accordance with Gender Identity Final Rules:</a:t>
            </a:r>
          </a:p>
          <a:p>
            <a:pPr lvl="1">
              <a:buFont typeface="Arial" panose="020B0604020202020204" pitchFamily="34" charset="0"/>
              <a:buChar char="•"/>
            </a:pPr>
            <a:r>
              <a:rPr lang="en-US" sz="2200" dirty="0">
                <a:solidFill>
                  <a:schemeClr val="tx2"/>
                </a:solidFill>
                <a:hlinkClick r:id="rId7">
                  <a:extLst>
                    <a:ext uri="{A12FA001-AC4F-418D-AE19-62706E023703}">
                      <ahyp:hlinkClr xmlns:ahyp="http://schemas.microsoft.com/office/drawing/2018/hyperlinkcolor" val="tx"/>
                    </a:ext>
                  </a:extLst>
                </a:hlinkClick>
              </a:rPr>
              <a:t>https://www.hudexchange.info/resource/1991/equal-access-to-housing-final-rule/</a:t>
            </a:r>
            <a:r>
              <a:rPr lang="en-US" sz="2200" dirty="0">
                <a:solidFill>
                  <a:schemeClr val="tx2"/>
                </a:solidFill>
              </a:rPr>
              <a:t>  </a:t>
            </a:r>
          </a:p>
          <a:p>
            <a:pPr marL="201168" lvl="1" indent="0">
              <a:buNone/>
            </a:pPr>
            <a:endParaRPr lang="en-US" sz="2200" dirty="0">
              <a:solidFill>
                <a:schemeClr val="tx2"/>
              </a:solidFill>
            </a:endParaRPr>
          </a:p>
          <a:p>
            <a:pPr marL="0">
              <a:buNone/>
            </a:pPr>
            <a:r>
              <a:rPr lang="en-US" sz="2100" dirty="0">
                <a:solidFill>
                  <a:schemeClr val="tx1"/>
                </a:solidFill>
              </a:rPr>
              <a:t>Lead Safe Housing Rules Toolkit on HUD Exchange</a:t>
            </a:r>
          </a:p>
          <a:p>
            <a:pPr lvl="1">
              <a:buFont typeface="Arial" panose="020B0604020202020204" pitchFamily="34" charset="0"/>
              <a:buChar char="•"/>
            </a:pPr>
            <a:r>
              <a:rPr lang="en-US" sz="2100" dirty="0">
                <a:solidFill>
                  <a:schemeClr val="accent5"/>
                </a:solidFill>
                <a:hlinkClick r:id="rId8"/>
              </a:rPr>
              <a:t>https://www.hudexchange.info/programs/lead-based-paint/lshr-toolkit/introduction/</a:t>
            </a:r>
            <a:endParaRPr lang="en-US" sz="2100" dirty="0">
              <a:solidFill>
                <a:schemeClr val="accent5"/>
              </a:solidFill>
            </a:endParaRPr>
          </a:p>
        </p:txBody>
      </p:sp>
    </p:spTree>
    <p:extLst>
      <p:ext uri="{BB962C8B-B14F-4D97-AF65-F5344CB8AC3E}">
        <p14:creationId xmlns:p14="http://schemas.microsoft.com/office/powerpoint/2010/main" val="3504104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0D1D-5F08-D7F4-43F1-3FD88993B644}"/>
              </a:ext>
            </a:extLst>
          </p:cNvPr>
          <p:cNvSpPr>
            <a:spLocks noGrp="1"/>
          </p:cNvSpPr>
          <p:nvPr>
            <p:ph type="title"/>
          </p:nvPr>
        </p:nvSpPr>
        <p:spPr/>
        <p:txBody>
          <a:bodyPr/>
          <a:lstStyle/>
          <a:p>
            <a:r>
              <a:rPr lang="en-US" dirty="0"/>
              <a:t>Section 504 and American Disabilities Act </a:t>
            </a:r>
          </a:p>
        </p:txBody>
      </p:sp>
      <p:sp>
        <p:nvSpPr>
          <p:cNvPr id="3" name="Content Placeholder 2">
            <a:extLst>
              <a:ext uri="{FF2B5EF4-FFF2-40B4-BE49-F238E27FC236}">
                <a16:creationId xmlns:a16="http://schemas.microsoft.com/office/drawing/2014/main" id="{97D73115-FFE5-73C9-56EC-AA0008B94ECB}"/>
              </a:ext>
            </a:extLst>
          </p:cNvPr>
          <p:cNvSpPr>
            <a:spLocks noGrp="1"/>
          </p:cNvSpPr>
          <p:nvPr>
            <p:ph sz="half" idx="1"/>
          </p:nvPr>
        </p:nvSpPr>
        <p:spPr/>
        <p:txBody>
          <a:bodyPr>
            <a:normAutofit fontScale="92500" lnSpcReduction="20000"/>
          </a:bodyPr>
          <a:lstStyle/>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Section 504</a:t>
            </a: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“Reasonable accommodations“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Reasonable accommodations applies to any changes that may be necessary to provide equal opportunity to participate in any federally-assisted program or activity. </a:t>
            </a: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This includes a change, adaptation or modification to a policy, program, service, facility, or workplace which will allow a qualified person with a disability to participate fully in a program, take advantage of a service, live in housing, or perform a job.</a:t>
            </a:r>
          </a:p>
          <a:p>
            <a:endParaRPr lang="en-US" dirty="0"/>
          </a:p>
        </p:txBody>
      </p:sp>
      <p:sp>
        <p:nvSpPr>
          <p:cNvPr id="10" name="Content Placeholder 9">
            <a:extLst>
              <a:ext uri="{FF2B5EF4-FFF2-40B4-BE49-F238E27FC236}">
                <a16:creationId xmlns:a16="http://schemas.microsoft.com/office/drawing/2014/main" id="{7E7A8D45-A920-D3C9-25BC-FC4C7AAC3700}"/>
              </a:ext>
            </a:extLst>
          </p:cNvPr>
          <p:cNvSpPr>
            <a:spLocks noGrp="1"/>
          </p:cNvSpPr>
          <p:nvPr>
            <p:ph sz="half" idx="2"/>
          </p:nvPr>
        </p:nvSpPr>
        <p:spPr>
          <a:xfrm>
            <a:off x="6156963" y="1845735"/>
            <a:ext cx="4998717" cy="4023360"/>
          </a:xfrm>
        </p:spPr>
        <p:txBody>
          <a:bodyPr>
            <a:normAutofit fontScale="92500" lnSpcReduction="20000"/>
          </a:bodyPr>
          <a:lstStyle/>
          <a:p>
            <a:r>
              <a:rPr lang="en-US" sz="2100" kern="100" dirty="0">
                <a:effectLst/>
                <a:latin typeface="Aptos" panose="020B0004020202020204" pitchFamily="34" charset="0"/>
                <a:ea typeface="Aptos" panose="020B0004020202020204" pitchFamily="34" charset="0"/>
                <a:cs typeface="Times New Roman" panose="02020603050405020304" pitchFamily="18" charset="0"/>
              </a:rPr>
              <a:t>ADA</a:t>
            </a:r>
          </a:p>
          <a:p>
            <a:r>
              <a:rPr lang="en-US" sz="2100" kern="100" dirty="0">
                <a:effectLst/>
                <a:latin typeface="Aptos" panose="020B0004020202020204" pitchFamily="34" charset="0"/>
                <a:ea typeface="Aptos" panose="020B0004020202020204" pitchFamily="34" charset="0"/>
                <a:cs typeface="Times New Roman" panose="02020603050405020304" pitchFamily="18" charset="0"/>
              </a:rPr>
              <a:t>Similar to and based upon the Section 504 reasonable accommodation requirement, Titles II and III of the ADA require public entities and public accommodations to make reasonable modifications to policies, practices, or procedures to avoid discrimination.</a:t>
            </a:r>
          </a:p>
          <a:p>
            <a:endParaRPr lang="en-US" sz="2100" kern="100" dirty="0">
              <a:latin typeface="Aptos" panose="020B0004020202020204" pitchFamily="34" charset="0"/>
              <a:cs typeface="Times New Roman" panose="02020603050405020304" pitchFamily="18" charset="0"/>
            </a:endParaRPr>
          </a:p>
          <a:p>
            <a:r>
              <a:rPr lang="en-US" sz="2100" kern="100" dirty="0">
                <a:latin typeface="Aptos" panose="020B0004020202020204" pitchFamily="34" charset="0"/>
                <a:ea typeface="Aptos" panose="020B0004020202020204" pitchFamily="34" charset="0"/>
                <a:cs typeface="Times New Roman" panose="02020603050405020304" pitchFamily="18" charset="0"/>
              </a:rPr>
              <a:t>More Information</a:t>
            </a:r>
            <a:r>
              <a:rPr lang="en-US" sz="2100" kern="100" dirty="0">
                <a:effectLst/>
                <a:latin typeface="Aptos" panose="020B0004020202020204" pitchFamily="34" charset="0"/>
                <a:ea typeface="Aptos" panose="020B0004020202020204" pitchFamily="34" charset="0"/>
                <a:cs typeface="Times New Roman" panose="02020603050405020304" pitchFamily="18" charset="0"/>
              </a:rPr>
              <a:t> about Reasonable Accommodations and Modifications: </a:t>
            </a:r>
            <a:r>
              <a:rPr lang="en-US" sz="2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https://www.hud.gov/program_offices/fair_housing_equal_opp/reasonable_accommodations_and_modifications</a:t>
            </a: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2649248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A44E-9326-8EC3-0800-4E3E937BA1C2}"/>
              </a:ext>
            </a:extLst>
          </p:cNvPr>
          <p:cNvSpPr>
            <a:spLocks noGrp="1"/>
          </p:cNvSpPr>
          <p:nvPr>
            <p:ph type="title"/>
          </p:nvPr>
        </p:nvSpPr>
        <p:spPr/>
        <p:txBody>
          <a:bodyPr/>
          <a:lstStyle/>
          <a:p>
            <a:r>
              <a:rPr lang="en-US" dirty="0"/>
              <a:t>Equal Access to Housing Final Rule</a:t>
            </a:r>
          </a:p>
        </p:txBody>
      </p:sp>
      <p:sp>
        <p:nvSpPr>
          <p:cNvPr id="3" name="Content Placeholder 2">
            <a:extLst>
              <a:ext uri="{FF2B5EF4-FFF2-40B4-BE49-F238E27FC236}">
                <a16:creationId xmlns:a16="http://schemas.microsoft.com/office/drawing/2014/main" id="{68553B25-F05E-FB40-1956-F3CB7E73C111}"/>
              </a:ext>
            </a:extLst>
          </p:cNvPr>
          <p:cNvSpPr>
            <a:spLocks noGrp="1"/>
          </p:cNvSpPr>
          <p:nvPr>
            <p:ph idx="1"/>
          </p:nvPr>
        </p:nvSpPr>
        <p:spPr>
          <a:xfrm>
            <a:off x="1097280" y="1845734"/>
            <a:ext cx="10058400" cy="4250266"/>
          </a:xfrm>
        </p:spPr>
        <p:txBody>
          <a:bodyPr>
            <a:normAutofit/>
          </a:bodyPr>
          <a:lstStyle/>
          <a:p>
            <a:pPr marL="0" indent="0">
              <a:buNone/>
            </a:pPr>
            <a:r>
              <a:rPr lang="en-US" dirty="0"/>
              <a:t>The Equal Access Rule creates a new regulatory provision that generally prohibits considering a person’s marital status, sexual orientation, or gender identity in making eligibility determinations for housing. It applies to all McKinney-Vento funded housing programs, including ESG.</a:t>
            </a:r>
          </a:p>
          <a:p>
            <a:pPr marL="0" indent="0">
              <a:buNone/>
            </a:pPr>
            <a:r>
              <a:rPr lang="en-US" dirty="0"/>
              <a:t>It defines a </a:t>
            </a:r>
            <a:r>
              <a:rPr lang="en-US" i="1" dirty="0"/>
              <a:t>Family </a:t>
            </a:r>
            <a:r>
              <a:rPr lang="en-US" dirty="0"/>
              <a:t>as applicable to the ESG program, as follows:</a:t>
            </a:r>
          </a:p>
          <a:p>
            <a:pPr marL="292608" lvl="1" indent="0">
              <a:buNone/>
            </a:pPr>
            <a:r>
              <a:rPr lang="en-US" i="1" dirty="0"/>
              <a:t>Family</a:t>
            </a:r>
            <a:r>
              <a:rPr lang="en-US" dirty="0"/>
              <a:t> includes, but is not limited to, regardless of marital status, actual or perceived sexual orientation, or gender identity, any group of persons presenting for assistance together with or without children and irrespective of age, relationship, or whether or not a member of the household has a disability. A child who is temporarily away from the home because of placement in foster care is considered a member of the family.</a:t>
            </a:r>
          </a:p>
          <a:p>
            <a:pPr marL="0" indent="0">
              <a:buNone/>
            </a:pPr>
            <a:r>
              <a:rPr lang="en-US" dirty="0"/>
              <a:t>What this means is that any group of people that present together for assistance and identify themselves as a family, regardless of age or relationship or other factors, are to be considered a family and must be served together as such. </a:t>
            </a:r>
          </a:p>
        </p:txBody>
      </p:sp>
    </p:spTree>
    <p:extLst>
      <p:ext uri="{BB962C8B-B14F-4D97-AF65-F5344CB8AC3E}">
        <p14:creationId xmlns:p14="http://schemas.microsoft.com/office/powerpoint/2010/main" val="36359143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A7D47-69D8-5C37-590A-D772C07BEF67}"/>
              </a:ext>
            </a:extLst>
          </p:cNvPr>
          <p:cNvSpPr>
            <a:spLocks noGrp="1"/>
          </p:cNvSpPr>
          <p:nvPr>
            <p:ph type="title"/>
          </p:nvPr>
        </p:nvSpPr>
        <p:spPr>
          <a:xfrm>
            <a:off x="5181601" y="634946"/>
            <a:ext cx="6368142" cy="1450757"/>
          </a:xfrm>
        </p:spPr>
        <p:txBody>
          <a:bodyPr>
            <a:normAutofit/>
          </a:bodyPr>
          <a:lstStyle/>
          <a:p>
            <a:r>
              <a:rPr lang="en-US" dirty="0"/>
              <a:t>Prohibition of Family Separation</a:t>
            </a:r>
          </a:p>
        </p:txBody>
      </p:sp>
      <p:pic>
        <p:nvPicPr>
          <p:cNvPr id="5" name="Picture 4">
            <a:extLst>
              <a:ext uri="{FF2B5EF4-FFF2-40B4-BE49-F238E27FC236}">
                <a16:creationId xmlns:a16="http://schemas.microsoft.com/office/drawing/2014/main" id="{BA828F79-1C65-5F3C-59AB-76E85D450579}"/>
              </a:ext>
            </a:extLst>
          </p:cNvPr>
          <p:cNvPicPr>
            <a:picLocks noChangeAspect="1"/>
          </p:cNvPicPr>
          <p:nvPr/>
        </p:nvPicPr>
        <p:blipFill>
          <a:blip r:embed="rId2"/>
          <a:srcRect l="33581" r="2831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E944EA-AA73-5448-29B7-224D7A296203}"/>
              </a:ext>
            </a:extLst>
          </p:cNvPr>
          <p:cNvSpPr>
            <a:spLocks noGrp="1"/>
          </p:cNvSpPr>
          <p:nvPr>
            <p:ph idx="1"/>
          </p:nvPr>
        </p:nvSpPr>
        <p:spPr>
          <a:xfrm>
            <a:off x="5181601" y="2198914"/>
            <a:ext cx="6368142" cy="3670180"/>
          </a:xfrm>
        </p:spPr>
        <p:txBody>
          <a:bodyPr>
            <a:normAutofit/>
          </a:bodyPr>
          <a:lstStyle/>
          <a:p>
            <a:r>
              <a:rPr lang="en-US" dirty="0"/>
              <a:t>HUD regulations state that all shelters serving families with children under 18 are prohibited from denying access to families based on the age of a child under 18. </a:t>
            </a:r>
          </a:p>
          <a:p>
            <a:r>
              <a:rPr lang="en-US" dirty="0"/>
              <a:t>This requirement has been issued through the Equal Access Rule as well as the HEARTH Act and the ESG Interim Rule. </a:t>
            </a:r>
          </a:p>
          <a:p>
            <a:r>
              <a:rPr lang="en-US" dirty="0"/>
              <a:t>All THDA-funded emergency shelters will comply with this requirement. Non-compliance may result in removal of ESG funds. </a:t>
            </a:r>
          </a:p>
        </p:txBody>
      </p:sp>
    </p:spTree>
    <p:extLst>
      <p:ext uri="{BB962C8B-B14F-4D97-AF65-F5344CB8AC3E}">
        <p14:creationId xmlns:p14="http://schemas.microsoft.com/office/powerpoint/2010/main" val="1536840755"/>
      </p:ext>
    </p:extLst>
  </p:cSld>
  <p:clrMapOvr>
    <a:masterClrMapping/>
  </p:clrMapOvr>
  <p:transition>
    <p:fade/>
  </p:transition>
</p:sld>
</file>

<file path=ppt/theme/theme1.xml><?xml version="1.0" encoding="utf-8"?>
<a:theme xmlns:a="http://schemas.openxmlformats.org/drawingml/2006/main" name="Retrospect">
  <a:themeElements>
    <a:clrScheme name="Custom 2">
      <a:dk1>
        <a:srgbClr val="000000"/>
      </a:dk1>
      <a:lt1>
        <a:sysClr val="window" lastClr="FFFFFF"/>
      </a:lt1>
      <a:dk2>
        <a:srgbClr val="39576F"/>
      </a:dk2>
      <a:lt2>
        <a:srgbClr val="DDDDDD"/>
      </a:lt2>
      <a:accent1>
        <a:srgbClr val="9F2122"/>
      </a:accent1>
      <a:accent2>
        <a:srgbClr val="4F7898"/>
      </a:accent2>
      <a:accent3>
        <a:srgbClr val="9F2122"/>
      </a:accent3>
      <a:accent4>
        <a:srgbClr val="426781"/>
      </a:accent4>
      <a:accent5>
        <a:srgbClr val="39576F"/>
      </a:accent5>
      <a:accent6>
        <a:srgbClr val="871E1B"/>
      </a:accent6>
      <a:hlink>
        <a:srgbClr val="39576F"/>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16861</TotalTime>
  <Words>7557</Words>
  <Application>Microsoft Office PowerPoint</Application>
  <PresentationFormat>Widescreen</PresentationFormat>
  <Paragraphs>555</Paragraphs>
  <Slides>67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Aptos</vt:lpstr>
      <vt:lpstr>Arial</vt:lpstr>
      <vt:lpstr>Calibri</vt:lpstr>
      <vt:lpstr>Calibri Light</vt:lpstr>
      <vt:lpstr>Century Gothic</vt:lpstr>
      <vt:lpstr>Wingdings</vt:lpstr>
      <vt:lpstr>Retrospect</vt:lpstr>
      <vt:lpstr>Understanding ESG’s Emergency Shelter Component</vt:lpstr>
      <vt:lpstr>Emergency Shelter Definition</vt:lpstr>
      <vt:lpstr>Minimum Period of Use</vt:lpstr>
      <vt:lpstr>Low-Barrier Shelter</vt:lpstr>
      <vt:lpstr>Rights and Obligations Under Federal Law</vt:lpstr>
      <vt:lpstr>The Fair Housing Act</vt:lpstr>
      <vt:lpstr>Section 504 and American Disabilities Act </vt:lpstr>
      <vt:lpstr>Equal Access to Housing Final Rule</vt:lpstr>
      <vt:lpstr>Prohibition of Family Separation</vt:lpstr>
      <vt:lpstr>Equal Access in Accordance with  Gender Identity: 2016 Amended Equal Access Rule</vt:lpstr>
      <vt:lpstr>What does this mean for  placing a non-binary individual in a project? </vt:lpstr>
      <vt:lpstr>Language Access Plan</vt:lpstr>
      <vt:lpstr>Language Access Plan</vt:lpstr>
      <vt:lpstr>Faith-Based Activities</vt:lpstr>
      <vt:lpstr>Coordinated Entry Participation</vt:lpstr>
      <vt:lpstr>Environmental Review</vt:lpstr>
      <vt:lpstr>Shelter Habitability Standards</vt:lpstr>
      <vt:lpstr>Lead-Based Paint Protection  Lead Safe Housing Rules Toolkit: Introduction - HUD Exchange</vt:lpstr>
      <vt:lpstr>Lead-Based Paint Protection  1. Prepare </vt:lpstr>
      <vt:lpstr>Lead-Based Paint Protection  2. Communicate with Tenants </vt:lpstr>
      <vt:lpstr>Lead-Based Paint Protection  3. Initial Assessment &amp; On-Going Assessments </vt:lpstr>
      <vt:lpstr>Lead-Based Paint Protection  4. Repair Work &amp; On-going Maintenance </vt:lpstr>
      <vt:lpstr>Eligible Participants</vt:lpstr>
      <vt:lpstr>Category 1 – Literally Homeless</vt:lpstr>
      <vt:lpstr>Category 2 – Imminent Risk of Homelessness</vt:lpstr>
      <vt:lpstr>Category 3 – Homeless under  other Federal Statutes</vt:lpstr>
      <vt:lpstr>Category 3 - Other Federal Statutes cont.</vt:lpstr>
      <vt:lpstr>Category 4 – Fleeing or  Attempting to Flee DV</vt:lpstr>
      <vt:lpstr>Chronic Homelessness Definition </vt:lpstr>
      <vt:lpstr>Eligible Activities</vt:lpstr>
      <vt:lpstr>Case Management</vt:lpstr>
      <vt:lpstr>Employee Compensation</vt:lpstr>
      <vt:lpstr>Child Care</vt:lpstr>
      <vt:lpstr>Education Services</vt:lpstr>
      <vt:lpstr>Employment Assistance &amp; Job Training</vt:lpstr>
      <vt:lpstr>Outpatient Health Services</vt:lpstr>
      <vt:lpstr>Legal Services</vt:lpstr>
      <vt:lpstr>Life Skills Training</vt:lpstr>
      <vt:lpstr>Mental Health Services</vt:lpstr>
      <vt:lpstr>Substance Abuse Treatment Services</vt:lpstr>
      <vt:lpstr>Transportation</vt:lpstr>
      <vt:lpstr>Services for Special Populations</vt:lpstr>
      <vt:lpstr>Shelter Operations</vt:lpstr>
      <vt:lpstr>Ineligible Costs Under Emergency Shelter</vt:lpstr>
      <vt:lpstr>Emergency Shelter  Client File Checklist</vt:lpstr>
      <vt:lpstr>1.  Enrollment into HMIS</vt:lpstr>
      <vt:lpstr>2.  Centralized Intake Form or Initial Assessment</vt:lpstr>
      <vt:lpstr>3.  Certifying Homelessness Status</vt:lpstr>
      <vt:lpstr>4.  Record of Services Provided</vt:lpstr>
      <vt:lpstr>5.  Referral &amp; Connection</vt:lpstr>
      <vt:lpstr>6. Termination Procedure</vt:lpstr>
      <vt:lpstr>7.  Financial Assistance Tracking</vt:lpstr>
      <vt:lpstr>What are ESG Written Standards? </vt:lpstr>
      <vt:lpstr>Written Standards for Emergency Shelter</vt:lpstr>
      <vt:lpstr>PowerPoint Presentation</vt:lpstr>
      <vt:lpstr>EMERGENCY SHELTER OBSERVED FINDINGS &amp; CONCERNS</vt:lpstr>
      <vt:lpstr>DOCUMENTATION THAT HOMELESSNESS  VERIFICATION PRIORITIES WERE USED</vt:lpstr>
      <vt:lpstr>RELEASE TO OBTAIN INFORMATION  &amp; PRIVACY PROTECTION POLICY</vt:lpstr>
      <vt:lpstr>CLIENT COSTS MUST HAVE  SUPPORTING DOCUMENTATION</vt:lpstr>
      <vt:lpstr>DOCUMENTATION SHOWING THAT TERMINATION WAS ADEQUATELY MANAGED</vt:lpstr>
      <vt:lpstr>Questions</vt:lpstr>
      <vt:lpstr>Is it required by ESG to serve all genders in  an emergency shelter? Can an emergency  shelter choose to serve all men or all women? </vt:lpstr>
      <vt:lpstr>Does the criteria that “The primary nighttime residence will be lost within 14 days of the date of application for homeless assistance” apply when an individual or family who is living with someone is told they need to move out in a week? </vt:lpstr>
      <vt:lpstr>Open Discussion -  Helpful Implementation Practices</vt:lpstr>
      <vt:lpstr>Contact Information for ESG Team</vt:lpstr>
      <vt:lpstr>Compliance and Asset Management (CAM) Team</vt:lpstr>
      <vt:lpstr>Additional Resources</vt:lpstr>
    </vt:vector>
  </TitlesOfParts>
  <Company>THDA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Charmaine J. McNeilly</dc:creator>
  <cp:lastModifiedBy>Brianna Atol</cp:lastModifiedBy>
  <cp:revision>274</cp:revision>
  <cp:lastPrinted>2024-06-13T17:38:30Z</cp:lastPrinted>
  <dcterms:created xsi:type="dcterms:W3CDTF">2014-12-05T18:45:15Z</dcterms:created>
  <dcterms:modified xsi:type="dcterms:W3CDTF">2024-10-03T12:11:29Z</dcterms:modified>
</cp:coreProperties>
</file>